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9" r:id="rId3"/>
    <p:sldId id="257" r:id="rId4"/>
    <p:sldId id="258" r:id="rId5"/>
    <p:sldId id="260" r:id="rId6"/>
    <p:sldId id="261" r:id="rId7"/>
    <p:sldId id="262" r:id="rId8"/>
    <p:sldId id="263" r:id="rId9"/>
    <p:sldId id="264" r:id="rId10"/>
    <p:sldId id="265"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5" d="100"/>
          <a:sy n="45" d="100"/>
        </p:scale>
        <p:origin x="-123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A4DEDEC-BD2E-4B38-9F57-46C8044F8C20}" type="datetimeFigureOut">
              <a:rPr lang="cs-CZ" smtClean="0"/>
              <a:t>15.4.2013</a:t>
            </a:fld>
            <a:endParaRPr lang="cs-CZ"/>
          </a:p>
        </p:txBody>
      </p:sp>
      <p:sp>
        <p:nvSpPr>
          <p:cNvPr id="8" name="Slide Number Placeholder 7"/>
          <p:cNvSpPr>
            <a:spLocks noGrp="1"/>
          </p:cNvSpPr>
          <p:nvPr>
            <p:ph type="sldNum" sz="quarter" idx="11"/>
          </p:nvPr>
        </p:nvSpPr>
        <p:spPr/>
        <p:txBody>
          <a:bodyPr/>
          <a:lstStyle/>
          <a:p>
            <a:fld id="{D33EC69A-1941-405C-BECA-727F356C1040}"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A4DEDEC-BD2E-4B38-9F57-46C8044F8C20}"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A4DEDEC-BD2E-4B38-9F57-46C8044F8C20}"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33EC69A-1941-405C-BECA-727F356C1040}" type="slidenum">
              <a:rPr lang="cs-CZ" smtClean="0"/>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A4DEDEC-BD2E-4B38-9F57-46C8044F8C20}"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33EC69A-1941-405C-BECA-727F356C1040}" type="slidenum">
              <a:rPr lang="cs-CZ" smtClean="0"/>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A4DEDEC-BD2E-4B38-9F57-46C8044F8C20}" type="datetimeFigureOut">
              <a:rPr lang="cs-CZ" smtClean="0"/>
              <a:t>15.4.2013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33EC69A-1941-405C-BECA-727F356C1040}" type="slidenum">
              <a:rPr lang="cs-CZ" smtClean="0"/>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A4DEDEC-BD2E-4B38-9F57-46C8044F8C20}" type="datetimeFigureOut">
              <a:rPr lang="cs-CZ" smtClean="0"/>
              <a:t>15.4.2013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DEDEC-BD2E-4B38-9F57-46C8044F8C20}" type="datetimeFigureOut">
              <a:rPr lang="cs-CZ" smtClean="0"/>
              <a:t>15.4.2013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A4DEDEC-BD2E-4B38-9F57-46C8044F8C20}"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A4DEDEC-BD2E-4B38-9F57-46C8044F8C20}"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A4DEDEC-BD2E-4B38-9F57-46C8044F8C20}"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A4DEDEC-BD2E-4B38-9F57-46C8044F8C20}"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33EC69A-1941-405C-BECA-727F356C104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0000">
              <a:srgbClr val="92D050"/>
            </a:gs>
            <a:gs pos="76000">
              <a:schemeClr val="bg1">
                <a:tint val="90000"/>
                <a:shade val="90000"/>
                <a:satMod val="200000"/>
              </a:schemeClr>
            </a:gs>
            <a:gs pos="92000">
              <a:schemeClr val="bg1">
                <a:tint val="90000"/>
                <a:shade val="70000"/>
                <a:satMod val="2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A4DEDEC-BD2E-4B38-9F57-46C8044F8C20}" type="datetimeFigureOut">
              <a:rPr lang="cs-CZ" smtClean="0"/>
              <a:t>15.4.2013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D33EC69A-1941-405C-BECA-727F356C1040}" type="slidenum">
              <a:rPr lang="cs-CZ" smtClean="0"/>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wmf"/><Relationship Id="rId2" Type="http://schemas.openxmlformats.org/officeDocument/2006/relationships/image" Target="../media/image10.wmf"/><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wmf"/><Relationship Id="rId5" Type="http://schemas.openxmlformats.org/officeDocument/2006/relationships/image" Target="../media/image13.wmf"/><Relationship Id="rId10" Type="http://schemas.openxmlformats.org/officeDocument/2006/relationships/image" Target="../media/image18.png"/><Relationship Id="rId4" Type="http://schemas.openxmlformats.org/officeDocument/2006/relationships/image" Target="../media/image12.wmf"/><Relationship Id="rId9" Type="http://schemas.openxmlformats.org/officeDocument/2006/relationships/image" Target="../media/image17.wmf"/></Relationships>
</file>

<file path=ppt/slides/_rels/slide9.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eduweb.vic.gov.au/languagesonline/german/sect34/no_02/no_02.htm"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hyperlink" Target="http://www.eduweb.vic.gov.au/languagesonline/german/sect34/no_01/no_01.ht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solidFill>
                  <a:schemeClr val="bg2">
                    <a:lumMod val="10000"/>
                  </a:schemeClr>
                </a:solidFill>
              </a:rPr>
              <a:t>Deutsch</a:t>
            </a:r>
            <a:r>
              <a:rPr lang="cs-CZ" dirty="0" smtClean="0">
                <a:solidFill>
                  <a:schemeClr val="bg2">
                    <a:lumMod val="10000"/>
                  </a:schemeClr>
                </a:solidFill>
              </a:rPr>
              <a:t> </a:t>
            </a:r>
            <a:r>
              <a:rPr lang="cs-CZ" dirty="0" err="1" smtClean="0">
                <a:solidFill>
                  <a:schemeClr val="bg2">
                    <a:lumMod val="10000"/>
                  </a:schemeClr>
                </a:solidFill>
              </a:rPr>
              <a:t>mit</a:t>
            </a:r>
            <a:r>
              <a:rPr lang="cs-CZ" dirty="0" smtClean="0">
                <a:solidFill>
                  <a:schemeClr val="bg2">
                    <a:lumMod val="10000"/>
                  </a:schemeClr>
                </a:solidFill>
              </a:rPr>
              <a:t> Max II.</a:t>
            </a:r>
            <a:br>
              <a:rPr lang="cs-CZ" dirty="0" smtClean="0">
                <a:solidFill>
                  <a:schemeClr val="bg2">
                    <a:lumMod val="10000"/>
                  </a:schemeClr>
                </a:solidFill>
              </a:rPr>
            </a:br>
            <a:r>
              <a:rPr lang="cs-CZ" dirty="0" err="1" smtClean="0">
                <a:solidFill>
                  <a:schemeClr val="bg2">
                    <a:lumMod val="10000"/>
                  </a:schemeClr>
                </a:solidFill>
              </a:rPr>
              <a:t>Lektion</a:t>
            </a:r>
            <a:r>
              <a:rPr lang="cs-CZ" dirty="0" smtClean="0">
                <a:solidFill>
                  <a:schemeClr val="bg2">
                    <a:lumMod val="10000"/>
                  </a:schemeClr>
                </a:solidFill>
              </a:rPr>
              <a:t> 3</a:t>
            </a:r>
            <a:endParaRPr lang="cs-CZ" dirty="0">
              <a:solidFill>
                <a:schemeClr val="bg2">
                  <a:lumMod val="10000"/>
                </a:schemeClr>
              </a:solidFill>
            </a:endParaRPr>
          </a:p>
        </p:txBody>
      </p:sp>
      <p:sp>
        <p:nvSpPr>
          <p:cNvPr id="3" name="Podnadpis 2"/>
          <p:cNvSpPr>
            <a:spLocks noGrp="1"/>
          </p:cNvSpPr>
          <p:nvPr>
            <p:ph type="subTitle" idx="1"/>
          </p:nvPr>
        </p:nvSpPr>
        <p:spPr/>
        <p:txBody>
          <a:bodyPr/>
          <a:lstStyle/>
          <a:p>
            <a:r>
              <a:rPr lang="cs-CZ" dirty="0" smtClean="0"/>
              <a:t>Marie Provazníková</a:t>
            </a:r>
            <a:endParaRPr lang="cs-CZ" dirty="0"/>
          </a:p>
        </p:txBody>
      </p:sp>
    </p:spTree>
    <p:extLst>
      <p:ext uri="{BB962C8B-B14F-4D97-AF65-F5344CB8AC3E}">
        <p14:creationId xmlns:p14="http://schemas.microsoft.com/office/powerpoint/2010/main" val="15538950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Picture 2"/>
          <p:cNvPicPr>
            <a:picLocks noChangeAspect="1" noChangeArrowheads="1"/>
          </p:cNvPicPr>
          <p:nvPr/>
        </p:nvPicPr>
        <p:blipFill>
          <a:blip r:embed="rId2" cstate="print"/>
          <a:srcRect/>
          <a:stretch>
            <a:fillRect/>
          </a:stretch>
        </p:blipFill>
        <p:spPr bwMode="auto">
          <a:xfrm>
            <a:off x="961084" y="357166"/>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7044384" y="357166"/>
            <a:ext cx="885202" cy="1485900"/>
          </a:xfrm>
          <a:prstGeom prst="rect">
            <a:avLst/>
          </a:prstGeom>
          <a:noFill/>
        </p:spPr>
      </p:pic>
      <p:graphicFrame>
        <p:nvGraphicFramePr>
          <p:cNvPr id="6" name="Group 34"/>
          <p:cNvGraphicFramePr>
            <a:graphicFrameLocks noGrp="1"/>
          </p:cNvGraphicFramePr>
          <p:nvPr>
            <p:ph idx="1"/>
            <p:extLst>
              <p:ext uri="{D42A27DB-BD31-4B8C-83A1-F6EECF244321}">
                <p14:modId xmlns:p14="http://schemas.microsoft.com/office/powerpoint/2010/main" val="2240879979"/>
              </p:ext>
            </p:extLst>
          </p:nvPr>
        </p:nvGraphicFramePr>
        <p:xfrm>
          <a:off x="773609" y="1600200"/>
          <a:ext cx="7470799" cy="5154250"/>
        </p:xfrm>
        <a:graphic>
          <a:graphicData uri="http://schemas.openxmlformats.org/drawingml/2006/table">
            <a:tbl>
              <a:tblPr/>
              <a:tblGrid>
                <a:gridCol w="2683915"/>
                <a:gridCol w="4786884"/>
              </a:tblGrid>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Název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ZŠ </a:t>
                      </a:r>
                      <a:r>
                        <a:rPr kumimoji="0" lang="cs-CZ" sz="1400" b="0" i="0" u="none" strike="noStrike" cap="none" normalizeH="0" baseline="0" dirty="0" err="1" smtClean="0">
                          <a:ln>
                            <a:noFill/>
                          </a:ln>
                          <a:solidFill>
                            <a:schemeClr val="tx1"/>
                          </a:solidFill>
                          <a:effectLst/>
                          <a:latin typeface="Arial" charset="0"/>
                          <a:cs typeface="Arial" charset="0"/>
                        </a:rPr>
                        <a:t>Zlonice</a:t>
                      </a:r>
                      <a:r>
                        <a:rPr kumimoji="0" lang="cs-CZ" sz="1400" b="0" i="0" u="none" strike="noStrike" cap="none" normalizeH="0" baseline="0" dirty="0" smtClean="0">
                          <a:ln>
                            <a:noFill/>
                          </a:ln>
                          <a:solidFill>
                            <a:schemeClr val="tx1"/>
                          </a:solidFill>
                          <a:effectLst/>
                          <a:latin typeface="Arial" charset="0"/>
                          <a:cs typeface="Arial" charset="0"/>
                        </a:rPr>
                        <a:t>, okres Kladno</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Adresa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Komenského 305, </a:t>
                      </a:r>
                      <a:r>
                        <a:rPr kumimoji="0" lang="cs-CZ" sz="1400" b="0" i="0" u="none" strike="noStrike" cap="none" normalizeH="0" baseline="0" dirty="0" err="1" smtClean="0">
                          <a:ln>
                            <a:noFill/>
                          </a:ln>
                          <a:solidFill>
                            <a:schemeClr val="tx1"/>
                          </a:solidFill>
                          <a:effectLst/>
                          <a:latin typeface="Arial" charset="0"/>
                          <a:cs typeface="Arial" charset="0"/>
                        </a:rPr>
                        <a:t>Zlonice</a:t>
                      </a:r>
                      <a:endParaRPr kumimoji="0" lang="cs-CZ" sz="1400" b="0" i="0" u="none" strike="noStrike" cap="none" normalizeH="0" baseline="0" dirty="0" smtClean="0">
                        <a:ln>
                          <a:noFill/>
                        </a:ln>
                        <a:solidFill>
                          <a:schemeClr val="tx1"/>
                        </a:solidFill>
                        <a:effectLst/>
                        <a:latin typeface="Arial" charset="0"/>
                        <a:cs typeface="Arial"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34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projektu</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CZ.1.07/1.4.00/21.3655, Moderní škola</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966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materiálu v sadě</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fontAlgn="b"/>
                      <a:r>
                        <a:rPr kumimoji="0" lang="cs-CZ" sz="1400" b="0" i="0" u="none" strike="noStrike" kern="1200" cap="none" normalizeH="0" baseline="0" dirty="0" smtClean="0">
                          <a:ln>
                            <a:noFill/>
                          </a:ln>
                          <a:solidFill>
                            <a:schemeClr val="tx1"/>
                          </a:solidFill>
                          <a:effectLst/>
                          <a:latin typeface="Arial" charset="0"/>
                          <a:ea typeface="+mn-ea"/>
                          <a:cs typeface="Arial" charset="0"/>
                        </a:rPr>
                        <a:t>  VY_32_INOVACE_07_01_13</a:t>
                      </a:r>
                      <a:endParaRPr kumimoji="0" lang="cs-CZ" sz="1400" b="0" i="0" u="none" strike="noStrike" kern="1200" cap="none" normalizeH="0" baseline="0" dirty="0">
                        <a:ln>
                          <a:noFill/>
                        </a:ln>
                        <a:solidFill>
                          <a:schemeClr val="tx1"/>
                        </a:solidFill>
                        <a:effectLst/>
                        <a:latin typeface="Arial" charset="0"/>
                        <a:ea typeface="+mn-ea"/>
                        <a:cs typeface="Arial" charset="0"/>
                      </a:endParaRPr>
                    </a:p>
                  </a:txBody>
                  <a:tcPr marL="9525" marR="9525" marT="9525"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Předmět </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Německý jazyk</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94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Téma (název prezentace)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err="1" smtClean="0">
                          <a:ln>
                            <a:noFill/>
                          </a:ln>
                          <a:solidFill>
                            <a:schemeClr val="tx1"/>
                          </a:solidFill>
                          <a:effectLst/>
                          <a:latin typeface="Arial" charset="0"/>
                          <a:cs typeface="Arial" charset="0"/>
                        </a:rPr>
                        <a:t>Deutsch</a:t>
                      </a:r>
                      <a:r>
                        <a:rPr kumimoji="0" lang="cs-CZ" sz="1400" b="0" i="0" u="none" strike="noStrike" cap="none" normalizeH="0" baseline="0" dirty="0" smtClean="0">
                          <a:ln>
                            <a:noFill/>
                          </a:ln>
                          <a:solidFill>
                            <a:schemeClr val="tx1"/>
                          </a:solidFill>
                          <a:effectLst/>
                          <a:latin typeface="Arial" charset="0"/>
                          <a:cs typeface="Arial" charset="0"/>
                        </a:rPr>
                        <a:t> </a:t>
                      </a:r>
                      <a:r>
                        <a:rPr kumimoji="0" lang="cs-CZ" sz="1400" b="0" i="0" u="none" strike="noStrike" cap="none" normalizeH="0" baseline="0" dirty="0" err="1" smtClean="0">
                          <a:ln>
                            <a:noFill/>
                          </a:ln>
                          <a:solidFill>
                            <a:schemeClr val="tx1"/>
                          </a:solidFill>
                          <a:effectLst/>
                          <a:latin typeface="Arial" charset="0"/>
                          <a:cs typeface="Arial" charset="0"/>
                        </a:rPr>
                        <a:t>mit</a:t>
                      </a:r>
                      <a:r>
                        <a:rPr kumimoji="0" lang="cs-CZ" sz="1400" b="0" i="0" u="none" strike="noStrike" cap="none" normalizeH="0" baseline="0" dirty="0" smtClean="0">
                          <a:ln>
                            <a:noFill/>
                          </a:ln>
                          <a:solidFill>
                            <a:schemeClr val="tx1"/>
                          </a:solidFill>
                          <a:effectLst/>
                          <a:latin typeface="Arial" charset="0"/>
                          <a:cs typeface="Arial" charset="0"/>
                        </a:rPr>
                        <a:t> Max 2 -  </a:t>
                      </a:r>
                      <a:r>
                        <a:rPr kumimoji="0" lang="cs-CZ" sz="1400" b="0" i="0" u="none" strike="noStrike" cap="none" normalizeH="0" baseline="0" dirty="0" err="1" smtClean="0">
                          <a:ln>
                            <a:noFill/>
                          </a:ln>
                          <a:solidFill>
                            <a:schemeClr val="tx1"/>
                          </a:solidFill>
                          <a:effectLst/>
                          <a:latin typeface="Arial" charset="0"/>
                          <a:cs typeface="Arial" charset="0"/>
                        </a:rPr>
                        <a:t>Lektion</a:t>
                      </a:r>
                      <a:r>
                        <a:rPr kumimoji="0" lang="cs-CZ" sz="1400" b="0" i="0" u="none" strike="noStrike" cap="none" normalizeH="0" baseline="0" dirty="0" smtClean="0">
                          <a:ln>
                            <a:noFill/>
                          </a:ln>
                          <a:solidFill>
                            <a:schemeClr val="tx1"/>
                          </a:solidFill>
                          <a:effectLst/>
                          <a:latin typeface="Arial" charset="0"/>
                          <a:cs typeface="Arial" charset="0"/>
                        </a:rPr>
                        <a:t> 3</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Autor</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Marie Provazníková</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778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Metodický popis (anotace)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20000"/>
                        </a:spcBef>
                        <a:spcAft>
                          <a:spcPct val="0"/>
                        </a:spcAft>
                        <a:buClrTx/>
                        <a:buSzTx/>
                        <a:buFontTx/>
                        <a:buNone/>
                        <a:tabLst/>
                        <a:defRPr/>
                      </a:pPr>
                      <a:r>
                        <a:rPr kumimoji="0" lang="cs-CZ" sz="1400" b="0" i="0" u="none" strike="noStrike" cap="none" normalizeH="0" baseline="0" dirty="0" smtClean="0">
                          <a:ln>
                            <a:noFill/>
                          </a:ln>
                          <a:solidFill>
                            <a:schemeClr val="tx1"/>
                          </a:solidFill>
                          <a:effectLst/>
                          <a:latin typeface="Arial" charset="0"/>
                          <a:cs typeface="Arial" charset="0"/>
                        </a:rPr>
                        <a:t>Prezentace je určena k interaktivní výuce žáků 2. stupně. Ti doplní podle obrázků křížovku. Ve cvičení, které je zaměřeno na opakování modálního slovesa, doplňují správný tvar. Řešení se objeví při kliknutí myší. Do myšlenkové mapy ve tvaru sluníčka žáci  doplňují slovíčka, která se týkají průběhu dne. Dále odpovídají na uvedené otázky. V této lekci se též naučí fráze, které se týkají jídla a nakupování – znalosti aplikují v uvedených </a:t>
                      </a:r>
                      <a:r>
                        <a:rPr kumimoji="0" lang="cs-CZ" sz="1400" b="0" i="0" u="none" strike="noStrike" cap="none" normalizeH="0" baseline="0" dirty="0" smtClean="0">
                          <a:ln>
                            <a:noFill/>
                          </a:ln>
                          <a:solidFill>
                            <a:schemeClr val="tx1"/>
                          </a:solidFill>
                          <a:effectLst/>
                          <a:latin typeface="Arial" charset="0"/>
                          <a:cs typeface="Arial" charset="0"/>
                        </a:rPr>
                        <a:t>cvičeních. </a:t>
                      </a:r>
                      <a:r>
                        <a:rPr kumimoji="0" lang="cs-CZ" sz="1400" b="0" i="0" u="none" strike="noStrike" cap="none" normalizeH="0" baseline="0" dirty="0" smtClean="0">
                          <a:ln>
                            <a:noFill/>
                          </a:ln>
                          <a:solidFill>
                            <a:schemeClr val="tx1"/>
                          </a:solidFill>
                          <a:effectLst/>
                          <a:latin typeface="Arial" charset="0"/>
                          <a:cs typeface="Arial" charset="0"/>
                        </a:rPr>
                        <a:t>Například doplní rozhovor. Při kliknutí na tlačítko se žáci dostanou do online prostředí, kde mají zpětnou vazbu  procvičení daného učiva. Součástí prezentace je pracovní list.</a:t>
                      </a:r>
                    </a:p>
                  </a:txBody>
                  <a:tcPr marL="90000" marR="90000" marT="46800" marB="46800"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3850490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solidFill>
                <a:schemeClr val="bg2">
                  <a:lumMod val="10000"/>
                </a:schemeClr>
              </a:solidFill>
            </a:endParaRPr>
          </a:p>
        </p:txBody>
      </p:sp>
      <p:pic>
        <p:nvPicPr>
          <p:cNvPr id="1026" name="Picture 2" descr="C:\Users\Maruška\AppData\Local\Microsoft\Windows\Temporary Internet Files\Content.IE5\2KO4ITBM\MC90027918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02246" y="3634059"/>
            <a:ext cx="2641678" cy="180210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aruška\AppData\Local\Microsoft\Windows\Temporary Internet Files\Content.IE5\NSLWGLOG\MC900088416[1].wmf"/>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0" y="4904699"/>
            <a:ext cx="2426235" cy="19889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uška\AppData\Local\Microsoft\Windows\Temporary Internet Files\Content.IE5\2KO4ITBM\MC900298999[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322" y="1984546"/>
            <a:ext cx="2633905" cy="184945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Maruška\AppData\Local\Microsoft\Windows\Temporary Internet Files\Content.IE5\NSLWGLOG\MC900088276[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568" y="187800"/>
            <a:ext cx="3447452" cy="14542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Maruška\AppData\Local\Microsoft\Windows\Temporary Internet Files\Content.IE5\ZGF6VZ32\MC900411017[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17" y="403017"/>
            <a:ext cx="1843135" cy="170507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ulka 3"/>
          <p:cNvGraphicFramePr>
            <a:graphicFrameLocks noGrp="1"/>
          </p:cNvGraphicFramePr>
          <p:nvPr>
            <p:extLst>
              <p:ext uri="{D42A27DB-BD31-4B8C-83A1-F6EECF244321}">
                <p14:modId xmlns:p14="http://schemas.microsoft.com/office/powerpoint/2010/main" val="3747887304"/>
              </p:ext>
            </p:extLst>
          </p:nvPr>
        </p:nvGraphicFramePr>
        <p:xfrm>
          <a:off x="1331640" y="1798583"/>
          <a:ext cx="6081460" cy="3358609"/>
        </p:xfrm>
        <a:graphic>
          <a:graphicData uri="http://schemas.openxmlformats.org/drawingml/2006/table">
            <a:tbl>
              <a:tblPr/>
              <a:tblGrid>
                <a:gridCol w="608146"/>
                <a:gridCol w="608146"/>
                <a:gridCol w="608146"/>
                <a:gridCol w="608146"/>
                <a:gridCol w="608146"/>
                <a:gridCol w="608146"/>
                <a:gridCol w="608146"/>
                <a:gridCol w="608146"/>
                <a:gridCol w="608146"/>
                <a:gridCol w="608146"/>
              </a:tblGrid>
              <a:tr h="688013">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endParaRPr lang="cs-CZ" sz="3600" b="0" i="0" u="none" strike="noStrike" dirty="0">
                        <a:solidFill>
                          <a:sysClr val="windowText" lastClr="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r>
              <a:tr h="667649">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endParaRPr lang="cs-CZ" sz="3600" b="0" i="0" u="none" strike="noStrike" dirty="0">
                        <a:solidFill>
                          <a:sysClr val="windowText" lastClr="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667649">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ysClr val="windowText" lastClr="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r>
              <a:tr h="667649">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ysClr val="windowText" lastClr="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r>
              <a:tr h="667649">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ysClr val="windowText" lastClr="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cs-CZ" sz="3600" b="0" i="0" u="none" strike="noStrike">
                        <a:solidFill>
                          <a:srgbClr val="000000"/>
                        </a:solidFill>
                        <a:effectLst/>
                        <a:latin typeface="Calibri"/>
                      </a:endParaRPr>
                    </a:p>
                  </a:txBody>
                  <a:tcPr marL="9525" marR="9525" marT="9525" marB="0" anchor="b">
                    <a:lnL>
                      <a:noFill/>
                    </a:lnL>
                    <a:lnR>
                      <a:noFill/>
                    </a:lnR>
                    <a:lnT>
                      <a:noFill/>
                    </a:lnT>
                    <a:lnB>
                      <a:noFill/>
                    </a:lnB>
                  </a:tcPr>
                </a:tc>
                <a:tc>
                  <a:txBody>
                    <a:bodyPr/>
                    <a:lstStyle/>
                    <a:p>
                      <a:pPr algn="ctr" fontAlgn="b"/>
                      <a:endParaRPr lang="cs-CZ" sz="3600" b="0" i="0" u="none" strike="noStrike" dirty="0">
                        <a:solidFill>
                          <a:srgbClr val="000000"/>
                        </a:solidFill>
                        <a:effectLst/>
                        <a:latin typeface="Calibri"/>
                      </a:endParaRPr>
                    </a:p>
                  </a:txBody>
                  <a:tcPr marL="9525" marR="9525" marT="9525" marB="0" anchor="b">
                    <a:lnL>
                      <a:noFill/>
                    </a:lnL>
                    <a:lnR>
                      <a:noFill/>
                    </a:lnR>
                    <a:lnT>
                      <a:noFill/>
                    </a:lnT>
                    <a:lnB>
                      <a:noFill/>
                    </a:lnB>
                  </a:tcPr>
                </a:tc>
              </a:tr>
            </a:tbl>
          </a:graphicData>
        </a:graphic>
      </p:graphicFrame>
      <p:sp>
        <p:nvSpPr>
          <p:cNvPr id="5" name="Obdélník 4"/>
          <p:cNvSpPr/>
          <p:nvPr/>
        </p:nvSpPr>
        <p:spPr>
          <a:xfrm>
            <a:off x="2622583" y="5589240"/>
            <a:ext cx="5765841" cy="936104"/>
          </a:xfrm>
          <a:prstGeom prst="rect">
            <a:avLst/>
          </a:prstGeom>
          <a:solidFill>
            <a:srgbClr val="92D050"/>
          </a:solidFill>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400" dirty="0" err="1" smtClean="0">
                <a:solidFill>
                  <a:schemeClr val="bg2">
                    <a:lumMod val="10000"/>
                  </a:schemeClr>
                </a:solidFill>
              </a:rPr>
              <a:t>Eier</a:t>
            </a:r>
            <a:r>
              <a:rPr lang="cs-CZ" sz="2400" dirty="0" smtClean="0">
                <a:solidFill>
                  <a:schemeClr val="bg2">
                    <a:lumMod val="10000"/>
                  </a:schemeClr>
                </a:solidFill>
              </a:rPr>
              <a:t>, </a:t>
            </a:r>
            <a:r>
              <a:rPr lang="cs-CZ" sz="2400" dirty="0" err="1" smtClean="0">
                <a:solidFill>
                  <a:schemeClr val="bg2">
                    <a:lumMod val="10000"/>
                  </a:schemeClr>
                </a:solidFill>
              </a:rPr>
              <a:t>Salami</a:t>
            </a:r>
            <a:r>
              <a:rPr lang="cs-CZ" sz="2400" dirty="0" smtClean="0">
                <a:solidFill>
                  <a:schemeClr val="bg2">
                    <a:lumMod val="10000"/>
                  </a:schemeClr>
                </a:solidFill>
              </a:rPr>
              <a:t>, </a:t>
            </a:r>
            <a:r>
              <a:rPr lang="cs-CZ" sz="2400" dirty="0" err="1" smtClean="0">
                <a:solidFill>
                  <a:schemeClr val="bg2">
                    <a:lumMod val="10000"/>
                  </a:schemeClr>
                </a:solidFill>
              </a:rPr>
              <a:t>Suppe</a:t>
            </a:r>
            <a:r>
              <a:rPr lang="cs-CZ" sz="2400" dirty="0" smtClean="0">
                <a:solidFill>
                  <a:schemeClr val="bg2">
                    <a:lumMod val="10000"/>
                  </a:schemeClr>
                </a:solidFill>
              </a:rPr>
              <a:t>, </a:t>
            </a:r>
            <a:r>
              <a:rPr lang="cs-CZ" sz="2400" dirty="0" err="1" smtClean="0">
                <a:solidFill>
                  <a:schemeClr val="bg2">
                    <a:lumMod val="10000"/>
                  </a:schemeClr>
                </a:solidFill>
              </a:rPr>
              <a:t>Butter</a:t>
            </a:r>
            <a:r>
              <a:rPr lang="cs-CZ" sz="2400" dirty="0" smtClean="0">
                <a:solidFill>
                  <a:schemeClr val="bg2">
                    <a:lumMod val="10000"/>
                  </a:schemeClr>
                </a:solidFill>
              </a:rPr>
              <a:t>, </a:t>
            </a:r>
            <a:r>
              <a:rPr lang="cs-CZ" sz="2400" dirty="0" err="1" smtClean="0">
                <a:solidFill>
                  <a:schemeClr val="bg2">
                    <a:lumMod val="10000"/>
                  </a:schemeClr>
                </a:solidFill>
              </a:rPr>
              <a:t>Honig</a:t>
            </a:r>
            <a:endParaRPr lang="cs-CZ" sz="2400" dirty="0">
              <a:solidFill>
                <a:schemeClr val="bg2">
                  <a:lumMod val="10000"/>
                </a:schemeClr>
              </a:solidFill>
            </a:endParaRPr>
          </a:p>
        </p:txBody>
      </p:sp>
    </p:spTree>
    <p:extLst>
      <p:ext uri="{BB962C8B-B14F-4D97-AF65-F5344CB8AC3E}">
        <p14:creationId xmlns:p14="http://schemas.microsoft.com/office/powerpoint/2010/main" val="304392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bg2">
                    <a:lumMod val="10000"/>
                  </a:schemeClr>
                </a:solidFill>
              </a:rPr>
              <a:t>Grammatik</a:t>
            </a:r>
            <a:endParaRPr lang="cs-CZ" dirty="0">
              <a:solidFill>
                <a:schemeClr val="bg2">
                  <a:lumMod val="10000"/>
                </a:schemeClr>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4018773470"/>
              </p:ext>
            </p:extLst>
          </p:nvPr>
        </p:nvGraphicFramePr>
        <p:xfrm>
          <a:off x="755576" y="1628800"/>
          <a:ext cx="7488833" cy="4176461"/>
        </p:xfrm>
        <a:graphic>
          <a:graphicData uri="http://schemas.openxmlformats.org/drawingml/2006/table">
            <a:tbl>
              <a:tblPr/>
              <a:tblGrid>
                <a:gridCol w="1757237"/>
                <a:gridCol w="1910532"/>
                <a:gridCol w="1910532"/>
                <a:gridCol w="1910532"/>
              </a:tblGrid>
              <a:tr h="928104">
                <a:tc>
                  <a:txBody>
                    <a:bodyPr/>
                    <a:lstStyle/>
                    <a:p>
                      <a:pPr algn="ctr">
                        <a:spcAft>
                          <a:spcPts val="0"/>
                        </a:spcAft>
                      </a:pPr>
                      <a:r>
                        <a:rPr lang="cs-CZ" sz="2800" b="1" dirty="0">
                          <a:effectLst/>
                          <a:latin typeface="Times New Roman"/>
                          <a:ea typeface="Times New Roman"/>
                        </a:rPr>
                        <a:t> </a:t>
                      </a:r>
                      <a:endParaRPr lang="cs-CZ" sz="2800" dirty="0">
                        <a:effectLst/>
                        <a:latin typeface="Times New Roman"/>
                        <a:ea typeface="Times New Roman"/>
                      </a:endParaRPr>
                    </a:p>
                  </a:txBody>
                  <a:tcPr marL="44450" marR="4445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latin typeface="Times New Roman"/>
                          <a:ea typeface="Times New Roman"/>
                        </a:rPr>
                        <a:t>müssen</a:t>
                      </a:r>
                      <a:endParaRPr lang="cs-CZ" sz="2800">
                        <a:effectLst/>
                        <a:latin typeface="Times New Roman"/>
                        <a:ea typeface="Times New Roman"/>
                      </a:endParaRPr>
                    </a:p>
                  </a:txBody>
                  <a:tcPr marL="44450" marR="44450" marT="0"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2800" b="1" dirty="0" smtClean="0">
                        <a:effectLst/>
                        <a:latin typeface="Times New Roman"/>
                        <a:ea typeface="Times New Roman"/>
                      </a:endParaRPr>
                    </a:p>
                    <a:p>
                      <a:pPr algn="ctr">
                        <a:spcAft>
                          <a:spcPts val="0"/>
                        </a:spcAft>
                      </a:pPr>
                      <a:r>
                        <a:rPr lang="cs-CZ" sz="2800" b="1" dirty="0" err="1" smtClean="0">
                          <a:effectLst/>
                          <a:latin typeface="Times New Roman"/>
                          <a:ea typeface="Times New Roman"/>
                        </a:rPr>
                        <a:t>essen</a:t>
                      </a:r>
                      <a:endParaRPr lang="cs-CZ" sz="2800" dirty="0">
                        <a:effectLst/>
                        <a:latin typeface="Times New Roman"/>
                        <a:ea typeface="Times New Roman"/>
                      </a:endParaRPr>
                    </a:p>
                  </a:txBody>
                  <a:tcPr marL="44450" marR="4445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helfen</a:t>
                      </a:r>
                      <a:endParaRPr lang="cs-CZ" sz="2800">
                        <a:effectLst/>
                        <a:latin typeface="Times New Roman"/>
                        <a:ea typeface="Times New Roman"/>
                      </a:endParaRPr>
                    </a:p>
                  </a:txBody>
                  <a:tcPr marL="44450" marR="44450" marT="0" marB="0" anchor="b">
                    <a:lnL>
                      <a:noFill/>
                    </a:lnL>
                    <a:lnR>
                      <a:noFill/>
                    </a:lnR>
                    <a:lnT>
                      <a:noFill/>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ich</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highlight>
                            <a:srgbClr val="FFFF00"/>
                          </a:highlight>
                          <a:latin typeface="Times New Roman"/>
                          <a:ea typeface="Times New Roman"/>
                        </a:rPr>
                        <a:t>mu</a:t>
                      </a:r>
                      <a:r>
                        <a:rPr lang="cs-CZ" sz="2800" b="1" u="sng">
                          <a:effectLst/>
                          <a:highlight>
                            <a:srgbClr val="FFFF00"/>
                          </a:highlight>
                          <a:latin typeface="Times New Roman"/>
                          <a:ea typeface="Times New Roman"/>
                        </a:rPr>
                        <a:t>ss</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esse</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helfe</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 du</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highlight>
                            <a:srgbClr val="FFFF00"/>
                          </a:highlight>
                          <a:latin typeface="Times New Roman"/>
                          <a:ea typeface="Times New Roman"/>
                        </a:rPr>
                        <a:t>musst</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highlight>
                            <a:srgbClr val="FF00FF"/>
                          </a:highlight>
                          <a:latin typeface="Times New Roman"/>
                          <a:ea typeface="Times New Roman"/>
                        </a:rPr>
                        <a:t>isst</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highlight>
                            <a:srgbClr val="FF00FF"/>
                          </a:highlight>
                          <a:latin typeface="Times New Roman"/>
                          <a:ea typeface="Times New Roman"/>
                        </a:rPr>
                        <a:t>hilfst</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er, sie, es</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highlight>
                            <a:srgbClr val="FFFF00"/>
                          </a:highlight>
                          <a:latin typeface="Times New Roman"/>
                          <a:ea typeface="Times New Roman"/>
                        </a:rPr>
                        <a:t>mu</a:t>
                      </a:r>
                      <a:r>
                        <a:rPr lang="cs-CZ" sz="2800" b="1" u="sng">
                          <a:effectLst/>
                          <a:highlight>
                            <a:srgbClr val="FFFF00"/>
                          </a:highlight>
                          <a:latin typeface="Times New Roman"/>
                          <a:ea typeface="Times New Roman"/>
                        </a:rPr>
                        <a:t>ss</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dirty="0" err="1">
                          <a:effectLst/>
                          <a:highlight>
                            <a:srgbClr val="FF00FF"/>
                          </a:highlight>
                          <a:latin typeface="Times New Roman"/>
                          <a:ea typeface="Times New Roman"/>
                        </a:rPr>
                        <a:t>isst</a:t>
                      </a:r>
                      <a:endParaRPr lang="cs-CZ" sz="2800" dirty="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highlight>
                            <a:srgbClr val="FF00FF"/>
                          </a:highlight>
                          <a:latin typeface="Times New Roman"/>
                          <a:ea typeface="Times New Roman"/>
                        </a:rPr>
                        <a:t>hilft</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wir</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latin typeface="Times New Roman"/>
                          <a:ea typeface="Times New Roman"/>
                        </a:rPr>
                        <a:t>müssen</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essen</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helfen</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ihr</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latin typeface="Times New Roman"/>
                          <a:ea typeface="Times New Roman"/>
                        </a:rPr>
                        <a:t>müsst</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esst</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helft</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sie</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latin typeface="Times New Roman"/>
                          <a:ea typeface="Times New Roman"/>
                        </a:rPr>
                        <a:t>müssen</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essen</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helfen</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4051">
                <a:tc>
                  <a:txBody>
                    <a:bodyPr/>
                    <a:lstStyle/>
                    <a:p>
                      <a:pPr algn="ctr">
                        <a:spcAft>
                          <a:spcPts val="0"/>
                        </a:spcAft>
                      </a:pPr>
                      <a:r>
                        <a:rPr lang="cs-CZ" sz="2800" b="1">
                          <a:effectLst/>
                          <a:latin typeface="Times New Roman"/>
                          <a:ea typeface="Times New Roman"/>
                        </a:rPr>
                        <a:t>Sie</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tabLst>
                          <a:tab pos="180340" algn="l"/>
                        </a:tabLst>
                      </a:pPr>
                      <a:r>
                        <a:rPr lang="cs-CZ" sz="2800" b="1">
                          <a:effectLst/>
                          <a:latin typeface="Times New Roman"/>
                          <a:ea typeface="Times New Roman"/>
                        </a:rPr>
                        <a:t>müssen</a:t>
                      </a:r>
                      <a:endParaRPr lang="cs-CZ" sz="280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a:effectLst/>
                          <a:latin typeface="Times New Roman"/>
                          <a:ea typeface="Times New Roman"/>
                        </a:rPr>
                        <a:t>essen</a:t>
                      </a:r>
                      <a:endParaRPr lang="cs-CZ" sz="2800">
                        <a:effectLst/>
                        <a:latin typeface="Times New Roman"/>
                        <a:ea typeface="Times New Roman"/>
                      </a:endParaRPr>
                    </a:p>
                  </a:txBody>
                  <a:tcPr marL="44450" marR="444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800" b="1" dirty="0" err="1">
                          <a:effectLst/>
                          <a:latin typeface="Times New Roman"/>
                          <a:ea typeface="Times New Roman"/>
                        </a:rPr>
                        <a:t>helfen</a:t>
                      </a:r>
                      <a:endParaRPr lang="cs-CZ" sz="2800" dirty="0">
                        <a:effectLst/>
                        <a:latin typeface="Times New Roman"/>
                        <a:ea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131717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solidFill>
                  <a:schemeClr val="tx1"/>
                </a:solidFill>
              </a:rPr>
              <a:t>Ergänze</a:t>
            </a:r>
            <a:r>
              <a:rPr lang="cs-CZ" b="1" dirty="0" smtClean="0">
                <a:solidFill>
                  <a:schemeClr val="tx1"/>
                </a:solidFill>
              </a:rPr>
              <a:t> </a:t>
            </a:r>
            <a:r>
              <a:rPr lang="cs-CZ" b="1" dirty="0" err="1" smtClean="0">
                <a:solidFill>
                  <a:schemeClr val="tx1"/>
                </a:solidFill>
              </a:rPr>
              <a:t>und</a:t>
            </a:r>
            <a:r>
              <a:rPr lang="cs-CZ" b="1" dirty="0" smtClean="0">
                <a:solidFill>
                  <a:schemeClr val="tx1"/>
                </a:solidFill>
              </a:rPr>
              <a:t> </a:t>
            </a:r>
            <a:r>
              <a:rPr lang="cs-CZ" b="1" dirty="0" err="1" smtClean="0">
                <a:solidFill>
                  <a:schemeClr val="tx1"/>
                </a:solidFill>
              </a:rPr>
              <a:t>antworte</a:t>
            </a:r>
            <a:r>
              <a:rPr lang="cs-CZ" b="1" dirty="0" smtClean="0">
                <a:solidFill>
                  <a:schemeClr val="tx1"/>
                </a:solidFill>
              </a:rPr>
              <a:t> (</a:t>
            </a:r>
            <a:r>
              <a:rPr lang="cs-CZ" b="1" dirty="0" err="1" smtClean="0">
                <a:solidFill>
                  <a:schemeClr val="tx1"/>
                </a:solidFill>
              </a:rPr>
              <a:t>müssen</a:t>
            </a:r>
            <a:r>
              <a:rPr lang="cs-CZ" b="1" dirty="0" smtClean="0">
                <a:solidFill>
                  <a:schemeClr val="tx1"/>
                </a:solidFill>
              </a:rPr>
              <a:t>)</a:t>
            </a:r>
            <a:endParaRPr lang="cs-CZ" b="1" dirty="0">
              <a:solidFill>
                <a:schemeClr val="tx1"/>
              </a:solidFill>
            </a:endParaRPr>
          </a:p>
        </p:txBody>
      </p:sp>
      <p:sp>
        <p:nvSpPr>
          <p:cNvPr id="3" name="Zástupný symbol pro obsah 2"/>
          <p:cNvSpPr>
            <a:spLocks noGrp="1"/>
          </p:cNvSpPr>
          <p:nvPr>
            <p:ph idx="1"/>
          </p:nvPr>
        </p:nvSpPr>
        <p:spPr/>
        <p:txBody>
          <a:bodyPr>
            <a:normAutofit fontScale="92500" lnSpcReduction="10000"/>
          </a:bodyPr>
          <a:lstStyle/>
          <a:p>
            <a:r>
              <a:rPr lang="cs-CZ" sz="3200" dirty="0" err="1" smtClean="0">
                <a:solidFill>
                  <a:schemeClr val="tx1"/>
                </a:solidFill>
              </a:rPr>
              <a:t>Wann</a:t>
            </a:r>
            <a:r>
              <a:rPr lang="cs-CZ" sz="3200" dirty="0" smtClean="0">
                <a:solidFill>
                  <a:schemeClr val="tx1"/>
                </a:solidFill>
              </a:rPr>
              <a:t> ______________ </a:t>
            </a:r>
            <a:r>
              <a:rPr lang="cs-CZ" sz="3200" dirty="0" err="1" smtClean="0">
                <a:solidFill>
                  <a:schemeClr val="tx1"/>
                </a:solidFill>
              </a:rPr>
              <a:t>ihr</a:t>
            </a:r>
            <a:r>
              <a:rPr lang="cs-CZ" sz="3200" dirty="0" smtClean="0">
                <a:solidFill>
                  <a:schemeClr val="tx1"/>
                </a:solidFill>
              </a:rPr>
              <a:t> </a:t>
            </a:r>
            <a:r>
              <a:rPr lang="cs-CZ" sz="3200" dirty="0" err="1" smtClean="0">
                <a:solidFill>
                  <a:schemeClr val="tx1"/>
                </a:solidFill>
              </a:rPr>
              <a:t>das</a:t>
            </a:r>
            <a:r>
              <a:rPr lang="cs-CZ" sz="3200" dirty="0" smtClean="0">
                <a:solidFill>
                  <a:schemeClr val="tx1"/>
                </a:solidFill>
              </a:rPr>
              <a:t> </a:t>
            </a:r>
            <a:r>
              <a:rPr lang="cs-CZ" sz="3200" dirty="0" err="1" smtClean="0">
                <a:solidFill>
                  <a:schemeClr val="tx1"/>
                </a:solidFill>
              </a:rPr>
              <a:t>Zimmer</a:t>
            </a:r>
            <a:r>
              <a:rPr lang="cs-CZ" sz="3200" dirty="0" smtClean="0">
                <a:solidFill>
                  <a:schemeClr val="tx1"/>
                </a:solidFill>
              </a:rPr>
              <a:t> </a:t>
            </a:r>
            <a:r>
              <a:rPr lang="cs-CZ" sz="3200" dirty="0" err="1" smtClean="0">
                <a:solidFill>
                  <a:schemeClr val="tx1"/>
                </a:solidFill>
              </a:rPr>
              <a:t>aufräumen</a:t>
            </a:r>
            <a:r>
              <a:rPr lang="cs-CZ" sz="3200" dirty="0" smtClean="0">
                <a:solidFill>
                  <a:schemeClr val="tx1"/>
                </a:solidFill>
              </a:rPr>
              <a:t>? _____________________________________</a:t>
            </a:r>
          </a:p>
          <a:p>
            <a:r>
              <a:rPr lang="cs-CZ" sz="3200" dirty="0" smtClean="0">
                <a:solidFill>
                  <a:schemeClr val="tx1"/>
                </a:solidFill>
              </a:rPr>
              <a:t>Um </a:t>
            </a:r>
            <a:r>
              <a:rPr lang="cs-CZ" sz="3200" dirty="0" err="1" smtClean="0">
                <a:solidFill>
                  <a:schemeClr val="tx1"/>
                </a:solidFill>
              </a:rPr>
              <a:t>wie</a:t>
            </a:r>
            <a:r>
              <a:rPr lang="cs-CZ" sz="3200" dirty="0" smtClean="0">
                <a:solidFill>
                  <a:schemeClr val="tx1"/>
                </a:solidFill>
              </a:rPr>
              <a:t> </a:t>
            </a:r>
            <a:r>
              <a:rPr lang="cs-CZ" sz="3200" dirty="0" err="1" smtClean="0">
                <a:solidFill>
                  <a:schemeClr val="tx1"/>
                </a:solidFill>
              </a:rPr>
              <a:t>viel</a:t>
            </a:r>
            <a:r>
              <a:rPr lang="cs-CZ" sz="3200" dirty="0" smtClean="0">
                <a:solidFill>
                  <a:schemeClr val="tx1"/>
                </a:solidFill>
              </a:rPr>
              <a:t> Uhr _____________</a:t>
            </a:r>
            <a:r>
              <a:rPr lang="cs-CZ" sz="3200" dirty="0" err="1" smtClean="0">
                <a:solidFill>
                  <a:schemeClr val="tx1"/>
                </a:solidFill>
              </a:rPr>
              <a:t>die</a:t>
            </a:r>
            <a:r>
              <a:rPr lang="cs-CZ" sz="3200" dirty="0" smtClean="0">
                <a:solidFill>
                  <a:schemeClr val="tx1"/>
                </a:solidFill>
              </a:rPr>
              <a:t> </a:t>
            </a:r>
            <a:r>
              <a:rPr lang="cs-CZ" sz="3200" dirty="0" err="1" smtClean="0">
                <a:solidFill>
                  <a:schemeClr val="tx1"/>
                </a:solidFill>
              </a:rPr>
              <a:t>Kinder</a:t>
            </a:r>
            <a:r>
              <a:rPr lang="cs-CZ" sz="3200" dirty="0" smtClean="0">
                <a:solidFill>
                  <a:schemeClr val="tx1"/>
                </a:solidFill>
              </a:rPr>
              <a:t> </a:t>
            </a:r>
            <a:r>
              <a:rPr lang="cs-CZ" sz="3200" dirty="0" err="1" smtClean="0">
                <a:solidFill>
                  <a:schemeClr val="tx1"/>
                </a:solidFill>
              </a:rPr>
              <a:t>zur</a:t>
            </a:r>
            <a:r>
              <a:rPr lang="cs-CZ" sz="3200" dirty="0" smtClean="0">
                <a:solidFill>
                  <a:schemeClr val="tx1"/>
                </a:solidFill>
              </a:rPr>
              <a:t> </a:t>
            </a:r>
            <a:r>
              <a:rPr lang="cs-CZ" sz="3200" dirty="0" err="1" smtClean="0">
                <a:solidFill>
                  <a:schemeClr val="tx1"/>
                </a:solidFill>
              </a:rPr>
              <a:t>Schule</a:t>
            </a:r>
            <a:r>
              <a:rPr lang="cs-CZ" sz="3200" dirty="0" smtClean="0">
                <a:solidFill>
                  <a:schemeClr val="tx1"/>
                </a:solidFill>
              </a:rPr>
              <a:t> </a:t>
            </a:r>
            <a:r>
              <a:rPr lang="cs-CZ" sz="3200" dirty="0" err="1" smtClean="0">
                <a:solidFill>
                  <a:schemeClr val="tx1"/>
                </a:solidFill>
              </a:rPr>
              <a:t>gehen</a:t>
            </a:r>
            <a:r>
              <a:rPr lang="cs-CZ" sz="3200" dirty="0" smtClean="0">
                <a:solidFill>
                  <a:schemeClr val="tx1"/>
                </a:solidFill>
              </a:rPr>
              <a:t>? _____________________________________</a:t>
            </a:r>
          </a:p>
          <a:p>
            <a:r>
              <a:rPr lang="cs-CZ" sz="3200" dirty="0" smtClean="0">
                <a:solidFill>
                  <a:schemeClr val="tx1"/>
                </a:solidFill>
              </a:rPr>
              <a:t>___________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heute</a:t>
            </a:r>
            <a:r>
              <a:rPr lang="cs-CZ" sz="3200" dirty="0" smtClean="0">
                <a:solidFill>
                  <a:schemeClr val="tx1"/>
                </a:solidFill>
              </a:rPr>
              <a:t> </a:t>
            </a:r>
            <a:r>
              <a:rPr lang="cs-CZ" sz="3200" dirty="0" err="1" smtClean="0">
                <a:solidFill>
                  <a:schemeClr val="tx1"/>
                </a:solidFill>
              </a:rPr>
              <a:t>ins</a:t>
            </a:r>
            <a:r>
              <a:rPr lang="cs-CZ" sz="3200" dirty="0" smtClean="0">
                <a:solidFill>
                  <a:schemeClr val="tx1"/>
                </a:solidFill>
              </a:rPr>
              <a:t> Kino </a:t>
            </a:r>
            <a:r>
              <a:rPr lang="cs-CZ" sz="3200" dirty="0" err="1" smtClean="0">
                <a:solidFill>
                  <a:schemeClr val="tx1"/>
                </a:solidFill>
              </a:rPr>
              <a:t>gehen</a:t>
            </a:r>
            <a:r>
              <a:rPr lang="cs-CZ" sz="3200" dirty="0" smtClean="0">
                <a:solidFill>
                  <a:schemeClr val="tx1"/>
                </a:solidFill>
              </a:rPr>
              <a:t>? ____________________________________</a:t>
            </a:r>
          </a:p>
          <a:p>
            <a:r>
              <a:rPr lang="cs-CZ" sz="3200" dirty="0" err="1" smtClean="0">
                <a:solidFill>
                  <a:schemeClr val="tx1"/>
                </a:solidFill>
              </a:rPr>
              <a:t>Wie</a:t>
            </a:r>
            <a:r>
              <a:rPr lang="cs-CZ" sz="3200" dirty="0" smtClean="0">
                <a:solidFill>
                  <a:schemeClr val="tx1"/>
                </a:solidFill>
              </a:rPr>
              <a:t> </a:t>
            </a:r>
            <a:r>
              <a:rPr lang="cs-CZ" sz="3200" dirty="0" err="1" smtClean="0">
                <a:solidFill>
                  <a:schemeClr val="tx1"/>
                </a:solidFill>
              </a:rPr>
              <a:t>oft</a:t>
            </a:r>
            <a:r>
              <a:rPr lang="cs-CZ" sz="3200" dirty="0" smtClean="0">
                <a:solidFill>
                  <a:schemeClr val="tx1"/>
                </a:solidFill>
              </a:rPr>
              <a:t> _______ </a:t>
            </a:r>
            <a:r>
              <a:rPr lang="cs-CZ" sz="3200" dirty="0" err="1" smtClean="0">
                <a:solidFill>
                  <a:schemeClr val="tx1"/>
                </a:solidFill>
              </a:rPr>
              <a:t>dein</a:t>
            </a:r>
            <a:r>
              <a:rPr lang="cs-CZ" sz="3200" dirty="0" smtClean="0">
                <a:solidFill>
                  <a:schemeClr val="tx1"/>
                </a:solidFill>
              </a:rPr>
              <a:t> </a:t>
            </a:r>
            <a:r>
              <a:rPr lang="cs-CZ" sz="3200" dirty="0" err="1" smtClean="0">
                <a:solidFill>
                  <a:schemeClr val="tx1"/>
                </a:solidFill>
              </a:rPr>
              <a:t>Bruder</a:t>
            </a:r>
            <a:r>
              <a:rPr lang="cs-CZ" sz="3200" dirty="0" smtClean="0">
                <a:solidFill>
                  <a:schemeClr val="tx1"/>
                </a:solidFill>
              </a:rPr>
              <a:t> </a:t>
            </a:r>
            <a:r>
              <a:rPr lang="cs-CZ" sz="3200" dirty="0" err="1" smtClean="0">
                <a:solidFill>
                  <a:schemeClr val="tx1"/>
                </a:solidFill>
              </a:rPr>
              <a:t>zu</a:t>
            </a:r>
            <a:r>
              <a:rPr lang="cs-CZ" sz="3200" dirty="0" smtClean="0">
                <a:solidFill>
                  <a:schemeClr val="tx1"/>
                </a:solidFill>
              </a:rPr>
              <a:t> </a:t>
            </a:r>
            <a:r>
              <a:rPr lang="cs-CZ" sz="3200" dirty="0" err="1" smtClean="0">
                <a:solidFill>
                  <a:schemeClr val="tx1"/>
                </a:solidFill>
              </a:rPr>
              <a:t>Hause</a:t>
            </a:r>
            <a:r>
              <a:rPr lang="cs-CZ" sz="3200" dirty="0" smtClean="0">
                <a:solidFill>
                  <a:schemeClr val="tx1"/>
                </a:solidFill>
              </a:rPr>
              <a:t> </a:t>
            </a:r>
            <a:r>
              <a:rPr lang="cs-CZ" sz="3200" dirty="0" err="1" smtClean="0">
                <a:solidFill>
                  <a:schemeClr val="tx1"/>
                </a:solidFill>
              </a:rPr>
              <a:t>aufräumen</a:t>
            </a:r>
            <a:r>
              <a:rPr lang="cs-CZ" sz="3200" dirty="0" smtClean="0">
                <a:solidFill>
                  <a:schemeClr val="tx1"/>
                </a:solidFill>
              </a:rPr>
              <a:t>?____________________________</a:t>
            </a:r>
          </a:p>
        </p:txBody>
      </p:sp>
      <p:sp>
        <p:nvSpPr>
          <p:cNvPr id="4" name="TextovéPole 3"/>
          <p:cNvSpPr txBox="1"/>
          <p:nvPr/>
        </p:nvSpPr>
        <p:spPr>
          <a:xfrm>
            <a:off x="2411760" y="1334293"/>
            <a:ext cx="1944216" cy="584775"/>
          </a:xfrm>
          <a:prstGeom prst="rect">
            <a:avLst/>
          </a:prstGeom>
          <a:noFill/>
        </p:spPr>
        <p:txBody>
          <a:bodyPr wrap="square" rtlCol="0">
            <a:spAutoFit/>
          </a:bodyPr>
          <a:lstStyle/>
          <a:p>
            <a:r>
              <a:rPr lang="cs-CZ" sz="3200" dirty="0" err="1" smtClean="0"/>
              <a:t>müsst</a:t>
            </a:r>
            <a:endParaRPr lang="cs-CZ" sz="3200" dirty="0"/>
          </a:p>
        </p:txBody>
      </p:sp>
      <p:sp>
        <p:nvSpPr>
          <p:cNvPr id="5" name="TextovéPole 4"/>
          <p:cNvSpPr txBox="1"/>
          <p:nvPr/>
        </p:nvSpPr>
        <p:spPr>
          <a:xfrm>
            <a:off x="3898262" y="2766445"/>
            <a:ext cx="2160240" cy="584775"/>
          </a:xfrm>
          <a:prstGeom prst="rect">
            <a:avLst/>
          </a:prstGeom>
          <a:noFill/>
        </p:spPr>
        <p:txBody>
          <a:bodyPr wrap="square" rtlCol="0">
            <a:spAutoFit/>
          </a:bodyPr>
          <a:lstStyle/>
          <a:p>
            <a:r>
              <a:rPr lang="cs-CZ" sz="3200" dirty="0" err="1" smtClean="0"/>
              <a:t>müssen</a:t>
            </a:r>
            <a:endParaRPr lang="cs-CZ" sz="3200" dirty="0"/>
          </a:p>
        </p:txBody>
      </p:sp>
      <p:sp>
        <p:nvSpPr>
          <p:cNvPr id="6" name="TextovéPole 5"/>
          <p:cNvSpPr txBox="1"/>
          <p:nvPr/>
        </p:nvSpPr>
        <p:spPr>
          <a:xfrm>
            <a:off x="1043608" y="4077072"/>
            <a:ext cx="1800200" cy="584775"/>
          </a:xfrm>
          <a:prstGeom prst="rect">
            <a:avLst/>
          </a:prstGeom>
          <a:noFill/>
        </p:spPr>
        <p:txBody>
          <a:bodyPr wrap="square" rtlCol="0">
            <a:spAutoFit/>
          </a:bodyPr>
          <a:lstStyle/>
          <a:p>
            <a:r>
              <a:rPr lang="cs-CZ" sz="3200" dirty="0" err="1" smtClean="0"/>
              <a:t>Musst</a:t>
            </a:r>
            <a:endParaRPr lang="cs-CZ" sz="3200" dirty="0"/>
          </a:p>
        </p:txBody>
      </p:sp>
      <p:sp>
        <p:nvSpPr>
          <p:cNvPr id="7" name="TextovéPole 6"/>
          <p:cNvSpPr txBox="1"/>
          <p:nvPr/>
        </p:nvSpPr>
        <p:spPr>
          <a:xfrm>
            <a:off x="2357205" y="4918365"/>
            <a:ext cx="1968854" cy="584775"/>
          </a:xfrm>
          <a:prstGeom prst="rect">
            <a:avLst/>
          </a:prstGeom>
          <a:noFill/>
        </p:spPr>
        <p:txBody>
          <a:bodyPr wrap="square" rtlCol="0">
            <a:spAutoFit/>
          </a:bodyPr>
          <a:lstStyle/>
          <a:p>
            <a:r>
              <a:rPr lang="cs-CZ" sz="3200" dirty="0" err="1" smtClean="0"/>
              <a:t>muss</a:t>
            </a:r>
            <a:endParaRPr lang="cs-CZ" sz="3200" dirty="0"/>
          </a:p>
        </p:txBody>
      </p:sp>
    </p:spTree>
    <p:extLst>
      <p:ext uri="{BB962C8B-B14F-4D97-AF65-F5344CB8AC3E}">
        <p14:creationId xmlns:p14="http://schemas.microsoft.com/office/powerpoint/2010/main" val="95927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2000"/>
                                        <p:tgtEl>
                                          <p:spTgt spid="6"/>
                                        </p:tgtEl>
                                      </p:cBhvr>
                                    </p:animEffect>
                                    <p:anim calcmode="lin" valueType="num">
                                      <p:cBhvr>
                                        <p:cTn id="22" dur="2000" fill="hold"/>
                                        <p:tgtEl>
                                          <p:spTgt spid="6"/>
                                        </p:tgtEl>
                                        <p:attrNameLst>
                                          <p:attrName>ppt_w</p:attrName>
                                        </p:attrNameLst>
                                      </p:cBhvr>
                                      <p:tavLst>
                                        <p:tav tm="0" fmla="#ppt_w*sin(2.5*pi*$)">
                                          <p:val>
                                            <p:fltVal val="0"/>
                                          </p:val>
                                        </p:tav>
                                        <p:tav tm="100000">
                                          <p:val>
                                            <p:fltVal val="1"/>
                                          </p:val>
                                        </p:tav>
                                      </p:tavLst>
                                    </p:anim>
                                    <p:anim calcmode="lin" valueType="num">
                                      <p:cBhvr>
                                        <p:cTn id="23"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tx1"/>
                </a:solidFill>
              </a:rPr>
              <a:t>Was</a:t>
            </a:r>
            <a:r>
              <a:rPr lang="cs-CZ" dirty="0" smtClean="0">
                <a:solidFill>
                  <a:schemeClr val="tx1"/>
                </a:solidFill>
              </a:rPr>
              <a:t> </a:t>
            </a:r>
            <a:r>
              <a:rPr lang="cs-CZ" dirty="0" err="1" smtClean="0">
                <a:solidFill>
                  <a:schemeClr val="tx1"/>
                </a:solidFill>
              </a:rPr>
              <a:t>gehört</a:t>
            </a:r>
            <a:r>
              <a:rPr lang="cs-CZ" dirty="0" smtClean="0">
                <a:solidFill>
                  <a:schemeClr val="tx1"/>
                </a:solidFill>
              </a:rPr>
              <a:t> </a:t>
            </a:r>
            <a:r>
              <a:rPr lang="cs-CZ" dirty="0" err="1" smtClean="0">
                <a:solidFill>
                  <a:schemeClr val="tx1"/>
                </a:solidFill>
              </a:rPr>
              <a:t>zum</a:t>
            </a:r>
            <a:r>
              <a:rPr lang="cs-CZ" dirty="0" smtClean="0">
                <a:solidFill>
                  <a:schemeClr val="tx1"/>
                </a:solidFill>
              </a:rPr>
              <a:t> </a:t>
            </a:r>
            <a:r>
              <a:rPr lang="cs-CZ" dirty="0" err="1" smtClean="0">
                <a:solidFill>
                  <a:schemeClr val="tx1"/>
                </a:solidFill>
              </a:rPr>
              <a:t>Thema</a:t>
            </a:r>
            <a:r>
              <a:rPr lang="cs-CZ" dirty="0" smtClean="0">
                <a:solidFill>
                  <a:schemeClr val="tx1"/>
                </a:solidFill>
              </a:rPr>
              <a:t>?</a:t>
            </a:r>
            <a:endParaRPr lang="cs-CZ" dirty="0">
              <a:solidFill>
                <a:schemeClr val="tx1"/>
              </a:solidFill>
            </a:endParaRPr>
          </a:p>
        </p:txBody>
      </p:sp>
      <p:sp>
        <p:nvSpPr>
          <p:cNvPr id="3" name="Zástupný symbol pro obsah 2"/>
          <p:cNvSpPr>
            <a:spLocks noGrp="1"/>
          </p:cNvSpPr>
          <p:nvPr>
            <p:ph idx="1"/>
          </p:nvPr>
        </p:nvSpPr>
        <p:spPr/>
        <p:txBody>
          <a:bodyPr/>
          <a:lstStyle/>
          <a:p>
            <a:endParaRPr lang="cs-CZ" dirty="0"/>
          </a:p>
        </p:txBody>
      </p:sp>
      <p:sp>
        <p:nvSpPr>
          <p:cNvPr id="4" name="Ovál 3"/>
          <p:cNvSpPr/>
          <p:nvPr/>
        </p:nvSpPr>
        <p:spPr>
          <a:xfrm>
            <a:off x="2987824" y="2132856"/>
            <a:ext cx="3024336" cy="295232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a:solidFill>
                  <a:srgbClr val="FFFF00"/>
                </a:solidFill>
              </a:rPr>
              <a:t> </a:t>
            </a:r>
            <a:r>
              <a:rPr lang="cs-CZ" sz="2800" dirty="0" smtClean="0">
                <a:solidFill>
                  <a:schemeClr val="tx1"/>
                </a:solidFill>
              </a:rPr>
              <a:t>Mein </a:t>
            </a:r>
            <a:r>
              <a:rPr lang="cs-CZ" sz="2800" dirty="0" err="1" smtClean="0">
                <a:solidFill>
                  <a:schemeClr val="tx1"/>
                </a:solidFill>
              </a:rPr>
              <a:t>Tag</a:t>
            </a:r>
            <a:endParaRPr lang="cs-CZ" sz="2800" dirty="0">
              <a:solidFill>
                <a:schemeClr val="tx1"/>
              </a:solidFill>
            </a:endParaRPr>
          </a:p>
        </p:txBody>
      </p:sp>
      <p:sp>
        <p:nvSpPr>
          <p:cNvPr id="5" name="Ovál 4"/>
          <p:cNvSpPr/>
          <p:nvPr/>
        </p:nvSpPr>
        <p:spPr>
          <a:xfrm>
            <a:off x="3792745" y="2781614"/>
            <a:ext cx="504056" cy="50405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4706774" y="2781614"/>
            <a:ext cx="504056" cy="50405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Měsíc 6"/>
          <p:cNvSpPr/>
          <p:nvPr/>
        </p:nvSpPr>
        <p:spPr>
          <a:xfrm rot="16200000">
            <a:off x="4224696" y="3753379"/>
            <a:ext cx="576064" cy="1223450"/>
          </a:xfrm>
          <a:prstGeom prst="moon">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flipH="1" flipV="1">
            <a:off x="2211872" y="2132856"/>
            <a:ext cx="1008112" cy="648758"/>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10" name="Přímá spojnice 9"/>
          <p:cNvCxnSpPr/>
          <p:nvPr/>
        </p:nvCxnSpPr>
        <p:spPr>
          <a:xfrm flipH="1">
            <a:off x="1950823" y="3614774"/>
            <a:ext cx="1152128" cy="0"/>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13" name="Přímá spojnice 12"/>
          <p:cNvCxnSpPr/>
          <p:nvPr/>
        </p:nvCxnSpPr>
        <p:spPr>
          <a:xfrm flipH="1">
            <a:off x="1950823" y="4365103"/>
            <a:ext cx="1253025" cy="720081"/>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15" name="Přímá spojnice 14"/>
          <p:cNvCxnSpPr>
            <a:stCxn id="4" idx="0"/>
          </p:cNvCxnSpPr>
          <p:nvPr/>
        </p:nvCxnSpPr>
        <p:spPr>
          <a:xfrm flipV="1">
            <a:off x="4499992" y="1600200"/>
            <a:ext cx="0" cy="532656"/>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18" name="Přímá spojnice 17"/>
          <p:cNvCxnSpPr/>
          <p:nvPr/>
        </p:nvCxnSpPr>
        <p:spPr>
          <a:xfrm flipV="1">
            <a:off x="5244119" y="1595398"/>
            <a:ext cx="801330" cy="857035"/>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20" name="Přímá spojnice 19"/>
          <p:cNvCxnSpPr/>
          <p:nvPr/>
        </p:nvCxnSpPr>
        <p:spPr>
          <a:xfrm flipV="1">
            <a:off x="5903559" y="2457235"/>
            <a:ext cx="1368152" cy="581209"/>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22" name="Přímá spojnice 21"/>
          <p:cNvCxnSpPr/>
          <p:nvPr/>
        </p:nvCxnSpPr>
        <p:spPr>
          <a:xfrm>
            <a:off x="5903559" y="3861048"/>
            <a:ext cx="1620769" cy="216023"/>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24" name="Přímá spojnice 23"/>
          <p:cNvCxnSpPr>
            <a:stCxn id="4" idx="5"/>
          </p:cNvCxnSpPr>
          <p:nvPr/>
        </p:nvCxnSpPr>
        <p:spPr>
          <a:xfrm>
            <a:off x="5569256" y="4652826"/>
            <a:ext cx="1144687" cy="432358"/>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26" name="Přímá spojnice 25"/>
          <p:cNvCxnSpPr/>
          <p:nvPr/>
        </p:nvCxnSpPr>
        <p:spPr>
          <a:xfrm>
            <a:off x="4819226" y="5003164"/>
            <a:ext cx="610454" cy="936104"/>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28" name="Přímá spojnice 27"/>
          <p:cNvCxnSpPr/>
          <p:nvPr/>
        </p:nvCxnSpPr>
        <p:spPr>
          <a:xfrm flipH="1">
            <a:off x="3219984" y="4869005"/>
            <a:ext cx="681019" cy="936259"/>
          </a:xfrm>
          <a:prstGeom prst="line">
            <a:avLst/>
          </a:prstGeom>
          <a:ln>
            <a:solidFill>
              <a:srgbClr val="FFFF00"/>
            </a:solidFill>
          </a:ln>
        </p:spPr>
        <p:style>
          <a:lnRef idx="3">
            <a:schemeClr val="dk1"/>
          </a:lnRef>
          <a:fillRef idx="0">
            <a:schemeClr val="dk1"/>
          </a:fillRef>
          <a:effectRef idx="2">
            <a:schemeClr val="dk1"/>
          </a:effectRef>
          <a:fontRef idx="minor">
            <a:schemeClr val="tx1"/>
          </a:fontRef>
        </p:style>
      </p:cxnSp>
      <p:sp>
        <p:nvSpPr>
          <p:cNvPr id="29" name="Obdélník 28"/>
          <p:cNvSpPr/>
          <p:nvPr/>
        </p:nvSpPr>
        <p:spPr>
          <a:xfrm>
            <a:off x="467543" y="3285670"/>
            <a:ext cx="2059343" cy="683389"/>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3200" dirty="0" err="1" smtClean="0"/>
              <a:t>aufstehen</a:t>
            </a:r>
            <a:endParaRPr lang="cs-CZ" sz="3200" dirty="0"/>
          </a:p>
        </p:txBody>
      </p:sp>
      <p:sp>
        <p:nvSpPr>
          <p:cNvPr id="30" name="Obdélník 29"/>
          <p:cNvSpPr/>
          <p:nvPr/>
        </p:nvSpPr>
        <p:spPr>
          <a:xfrm>
            <a:off x="6713943" y="4725143"/>
            <a:ext cx="1962513" cy="61199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3200" dirty="0" err="1" smtClean="0"/>
              <a:t>schlafen</a:t>
            </a:r>
            <a:endParaRPr lang="cs-CZ" sz="3200" dirty="0"/>
          </a:p>
        </p:txBody>
      </p:sp>
    </p:spTree>
    <p:extLst>
      <p:ext uri="{BB962C8B-B14F-4D97-AF65-F5344CB8AC3E}">
        <p14:creationId xmlns:p14="http://schemas.microsoft.com/office/powerpoint/2010/main" val="337728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tx1"/>
                </a:solidFill>
              </a:rPr>
              <a:t>Antworte</a:t>
            </a:r>
            <a:endParaRPr lang="cs-CZ" dirty="0">
              <a:solidFill>
                <a:schemeClr val="tx1"/>
              </a:solidFill>
            </a:endParaRPr>
          </a:p>
        </p:txBody>
      </p:sp>
      <p:sp>
        <p:nvSpPr>
          <p:cNvPr id="3" name="Zástupný symbol pro obsah 2"/>
          <p:cNvSpPr>
            <a:spLocks noGrp="1"/>
          </p:cNvSpPr>
          <p:nvPr>
            <p:ph idx="1"/>
          </p:nvPr>
        </p:nvSpPr>
        <p:spPr/>
        <p:txBody>
          <a:bodyPr>
            <a:normAutofit fontScale="92500"/>
          </a:bodyPr>
          <a:lstStyle/>
          <a:p>
            <a:r>
              <a:rPr lang="cs-CZ" sz="3200" dirty="0" err="1" smtClean="0">
                <a:solidFill>
                  <a:schemeClr val="tx1"/>
                </a:solidFill>
              </a:rPr>
              <a:t>Wann</a:t>
            </a:r>
            <a:r>
              <a:rPr lang="cs-CZ" sz="3200" dirty="0" smtClean="0">
                <a:solidFill>
                  <a:schemeClr val="tx1"/>
                </a:solidFill>
              </a:rPr>
              <a:t> </a:t>
            </a:r>
            <a:r>
              <a:rPr lang="cs-CZ" sz="3200" dirty="0" err="1" smtClean="0">
                <a:solidFill>
                  <a:schemeClr val="tx1"/>
                </a:solidFill>
              </a:rPr>
              <a:t>stehst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auf</a:t>
            </a:r>
            <a:r>
              <a:rPr lang="cs-CZ" sz="3200" dirty="0" smtClean="0">
                <a:solidFill>
                  <a:schemeClr val="tx1"/>
                </a:solidFill>
              </a:rPr>
              <a:t>?</a:t>
            </a:r>
          </a:p>
          <a:p>
            <a:r>
              <a:rPr lang="cs-CZ" sz="3200" dirty="0" err="1" smtClean="0">
                <a:solidFill>
                  <a:schemeClr val="tx1"/>
                </a:solidFill>
              </a:rPr>
              <a:t>Wann</a:t>
            </a:r>
            <a:r>
              <a:rPr lang="cs-CZ" sz="3200" dirty="0" smtClean="0">
                <a:solidFill>
                  <a:schemeClr val="tx1"/>
                </a:solidFill>
              </a:rPr>
              <a:t> </a:t>
            </a:r>
            <a:r>
              <a:rPr lang="cs-CZ" sz="3200" dirty="0" err="1" smtClean="0">
                <a:solidFill>
                  <a:schemeClr val="tx1"/>
                </a:solidFill>
              </a:rPr>
              <a:t>frühstückst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a:t>
            </a:r>
          </a:p>
          <a:p>
            <a:r>
              <a:rPr lang="cs-CZ" sz="3200" dirty="0" err="1" smtClean="0">
                <a:solidFill>
                  <a:schemeClr val="tx1"/>
                </a:solidFill>
              </a:rPr>
              <a:t>Was</a:t>
            </a:r>
            <a:r>
              <a:rPr lang="cs-CZ" sz="3200" dirty="0" smtClean="0">
                <a:solidFill>
                  <a:schemeClr val="tx1"/>
                </a:solidFill>
              </a:rPr>
              <a:t> </a:t>
            </a:r>
            <a:r>
              <a:rPr lang="cs-CZ" sz="3200" dirty="0" err="1" smtClean="0">
                <a:solidFill>
                  <a:schemeClr val="tx1"/>
                </a:solidFill>
              </a:rPr>
              <a:t>frühstückst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a:t>
            </a:r>
          </a:p>
          <a:p>
            <a:r>
              <a:rPr lang="cs-CZ" sz="3200" dirty="0" err="1" smtClean="0">
                <a:solidFill>
                  <a:schemeClr val="tx1"/>
                </a:solidFill>
              </a:rPr>
              <a:t>Wann</a:t>
            </a:r>
            <a:r>
              <a:rPr lang="cs-CZ" sz="3200" dirty="0" smtClean="0">
                <a:solidFill>
                  <a:schemeClr val="tx1"/>
                </a:solidFill>
              </a:rPr>
              <a:t> </a:t>
            </a:r>
            <a:r>
              <a:rPr lang="cs-CZ" sz="3200" dirty="0" err="1" smtClean="0">
                <a:solidFill>
                  <a:schemeClr val="tx1"/>
                </a:solidFill>
              </a:rPr>
              <a:t>gehst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zur</a:t>
            </a:r>
            <a:r>
              <a:rPr lang="cs-CZ" sz="3200" dirty="0" smtClean="0">
                <a:solidFill>
                  <a:schemeClr val="tx1"/>
                </a:solidFill>
              </a:rPr>
              <a:t> </a:t>
            </a:r>
            <a:r>
              <a:rPr lang="cs-CZ" sz="3200" dirty="0" err="1" smtClean="0">
                <a:solidFill>
                  <a:schemeClr val="tx1"/>
                </a:solidFill>
              </a:rPr>
              <a:t>Schule</a:t>
            </a:r>
            <a:r>
              <a:rPr lang="cs-CZ" sz="3200" dirty="0" smtClean="0">
                <a:solidFill>
                  <a:schemeClr val="tx1"/>
                </a:solidFill>
              </a:rPr>
              <a:t>?</a:t>
            </a:r>
          </a:p>
          <a:p>
            <a:r>
              <a:rPr lang="cs-CZ" sz="3200" dirty="0" err="1" smtClean="0">
                <a:solidFill>
                  <a:schemeClr val="tx1"/>
                </a:solidFill>
              </a:rPr>
              <a:t>Was</a:t>
            </a:r>
            <a:r>
              <a:rPr lang="cs-CZ" sz="3200" dirty="0" smtClean="0">
                <a:solidFill>
                  <a:schemeClr val="tx1"/>
                </a:solidFill>
              </a:rPr>
              <a:t> </a:t>
            </a:r>
            <a:r>
              <a:rPr lang="cs-CZ" sz="3200" dirty="0" err="1" smtClean="0">
                <a:solidFill>
                  <a:schemeClr val="tx1"/>
                </a:solidFill>
              </a:rPr>
              <a:t>machst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am</a:t>
            </a:r>
            <a:r>
              <a:rPr lang="cs-CZ" sz="3200" dirty="0" smtClean="0">
                <a:solidFill>
                  <a:schemeClr val="tx1"/>
                </a:solidFill>
              </a:rPr>
              <a:t> </a:t>
            </a:r>
            <a:r>
              <a:rPr lang="cs-CZ" sz="3200" dirty="0" err="1" smtClean="0">
                <a:solidFill>
                  <a:schemeClr val="tx1"/>
                </a:solidFill>
              </a:rPr>
              <a:t>Nachmittag</a:t>
            </a:r>
            <a:r>
              <a:rPr lang="cs-CZ" sz="3200" dirty="0" smtClean="0">
                <a:solidFill>
                  <a:schemeClr val="tx1"/>
                </a:solidFill>
              </a:rPr>
              <a:t>?</a:t>
            </a:r>
          </a:p>
          <a:p>
            <a:r>
              <a:rPr lang="cs-CZ" sz="3200" dirty="0" err="1" smtClean="0">
                <a:solidFill>
                  <a:schemeClr val="tx1"/>
                </a:solidFill>
              </a:rPr>
              <a:t>Isst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zu</a:t>
            </a:r>
            <a:r>
              <a:rPr lang="cs-CZ" sz="3200" dirty="0" smtClean="0">
                <a:solidFill>
                  <a:schemeClr val="tx1"/>
                </a:solidFill>
              </a:rPr>
              <a:t> </a:t>
            </a:r>
            <a:r>
              <a:rPr lang="cs-CZ" sz="3200" dirty="0" err="1" smtClean="0">
                <a:solidFill>
                  <a:schemeClr val="tx1"/>
                </a:solidFill>
              </a:rPr>
              <a:t>Abend</a:t>
            </a:r>
            <a:r>
              <a:rPr lang="cs-CZ" sz="3200" dirty="0" smtClean="0">
                <a:solidFill>
                  <a:schemeClr val="tx1"/>
                </a:solidFill>
              </a:rPr>
              <a:t> </a:t>
            </a:r>
            <a:r>
              <a:rPr lang="cs-CZ" sz="3200" dirty="0" err="1" smtClean="0">
                <a:solidFill>
                  <a:schemeClr val="tx1"/>
                </a:solidFill>
              </a:rPr>
              <a:t>mit</a:t>
            </a:r>
            <a:r>
              <a:rPr lang="cs-CZ" sz="3200" dirty="0" smtClean="0">
                <a:solidFill>
                  <a:schemeClr val="tx1"/>
                </a:solidFill>
              </a:rPr>
              <a:t> </a:t>
            </a:r>
            <a:r>
              <a:rPr lang="cs-CZ" sz="3200" dirty="0" err="1" smtClean="0">
                <a:solidFill>
                  <a:schemeClr val="tx1"/>
                </a:solidFill>
              </a:rPr>
              <a:t>deiner</a:t>
            </a:r>
            <a:r>
              <a:rPr lang="cs-CZ" sz="3200" dirty="0" smtClean="0">
                <a:solidFill>
                  <a:schemeClr val="tx1"/>
                </a:solidFill>
              </a:rPr>
              <a:t> </a:t>
            </a:r>
            <a:r>
              <a:rPr lang="cs-CZ" sz="3200" dirty="0" err="1" smtClean="0">
                <a:solidFill>
                  <a:schemeClr val="tx1"/>
                </a:solidFill>
              </a:rPr>
              <a:t>Familie</a:t>
            </a:r>
            <a:r>
              <a:rPr lang="cs-CZ" sz="3200" dirty="0" smtClean="0">
                <a:solidFill>
                  <a:schemeClr val="tx1"/>
                </a:solidFill>
              </a:rPr>
              <a:t> </a:t>
            </a:r>
            <a:r>
              <a:rPr lang="cs-CZ" sz="3200" dirty="0" err="1" smtClean="0">
                <a:solidFill>
                  <a:schemeClr val="tx1"/>
                </a:solidFill>
              </a:rPr>
              <a:t>zusammen</a:t>
            </a:r>
            <a:r>
              <a:rPr lang="cs-CZ" sz="3200" dirty="0" smtClean="0">
                <a:solidFill>
                  <a:schemeClr val="tx1"/>
                </a:solidFill>
              </a:rPr>
              <a:t>?</a:t>
            </a:r>
          </a:p>
          <a:p>
            <a:r>
              <a:rPr lang="cs-CZ" sz="3200" dirty="0" err="1" smtClean="0">
                <a:solidFill>
                  <a:schemeClr val="tx1"/>
                </a:solidFill>
              </a:rPr>
              <a:t>Was</a:t>
            </a:r>
            <a:r>
              <a:rPr lang="cs-CZ" sz="3200" dirty="0" smtClean="0">
                <a:solidFill>
                  <a:schemeClr val="tx1"/>
                </a:solidFill>
              </a:rPr>
              <a:t> </a:t>
            </a:r>
            <a:r>
              <a:rPr lang="cs-CZ" sz="3200" dirty="0" err="1" smtClean="0">
                <a:solidFill>
                  <a:schemeClr val="tx1"/>
                </a:solidFill>
              </a:rPr>
              <a:t>machst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am</a:t>
            </a:r>
            <a:r>
              <a:rPr lang="cs-CZ" sz="3200" dirty="0" smtClean="0">
                <a:solidFill>
                  <a:schemeClr val="tx1"/>
                </a:solidFill>
              </a:rPr>
              <a:t> </a:t>
            </a:r>
            <a:r>
              <a:rPr lang="cs-CZ" sz="3200" dirty="0" err="1" smtClean="0">
                <a:solidFill>
                  <a:schemeClr val="tx1"/>
                </a:solidFill>
              </a:rPr>
              <a:t>Abend</a:t>
            </a:r>
            <a:r>
              <a:rPr lang="cs-CZ" sz="3200" dirty="0" smtClean="0">
                <a:solidFill>
                  <a:schemeClr val="tx1"/>
                </a:solidFill>
              </a:rPr>
              <a:t> </a:t>
            </a:r>
            <a:r>
              <a:rPr lang="cs-CZ" sz="3200" dirty="0" err="1" smtClean="0">
                <a:solidFill>
                  <a:schemeClr val="tx1"/>
                </a:solidFill>
              </a:rPr>
              <a:t>am</a:t>
            </a:r>
            <a:r>
              <a:rPr lang="cs-CZ" sz="3200" dirty="0" smtClean="0">
                <a:solidFill>
                  <a:schemeClr val="tx1"/>
                </a:solidFill>
              </a:rPr>
              <a:t> </a:t>
            </a:r>
            <a:r>
              <a:rPr lang="cs-CZ" sz="3200" dirty="0" err="1" smtClean="0">
                <a:solidFill>
                  <a:schemeClr val="tx1"/>
                </a:solidFill>
              </a:rPr>
              <a:t>liebsten</a:t>
            </a:r>
            <a:r>
              <a:rPr lang="cs-CZ" sz="3200" dirty="0" smtClean="0">
                <a:solidFill>
                  <a:schemeClr val="tx1"/>
                </a:solidFill>
              </a:rPr>
              <a:t>?</a:t>
            </a:r>
          </a:p>
          <a:p>
            <a:endParaRPr lang="cs-CZ" sz="2800" dirty="0"/>
          </a:p>
        </p:txBody>
      </p:sp>
      <p:pic>
        <p:nvPicPr>
          <p:cNvPr id="1026" name="Picture 2" descr="C:\Users\Maruška\AppData\Local\Microsoft\Windows\Temporary Internet Files\Content.IE5\ZGF6VZ32\MC90031099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1124744"/>
            <a:ext cx="1870862"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2478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tx1"/>
                </a:solidFill>
              </a:rPr>
              <a:t>Was</a:t>
            </a:r>
            <a:r>
              <a:rPr lang="cs-CZ" dirty="0" smtClean="0">
                <a:solidFill>
                  <a:schemeClr val="tx1"/>
                </a:solidFill>
              </a:rPr>
              <a:t> </a:t>
            </a:r>
            <a:r>
              <a:rPr lang="cs-CZ" dirty="0" err="1" smtClean="0">
                <a:solidFill>
                  <a:schemeClr val="tx1"/>
                </a:solidFill>
              </a:rPr>
              <a:t>kaufst</a:t>
            </a:r>
            <a:r>
              <a:rPr lang="cs-CZ" dirty="0" smtClean="0">
                <a:solidFill>
                  <a:schemeClr val="tx1"/>
                </a:solidFill>
              </a:rPr>
              <a:t> </a:t>
            </a:r>
            <a:r>
              <a:rPr lang="cs-CZ" dirty="0" err="1" smtClean="0">
                <a:solidFill>
                  <a:schemeClr val="tx1"/>
                </a:solidFill>
              </a:rPr>
              <a:t>du</a:t>
            </a:r>
            <a:r>
              <a:rPr lang="cs-CZ" dirty="0" smtClean="0">
                <a:solidFill>
                  <a:schemeClr val="tx1"/>
                </a:solidFill>
              </a:rPr>
              <a:t>?</a:t>
            </a:r>
            <a:endParaRPr lang="cs-CZ" dirty="0">
              <a:solidFill>
                <a:schemeClr val="tx1"/>
              </a:solidFill>
            </a:endParaRPr>
          </a:p>
        </p:txBody>
      </p:sp>
      <p:pic>
        <p:nvPicPr>
          <p:cNvPr id="2050" name="Picture 2" descr="C:\Users\Maruška\AppData\Local\Microsoft\Windows\Temporary Internet Files\Content.IE5\G9POU3UH\MC900441838[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57851" y="4797152"/>
            <a:ext cx="2135361" cy="170754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Maruška\AppData\Local\Microsoft\Windows\Temporary Internet Files\Content.IE5\G9POU3UH\MP90040524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6318" y="4813079"/>
            <a:ext cx="2480320" cy="17716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uška\AppData\Local\Microsoft\Windows\Temporary Internet Files\Content.IE5\G9POU3UH\MC90028115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6423" y="1124744"/>
            <a:ext cx="2347435" cy="1795843"/>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Maruška\AppData\Local\Microsoft\Windows\Temporary Internet Files\Content.IE5\GABF8ES4\MC90041190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63148" y="4437112"/>
            <a:ext cx="2078946" cy="190449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Maruška\AppData\Local\Microsoft\Windows\Temporary Internet Files\Content.IE5\GABF8ES4\MC900441776[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54935" y="2705472"/>
            <a:ext cx="1731640" cy="173164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Maruška\AppData\Local\Microsoft\Windows\Temporary Internet Files\Content.IE5\IR5WEAV9\MC900089938[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67744" y="3549570"/>
            <a:ext cx="2057788" cy="152505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Maruška\AppData\Local\Microsoft\Windows\Temporary Internet Files\Content.IE5\G9POU3UH\MC900441751[1].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32040" y="1565592"/>
            <a:ext cx="1880013" cy="1880013"/>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509198" y="1490002"/>
            <a:ext cx="4669515" cy="1683039"/>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3200" dirty="0" err="1" smtClean="0"/>
              <a:t>Ich</a:t>
            </a:r>
            <a:r>
              <a:rPr lang="cs-CZ" sz="3200" dirty="0" smtClean="0"/>
              <a:t> kaufe….</a:t>
            </a:r>
          </a:p>
          <a:p>
            <a:pPr algn="ctr"/>
            <a:r>
              <a:rPr lang="cs-CZ" sz="3200" dirty="0" err="1" smtClean="0"/>
              <a:t>Bilde</a:t>
            </a:r>
            <a:r>
              <a:rPr lang="cs-CZ" sz="3200" dirty="0" smtClean="0"/>
              <a:t> </a:t>
            </a:r>
            <a:r>
              <a:rPr lang="cs-CZ" sz="3200" dirty="0" err="1" smtClean="0"/>
              <a:t>die</a:t>
            </a:r>
            <a:r>
              <a:rPr lang="cs-CZ" sz="3200" dirty="0" smtClean="0"/>
              <a:t> </a:t>
            </a:r>
            <a:r>
              <a:rPr lang="cs-CZ" sz="3200" dirty="0" err="1" smtClean="0"/>
              <a:t>Sätze</a:t>
            </a:r>
            <a:r>
              <a:rPr lang="cs-CZ" sz="3200" dirty="0" smtClean="0"/>
              <a:t>!</a:t>
            </a:r>
            <a:endParaRPr lang="cs-CZ" sz="3200" dirty="0"/>
          </a:p>
        </p:txBody>
      </p:sp>
      <p:pic>
        <p:nvPicPr>
          <p:cNvPr id="2057" name="Picture 9" descr="C:\Users\Maruška\AppData\Local\Microsoft\Windows\Temporary Internet Files\Content.IE5\IR5WEAV9\MC900441872[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932040" y="3385524"/>
            <a:ext cx="191770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Users\Maruška\AppData\Local\Microsoft\Windows\Temporary Internet Files\Content.IE5\IR5WEAV9\MC900441708[1].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90890" y="5074624"/>
            <a:ext cx="1627559" cy="1627559"/>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C:\Users\Maruška\AppData\Local\Microsoft\Windows\Temporary Internet Files\Content.IE5\IR5WEAV9\MC900290243[1].wm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72552" y="3044203"/>
            <a:ext cx="1895192" cy="1852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100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tx1"/>
                </a:solidFill>
              </a:rPr>
              <a:t>Im</a:t>
            </a:r>
            <a:r>
              <a:rPr lang="cs-CZ" dirty="0" smtClean="0">
                <a:solidFill>
                  <a:schemeClr val="tx1"/>
                </a:solidFill>
              </a:rPr>
              <a:t> </a:t>
            </a:r>
            <a:r>
              <a:rPr lang="cs-CZ" dirty="0" err="1" smtClean="0">
                <a:solidFill>
                  <a:schemeClr val="tx1"/>
                </a:solidFill>
              </a:rPr>
              <a:t>Geschäft</a:t>
            </a:r>
            <a:r>
              <a:rPr lang="cs-CZ" dirty="0" smtClean="0">
                <a:solidFill>
                  <a:schemeClr val="tx1"/>
                </a:solidFill>
              </a:rPr>
              <a:t> – </a:t>
            </a:r>
            <a:r>
              <a:rPr lang="cs-CZ" dirty="0" err="1" smtClean="0">
                <a:solidFill>
                  <a:schemeClr val="tx1"/>
                </a:solidFill>
              </a:rPr>
              <a:t>ergänze</a:t>
            </a:r>
            <a:r>
              <a:rPr lang="cs-CZ" dirty="0" smtClean="0">
                <a:solidFill>
                  <a:schemeClr val="tx1"/>
                </a:solidFill>
              </a:rPr>
              <a:t> den Dialog</a:t>
            </a:r>
            <a:endParaRPr lang="cs-CZ" dirty="0">
              <a:solidFill>
                <a:schemeClr val="tx1"/>
              </a:solidFill>
            </a:endParaRPr>
          </a:p>
        </p:txBody>
      </p:sp>
      <p:sp>
        <p:nvSpPr>
          <p:cNvPr id="3" name="Zástupný symbol pro obsah 2"/>
          <p:cNvSpPr>
            <a:spLocks noGrp="1"/>
          </p:cNvSpPr>
          <p:nvPr>
            <p:ph idx="1"/>
          </p:nvPr>
        </p:nvSpPr>
        <p:spPr>
          <a:xfrm>
            <a:off x="405556" y="1275573"/>
            <a:ext cx="8229600" cy="4525963"/>
          </a:xfrm>
        </p:spPr>
        <p:txBody>
          <a:bodyPr>
            <a:noAutofit/>
          </a:bodyPr>
          <a:lstStyle/>
          <a:p>
            <a:pPr>
              <a:buFont typeface="Wingdings" pitchFamily="2" charset="2"/>
              <a:buChar char="ü"/>
            </a:pPr>
            <a:r>
              <a:rPr lang="cs-CZ" dirty="0" err="1" smtClean="0">
                <a:solidFill>
                  <a:schemeClr val="tx1"/>
                </a:solidFill>
              </a:rPr>
              <a:t>Guten</a:t>
            </a:r>
            <a:r>
              <a:rPr lang="cs-CZ" dirty="0" smtClean="0">
                <a:solidFill>
                  <a:schemeClr val="tx1"/>
                </a:solidFill>
              </a:rPr>
              <a:t> ________!</a:t>
            </a:r>
          </a:p>
          <a:p>
            <a:pPr>
              <a:buFont typeface="Wingdings" pitchFamily="2" charset="2"/>
              <a:buChar char="q"/>
            </a:pPr>
            <a:r>
              <a:rPr lang="cs-CZ" dirty="0">
                <a:solidFill>
                  <a:schemeClr val="tx1"/>
                </a:solidFill>
              </a:rPr>
              <a:t> </a:t>
            </a:r>
            <a:r>
              <a:rPr lang="cs-CZ" dirty="0" err="1" smtClean="0">
                <a:solidFill>
                  <a:schemeClr val="tx1"/>
                </a:solidFill>
              </a:rPr>
              <a:t>Hallo</a:t>
            </a:r>
            <a:r>
              <a:rPr lang="cs-CZ" dirty="0" smtClean="0">
                <a:solidFill>
                  <a:schemeClr val="tx1"/>
                </a:solidFill>
              </a:rPr>
              <a:t>!</a:t>
            </a:r>
          </a:p>
          <a:p>
            <a:pPr>
              <a:buFont typeface="Wingdings" pitchFamily="2" charset="2"/>
              <a:buChar char="ü"/>
            </a:pPr>
            <a:r>
              <a:rPr lang="cs-CZ" dirty="0">
                <a:solidFill>
                  <a:schemeClr val="tx1"/>
                </a:solidFill>
              </a:rPr>
              <a:t> </a:t>
            </a:r>
            <a:r>
              <a:rPr lang="cs-CZ" dirty="0" err="1" smtClean="0">
                <a:solidFill>
                  <a:schemeClr val="tx1"/>
                </a:solidFill>
              </a:rPr>
              <a:t>Was</a:t>
            </a:r>
            <a:r>
              <a:rPr lang="cs-CZ" dirty="0" smtClean="0">
                <a:solidFill>
                  <a:schemeClr val="tx1"/>
                </a:solidFill>
              </a:rPr>
              <a:t> </a:t>
            </a:r>
            <a:r>
              <a:rPr lang="cs-CZ" dirty="0" err="1" smtClean="0">
                <a:solidFill>
                  <a:schemeClr val="tx1"/>
                </a:solidFill>
              </a:rPr>
              <a:t>wünschen</a:t>
            </a:r>
            <a:r>
              <a:rPr lang="cs-CZ" dirty="0" smtClean="0">
                <a:solidFill>
                  <a:schemeClr val="tx1"/>
                </a:solidFill>
              </a:rPr>
              <a:t> ______ _______?</a:t>
            </a:r>
          </a:p>
          <a:p>
            <a:pPr>
              <a:buFont typeface="Wingdings" pitchFamily="2" charset="2"/>
              <a:buChar char="q"/>
            </a:pPr>
            <a:r>
              <a:rPr lang="cs-CZ" dirty="0">
                <a:solidFill>
                  <a:schemeClr val="tx1"/>
                </a:solidFill>
              </a:rPr>
              <a:t> </a:t>
            </a:r>
            <a:r>
              <a:rPr lang="cs-CZ" dirty="0" err="1" smtClean="0">
                <a:solidFill>
                  <a:schemeClr val="tx1"/>
                </a:solidFill>
              </a:rPr>
              <a:t>Ich</a:t>
            </a:r>
            <a:r>
              <a:rPr lang="cs-CZ" dirty="0" smtClean="0">
                <a:solidFill>
                  <a:schemeClr val="tx1"/>
                </a:solidFill>
              </a:rPr>
              <a:t> _________  </a:t>
            </a:r>
            <a:r>
              <a:rPr lang="cs-CZ" dirty="0" err="1" smtClean="0">
                <a:solidFill>
                  <a:schemeClr val="tx1"/>
                </a:solidFill>
              </a:rPr>
              <a:t>ein</a:t>
            </a:r>
            <a:r>
              <a:rPr lang="cs-CZ" dirty="0" smtClean="0">
                <a:solidFill>
                  <a:schemeClr val="tx1"/>
                </a:solidFill>
              </a:rPr>
              <a:t> ______ </a:t>
            </a:r>
          </a:p>
          <a:p>
            <a:pPr>
              <a:buFont typeface="Wingdings" pitchFamily="2" charset="2"/>
              <a:buChar char="ü"/>
            </a:pPr>
            <a:r>
              <a:rPr lang="cs-CZ" dirty="0">
                <a:solidFill>
                  <a:schemeClr val="tx1"/>
                </a:solidFill>
              </a:rPr>
              <a:t> </a:t>
            </a:r>
            <a:r>
              <a:rPr lang="cs-CZ" dirty="0" err="1" smtClean="0">
                <a:solidFill>
                  <a:schemeClr val="tx1"/>
                </a:solidFill>
              </a:rPr>
              <a:t>Bitte</a:t>
            </a:r>
            <a:r>
              <a:rPr lang="cs-CZ" dirty="0" smtClean="0">
                <a:solidFill>
                  <a:schemeClr val="tx1"/>
                </a:solidFill>
              </a:rPr>
              <a:t>. ______ </a:t>
            </a:r>
            <a:r>
              <a:rPr lang="cs-CZ" dirty="0" err="1" smtClean="0">
                <a:solidFill>
                  <a:schemeClr val="tx1"/>
                </a:solidFill>
              </a:rPr>
              <a:t>etwas</a:t>
            </a:r>
            <a:r>
              <a:rPr lang="cs-CZ" dirty="0" smtClean="0">
                <a:solidFill>
                  <a:schemeClr val="tx1"/>
                </a:solidFill>
              </a:rPr>
              <a:t>?</a:t>
            </a:r>
          </a:p>
          <a:p>
            <a:pPr>
              <a:buFont typeface="Wingdings" pitchFamily="2" charset="2"/>
              <a:buChar char="q"/>
            </a:pPr>
            <a:r>
              <a:rPr lang="cs-CZ" dirty="0" smtClean="0">
                <a:solidFill>
                  <a:schemeClr val="tx1"/>
                </a:solidFill>
              </a:rPr>
              <a:t> </a:t>
            </a:r>
            <a:r>
              <a:rPr lang="cs-CZ" dirty="0" err="1" smtClean="0">
                <a:solidFill>
                  <a:schemeClr val="tx1"/>
                </a:solidFill>
              </a:rPr>
              <a:t>Zucker</a:t>
            </a:r>
            <a:r>
              <a:rPr lang="cs-CZ" dirty="0" smtClean="0">
                <a:solidFill>
                  <a:schemeClr val="tx1"/>
                </a:solidFill>
              </a:rPr>
              <a:t>, </a:t>
            </a:r>
            <a:r>
              <a:rPr lang="cs-CZ" dirty="0" err="1" smtClean="0">
                <a:solidFill>
                  <a:schemeClr val="tx1"/>
                </a:solidFill>
              </a:rPr>
              <a:t>Brot</a:t>
            </a:r>
            <a:r>
              <a:rPr lang="cs-CZ" dirty="0" smtClean="0">
                <a:solidFill>
                  <a:schemeClr val="tx1"/>
                </a:solidFill>
              </a:rPr>
              <a:t> </a:t>
            </a:r>
            <a:r>
              <a:rPr lang="cs-CZ" dirty="0" err="1" smtClean="0">
                <a:solidFill>
                  <a:schemeClr val="tx1"/>
                </a:solidFill>
              </a:rPr>
              <a:t>und</a:t>
            </a:r>
            <a:endParaRPr lang="cs-CZ" dirty="0" smtClean="0">
              <a:solidFill>
                <a:schemeClr val="tx1"/>
              </a:solidFill>
            </a:endParaRPr>
          </a:p>
          <a:p>
            <a:pPr>
              <a:buFont typeface="Wingdings" pitchFamily="2" charset="2"/>
              <a:buChar char="ü"/>
            </a:pPr>
            <a:r>
              <a:rPr lang="cs-CZ" dirty="0">
                <a:solidFill>
                  <a:schemeClr val="tx1"/>
                </a:solidFill>
              </a:rPr>
              <a:t> </a:t>
            </a:r>
            <a:r>
              <a:rPr lang="cs-CZ" dirty="0" err="1" smtClean="0">
                <a:solidFill>
                  <a:schemeClr val="tx1"/>
                </a:solidFill>
              </a:rPr>
              <a:t>Ist</a:t>
            </a:r>
            <a:r>
              <a:rPr lang="cs-CZ" dirty="0" smtClean="0">
                <a:solidFill>
                  <a:schemeClr val="tx1"/>
                </a:solidFill>
              </a:rPr>
              <a:t> _______ _______?</a:t>
            </a:r>
          </a:p>
          <a:p>
            <a:pPr>
              <a:buFont typeface="Wingdings" pitchFamily="2" charset="2"/>
              <a:buChar char="q"/>
            </a:pPr>
            <a:r>
              <a:rPr lang="cs-CZ" dirty="0" smtClean="0">
                <a:solidFill>
                  <a:schemeClr val="tx1"/>
                </a:solidFill>
              </a:rPr>
              <a:t> </a:t>
            </a:r>
            <a:r>
              <a:rPr lang="cs-CZ" dirty="0" err="1" smtClean="0">
                <a:solidFill>
                  <a:schemeClr val="tx1"/>
                </a:solidFill>
              </a:rPr>
              <a:t>Ja</a:t>
            </a:r>
            <a:r>
              <a:rPr lang="cs-CZ" dirty="0" smtClean="0">
                <a:solidFill>
                  <a:schemeClr val="tx1"/>
                </a:solidFill>
              </a:rPr>
              <a:t>, __________.</a:t>
            </a:r>
          </a:p>
          <a:p>
            <a:pPr>
              <a:buFont typeface="Wingdings" pitchFamily="2" charset="2"/>
              <a:buChar char="ü"/>
            </a:pPr>
            <a:r>
              <a:rPr lang="cs-CZ" dirty="0">
                <a:solidFill>
                  <a:schemeClr val="tx1"/>
                </a:solidFill>
              </a:rPr>
              <a:t> </a:t>
            </a:r>
            <a:r>
              <a:rPr lang="cs-CZ" dirty="0" smtClean="0">
                <a:solidFill>
                  <a:schemeClr val="tx1"/>
                </a:solidFill>
              </a:rPr>
              <a:t>5, 80 ________.</a:t>
            </a:r>
          </a:p>
          <a:p>
            <a:pPr>
              <a:buFont typeface="Wingdings" pitchFamily="2" charset="2"/>
              <a:buChar char="q"/>
            </a:pPr>
            <a:r>
              <a:rPr lang="cs-CZ" dirty="0" smtClean="0">
                <a:solidFill>
                  <a:schemeClr val="tx1"/>
                </a:solidFill>
              </a:rPr>
              <a:t> </a:t>
            </a:r>
            <a:r>
              <a:rPr lang="cs-CZ" dirty="0" err="1" smtClean="0">
                <a:solidFill>
                  <a:schemeClr val="tx1"/>
                </a:solidFill>
              </a:rPr>
              <a:t>Hier</a:t>
            </a:r>
            <a:r>
              <a:rPr lang="cs-CZ" dirty="0" smtClean="0">
                <a:solidFill>
                  <a:schemeClr val="tx1"/>
                </a:solidFill>
              </a:rPr>
              <a:t> </a:t>
            </a:r>
            <a:r>
              <a:rPr lang="cs-CZ" dirty="0" err="1" smtClean="0">
                <a:solidFill>
                  <a:schemeClr val="tx1"/>
                </a:solidFill>
              </a:rPr>
              <a:t>ist</a:t>
            </a:r>
            <a:r>
              <a:rPr lang="cs-CZ" dirty="0" smtClean="0">
                <a:solidFill>
                  <a:schemeClr val="tx1"/>
                </a:solidFill>
              </a:rPr>
              <a:t> </a:t>
            </a:r>
            <a:r>
              <a:rPr lang="cs-CZ" dirty="0" err="1" smtClean="0">
                <a:solidFill>
                  <a:schemeClr val="tx1"/>
                </a:solidFill>
              </a:rPr>
              <a:t>das</a:t>
            </a:r>
            <a:r>
              <a:rPr lang="cs-CZ" dirty="0" smtClean="0">
                <a:solidFill>
                  <a:schemeClr val="tx1"/>
                </a:solidFill>
              </a:rPr>
              <a:t>.</a:t>
            </a:r>
          </a:p>
          <a:p>
            <a:pPr>
              <a:buFont typeface="Wingdings" pitchFamily="2" charset="2"/>
              <a:buChar char="ü"/>
            </a:pPr>
            <a:r>
              <a:rPr lang="cs-CZ" dirty="0">
                <a:solidFill>
                  <a:schemeClr val="tx1"/>
                </a:solidFill>
              </a:rPr>
              <a:t> </a:t>
            </a:r>
            <a:r>
              <a:rPr lang="cs-CZ" dirty="0" err="1" smtClean="0">
                <a:solidFill>
                  <a:schemeClr val="tx1"/>
                </a:solidFill>
              </a:rPr>
              <a:t>Danke</a:t>
            </a:r>
            <a:r>
              <a:rPr lang="cs-CZ" dirty="0" smtClean="0">
                <a:solidFill>
                  <a:schemeClr val="tx1"/>
                </a:solidFill>
              </a:rPr>
              <a:t>. </a:t>
            </a:r>
            <a:r>
              <a:rPr lang="cs-CZ" dirty="0" err="1" smtClean="0">
                <a:solidFill>
                  <a:schemeClr val="tx1"/>
                </a:solidFill>
              </a:rPr>
              <a:t>Auf</a:t>
            </a:r>
            <a:r>
              <a:rPr lang="cs-CZ" dirty="0" smtClean="0">
                <a:solidFill>
                  <a:schemeClr val="tx1"/>
                </a:solidFill>
              </a:rPr>
              <a:t> __________</a:t>
            </a:r>
          </a:p>
        </p:txBody>
      </p:sp>
      <p:pic>
        <p:nvPicPr>
          <p:cNvPr id="3074" name="Picture 2" descr="C:\Users\Maruška\AppData\Local\Microsoft\Windows\Temporary Internet Files\Content.IE5\GCEAPAI1\MC900441718[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9540271">
            <a:off x="4438135" y="2478498"/>
            <a:ext cx="833061" cy="83306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Maruška\AppData\Local\Microsoft\Windows\Temporary Internet Files\Content.IE5\IR5WEAV9\MC90041302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9408" y="3461615"/>
            <a:ext cx="1505257" cy="729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541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1"/>
                </a:solidFill>
              </a:rPr>
              <a:t>Die </a:t>
            </a:r>
            <a:r>
              <a:rPr lang="cs-CZ" dirty="0" err="1" smtClean="0">
                <a:solidFill>
                  <a:schemeClr val="tx1"/>
                </a:solidFill>
              </a:rPr>
              <a:t>Lebensmittel</a:t>
            </a:r>
            <a:endParaRPr lang="cs-CZ" dirty="0">
              <a:solidFill>
                <a:schemeClr val="tx1"/>
              </a:solidFill>
            </a:endParaRPr>
          </a:p>
        </p:txBody>
      </p:sp>
      <p:sp>
        <p:nvSpPr>
          <p:cNvPr id="3" name="Zástupný symbol pro obsah 2"/>
          <p:cNvSpPr>
            <a:spLocks noGrp="1"/>
          </p:cNvSpPr>
          <p:nvPr>
            <p:ph idx="1"/>
          </p:nvPr>
        </p:nvSpPr>
        <p:spPr/>
        <p:txBody>
          <a:bodyPr>
            <a:normAutofit/>
          </a:bodyPr>
          <a:lstStyle/>
          <a:p>
            <a:r>
              <a:rPr lang="cs-CZ" sz="3200" dirty="0" err="1" smtClean="0">
                <a:solidFill>
                  <a:schemeClr val="tx1"/>
                </a:solidFill>
              </a:rPr>
              <a:t>Hier</a:t>
            </a:r>
            <a:r>
              <a:rPr lang="cs-CZ" sz="3200" dirty="0" smtClean="0">
                <a:solidFill>
                  <a:schemeClr val="tx1"/>
                </a:solidFill>
              </a:rPr>
              <a:t> </a:t>
            </a:r>
            <a:r>
              <a:rPr lang="cs-CZ" sz="3200" dirty="0" err="1" smtClean="0">
                <a:solidFill>
                  <a:schemeClr val="tx1"/>
                </a:solidFill>
              </a:rPr>
              <a:t>kannst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online </a:t>
            </a:r>
            <a:r>
              <a:rPr lang="cs-CZ" sz="3200" dirty="0" err="1" smtClean="0">
                <a:solidFill>
                  <a:schemeClr val="tx1"/>
                </a:solidFill>
              </a:rPr>
              <a:t>Übungen</a:t>
            </a:r>
            <a:r>
              <a:rPr lang="cs-CZ" sz="3200" dirty="0" smtClean="0">
                <a:solidFill>
                  <a:schemeClr val="tx1"/>
                </a:solidFill>
              </a:rPr>
              <a:t> machen:</a:t>
            </a:r>
          </a:p>
          <a:p>
            <a:r>
              <a:rPr lang="cs-CZ" sz="3200" dirty="0" err="1" smtClean="0">
                <a:solidFill>
                  <a:schemeClr val="tx1"/>
                </a:solidFill>
              </a:rPr>
              <a:t>Lebensmittel</a:t>
            </a:r>
            <a:endParaRPr lang="cs-CZ" sz="3200" dirty="0" smtClean="0">
              <a:solidFill>
                <a:schemeClr val="tx1"/>
              </a:solidFill>
            </a:endParaRPr>
          </a:p>
          <a:p>
            <a:endParaRPr lang="cs-CZ" sz="3200" dirty="0">
              <a:solidFill>
                <a:schemeClr val="tx1"/>
              </a:solidFill>
            </a:endParaRPr>
          </a:p>
          <a:p>
            <a:endParaRPr lang="cs-CZ" sz="3200" dirty="0" smtClean="0">
              <a:solidFill>
                <a:schemeClr val="tx1"/>
              </a:solidFill>
            </a:endParaRPr>
          </a:p>
          <a:p>
            <a:r>
              <a:rPr lang="cs-CZ" sz="3200" dirty="0" err="1" smtClean="0">
                <a:solidFill>
                  <a:schemeClr val="tx1"/>
                </a:solidFill>
              </a:rPr>
              <a:t>Memoryspiel</a:t>
            </a:r>
            <a:endParaRPr lang="cs-CZ" sz="3200" dirty="0">
              <a:solidFill>
                <a:schemeClr val="tx1"/>
              </a:solidFill>
            </a:endParaRPr>
          </a:p>
        </p:txBody>
      </p:sp>
      <p:pic>
        <p:nvPicPr>
          <p:cNvPr id="1026" name="Picture 2" descr="C:\Users\Maruška\AppData\Local\Microsoft\Windows\Temporary Internet Files\Content.IE5\GCEAPAI1\MP90042283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4168" y="2564904"/>
            <a:ext cx="2083363" cy="2576527"/>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4" name="Zkosené hrany 3">
            <a:hlinkClick r:id="rId3"/>
          </p:cNvPr>
          <p:cNvSpPr/>
          <p:nvPr/>
        </p:nvSpPr>
        <p:spPr>
          <a:xfrm>
            <a:off x="3594833" y="4653136"/>
            <a:ext cx="864096" cy="792088"/>
          </a:xfrm>
          <a:prstGeom prst="bevel">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cs-CZ"/>
          </a:p>
        </p:txBody>
      </p:sp>
      <p:sp>
        <p:nvSpPr>
          <p:cNvPr id="6" name="Zkosené hrany 5">
            <a:hlinkClick r:id="rId4"/>
          </p:cNvPr>
          <p:cNvSpPr/>
          <p:nvPr/>
        </p:nvSpPr>
        <p:spPr>
          <a:xfrm>
            <a:off x="3563888" y="2564904"/>
            <a:ext cx="864096" cy="792088"/>
          </a:xfrm>
          <a:prstGeom prst="bevel">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758066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43066"/>
            <a:ext cx="8229600" cy="1168152"/>
          </a:xfrm>
        </p:spPr>
        <p:txBody>
          <a:bodyPr/>
          <a:lstStyle/>
          <a:p>
            <a:r>
              <a:rPr lang="cs-CZ" dirty="0" smtClean="0">
                <a:solidFill>
                  <a:schemeClr val="tx1"/>
                </a:solidFill>
              </a:rPr>
              <a:t>Použité zdroje:</a:t>
            </a:r>
            <a:endParaRPr lang="cs-CZ" dirty="0">
              <a:solidFill>
                <a:schemeClr val="tx1"/>
              </a:solidFill>
            </a:endParaRPr>
          </a:p>
        </p:txBody>
      </p:sp>
      <p:sp>
        <p:nvSpPr>
          <p:cNvPr id="3" name="Zástupný symbol pro obsah 2"/>
          <p:cNvSpPr>
            <a:spLocks noGrp="1"/>
          </p:cNvSpPr>
          <p:nvPr>
            <p:ph idx="1"/>
          </p:nvPr>
        </p:nvSpPr>
        <p:spPr>
          <a:xfrm>
            <a:off x="457200" y="3212976"/>
            <a:ext cx="8075240" cy="2913187"/>
          </a:xfrm>
        </p:spPr>
        <p:txBody>
          <a:bodyPr/>
          <a:lstStyle/>
          <a:p>
            <a:r>
              <a:rPr lang="cs-CZ" dirty="0">
                <a:solidFill>
                  <a:schemeClr val="tx1"/>
                </a:solidFill>
              </a:rPr>
              <a:t>FIŠAROVÁ, Olga; ZBRANKOVÁ, Milena. </a:t>
            </a:r>
            <a:r>
              <a:rPr lang="cs-CZ" i="1" dirty="0" err="1">
                <a:solidFill>
                  <a:schemeClr val="tx1"/>
                </a:solidFill>
              </a:rPr>
              <a:t>Deutsch</a:t>
            </a:r>
            <a:r>
              <a:rPr lang="cs-CZ" i="1" dirty="0">
                <a:solidFill>
                  <a:schemeClr val="tx1"/>
                </a:solidFill>
              </a:rPr>
              <a:t> </a:t>
            </a:r>
            <a:r>
              <a:rPr lang="cs-CZ" i="1" dirty="0" err="1">
                <a:solidFill>
                  <a:schemeClr val="tx1"/>
                </a:solidFill>
              </a:rPr>
              <a:t>mit</a:t>
            </a:r>
            <a:r>
              <a:rPr lang="cs-CZ" i="1" dirty="0">
                <a:solidFill>
                  <a:schemeClr val="tx1"/>
                </a:solidFill>
              </a:rPr>
              <a:t> Max, díl 2</a:t>
            </a:r>
            <a:r>
              <a:rPr lang="cs-CZ" dirty="0">
                <a:solidFill>
                  <a:schemeClr val="tx1"/>
                </a:solidFill>
              </a:rPr>
              <a:t>. Plzeň: Fraus, 2007, ISBN 978-80-7238-594-2.</a:t>
            </a:r>
          </a:p>
          <a:p>
            <a:r>
              <a:rPr lang="cs-CZ" dirty="0">
                <a:solidFill>
                  <a:schemeClr val="tx1"/>
                </a:solidFill>
              </a:rPr>
              <a:t>Pracovní list </a:t>
            </a:r>
            <a:r>
              <a:rPr lang="cs-CZ" dirty="0" err="1">
                <a:solidFill>
                  <a:schemeClr val="tx1"/>
                </a:solidFill>
              </a:rPr>
              <a:t>Lektion</a:t>
            </a:r>
            <a:r>
              <a:rPr lang="cs-CZ" dirty="0">
                <a:solidFill>
                  <a:schemeClr val="tx1"/>
                </a:solidFill>
              </a:rPr>
              <a:t> </a:t>
            </a:r>
            <a:r>
              <a:rPr lang="cs-CZ" dirty="0" smtClean="0">
                <a:solidFill>
                  <a:schemeClr val="tx1"/>
                </a:solidFill>
              </a:rPr>
              <a:t>3 – </a:t>
            </a:r>
            <a:r>
              <a:rPr lang="cs-CZ" dirty="0" err="1">
                <a:solidFill>
                  <a:schemeClr val="tx1"/>
                </a:solidFill>
              </a:rPr>
              <a:t>Deutsch</a:t>
            </a:r>
            <a:r>
              <a:rPr lang="cs-CZ" dirty="0">
                <a:solidFill>
                  <a:schemeClr val="tx1"/>
                </a:solidFill>
              </a:rPr>
              <a:t> </a:t>
            </a:r>
            <a:r>
              <a:rPr lang="cs-CZ" dirty="0" err="1">
                <a:solidFill>
                  <a:schemeClr val="tx1"/>
                </a:solidFill>
              </a:rPr>
              <a:t>mit</a:t>
            </a:r>
            <a:r>
              <a:rPr lang="cs-CZ" dirty="0">
                <a:solidFill>
                  <a:schemeClr val="tx1"/>
                </a:solidFill>
              </a:rPr>
              <a:t> Max 2</a:t>
            </a:r>
          </a:p>
          <a:p>
            <a:r>
              <a:rPr lang="cs-CZ" dirty="0">
                <a:solidFill>
                  <a:schemeClr val="tx1"/>
                </a:solidFill>
              </a:rPr>
              <a:t>Obrázky: MS Office – Klipart</a:t>
            </a:r>
          </a:p>
          <a:p>
            <a:r>
              <a:rPr lang="cs-CZ" dirty="0">
                <a:solidFill>
                  <a:schemeClr val="tx1"/>
                </a:solidFill>
              </a:rPr>
              <a:t>Vlastní zdroje</a:t>
            </a:r>
          </a:p>
        </p:txBody>
      </p:sp>
      <p:pic>
        <p:nvPicPr>
          <p:cNvPr id="4" name="Picture 2"/>
          <p:cNvPicPr>
            <a:picLocks noChangeAspect="1" noChangeArrowheads="1"/>
          </p:cNvPicPr>
          <p:nvPr/>
        </p:nvPicPr>
        <p:blipFill>
          <a:blip r:embed="rId2" cstate="print"/>
          <a:srcRect/>
          <a:stretch>
            <a:fillRect/>
          </a:stretch>
        </p:blipFill>
        <p:spPr bwMode="auto">
          <a:xfrm>
            <a:off x="989030" y="357166"/>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7044384" y="357166"/>
            <a:ext cx="885202" cy="1485900"/>
          </a:xfrm>
          <a:prstGeom prst="rect">
            <a:avLst/>
          </a:prstGeom>
          <a:noFill/>
        </p:spPr>
      </p:pic>
    </p:spTree>
    <p:extLst>
      <p:ext uri="{BB962C8B-B14F-4D97-AF65-F5344CB8AC3E}">
        <p14:creationId xmlns:p14="http://schemas.microsoft.com/office/powerpoint/2010/main" val="28500014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403</TotalTime>
  <Words>400</Words>
  <Application>Microsoft Office PowerPoint</Application>
  <PresentationFormat>Předvádění na obrazovce (4:3)</PresentationFormat>
  <Paragraphs>100</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Exekutivní</vt:lpstr>
      <vt:lpstr>Deutsch mit Max II. Lektion 3</vt:lpstr>
      <vt:lpstr>Prezentace aplikace PowerPoint</vt:lpstr>
      <vt:lpstr>Prezentace aplikace PowerPoint</vt:lpstr>
      <vt:lpstr>Grammatik</vt:lpstr>
      <vt:lpstr>Ergänze und antworte (müssen)</vt:lpstr>
      <vt:lpstr>Was gehört zum Thema?</vt:lpstr>
      <vt:lpstr>Antworte</vt:lpstr>
      <vt:lpstr>Was kaufst du?</vt:lpstr>
      <vt:lpstr>Im Geschäft – ergänze den Dialog</vt:lpstr>
      <vt:lpstr>Die Lebensmittel</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Deutsch mit Max II. Lektion</dc:title>
  <dc:creator>Maruška</dc:creator>
  <cp:lastModifiedBy>Maruška</cp:lastModifiedBy>
  <cp:revision>23</cp:revision>
  <dcterms:created xsi:type="dcterms:W3CDTF">2013-02-13T20:03:14Z</dcterms:created>
  <dcterms:modified xsi:type="dcterms:W3CDTF">2013-04-15T17:44:23Z</dcterms:modified>
</cp:coreProperties>
</file>