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4" r:id="rId9"/>
    <p:sldId id="262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5" d="100"/>
          <a:sy n="45" d="100"/>
        </p:scale>
        <p:origin x="-123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58036D-3D6A-4F52-AD73-D742D22432D1}" type="datetimeFigureOut">
              <a:rPr lang="cs-CZ" smtClean="0"/>
              <a:t>4.4.2013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D2957-5FA4-42ED-81B7-6658950ADBD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559544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58036D-3D6A-4F52-AD73-D742D22432D1}" type="datetimeFigureOut">
              <a:rPr lang="cs-CZ" smtClean="0"/>
              <a:t>4.4.2013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D2957-5FA4-42ED-81B7-6658950ADBD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563432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58036D-3D6A-4F52-AD73-D742D22432D1}" type="datetimeFigureOut">
              <a:rPr lang="cs-CZ" smtClean="0"/>
              <a:t>4.4.2013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D2957-5FA4-42ED-81B7-6658950ADBD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983413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58036D-3D6A-4F52-AD73-D742D22432D1}" type="datetimeFigureOut">
              <a:rPr lang="cs-CZ" smtClean="0"/>
              <a:t>4.4.2013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D2957-5FA4-42ED-81B7-6658950ADBD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787156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58036D-3D6A-4F52-AD73-D742D22432D1}" type="datetimeFigureOut">
              <a:rPr lang="cs-CZ" smtClean="0"/>
              <a:t>4.4.2013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D2957-5FA4-42ED-81B7-6658950ADBD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681196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58036D-3D6A-4F52-AD73-D742D22432D1}" type="datetimeFigureOut">
              <a:rPr lang="cs-CZ" smtClean="0"/>
              <a:t>4.4.2013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D2957-5FA4-42ED-81B7-6658950ADBD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307177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58036D-3D6A-4F52-AD73-D742D22432D1}" type="datetimeFigureOut">
              <a:rPr lang="cs-CZ" smtClean="0"/>
              <a:t>4.4.2013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D2957-5FA4-42ED-81B7-6658950ADBD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788618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58036D-3D6A-4F52-AD73-D742D22432D1}" type="datetimeFigureOut">
              <a:rPr lang="cs-CZ" smtClean="0"/>
              <a:t>4.4.2013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D2957-5FA4-42ED-81B7-6658950ADBD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252155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58036D-3D6A-4F52-AD73-D742D22432D1}" type="datetimeFigureOut">
              <a:rPr lang="cs-CZ" smtClean="0"/>
              <a:t>4.4.2013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D2957-5FA4-42ED-81B7-6658950ADBD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317061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58036D-3D6A-4F52-AD73-D742D22432D1}" type="datetimeFigureOut">
              <a:rPr lang="cs-CZ" smtClean="0"/>
              <a:t>4.4.2013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D2957-5FA4-42ED-81B7-6658950ADBD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434209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58036D-3D6A-4F52-AD73-D742D22432D1}" type="datetimeFigureOut">
              <a:rPr lang="cs-CZ" smtClean="0"/>
              <a:t>4.4.2013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D2957-5FA4-42ED-81B7-6658950ADBD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851214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>
            <a:alpha val="38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58036D-3D6A-4F52-AD73-D742D22432D1}" type="datetimeFigureOut">
              <a:rPr lang="cs-CZ" smtClean="0"/>
              <a:t>4.4.2013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0D2957-5FA4-42ED-81B7-6658950ADBD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318125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wmf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eduweb.vic.gov.au/languagesonline/german/sect30/no_07/no_07.htm" TargetMode="External"/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eduweb.vic.gov.au/languagesonline/german/sect30/no_10/no_10.htm" TargetMode="External"/><Relationship Id="rId4" Type="http://schemas.openxmlformats.org/officeDocument/2006/relationships/hyperlink" Target="http://www.eduweb.vic.gov.au/languagesonline/german/sect30/no_06/no_06.htm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2" Type="http://schemas.openxmlformats.org/officeDocument/2006/relationships/image" Target="../media/image14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w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err="1" smtClean="0"/>
              <a:t>Deutsch</a:t>
            </a:r>
            <a:r>
              <a:rPr lang="cs-CZ" dirty="0" smtClean="0"/>
              <a:t> </a:t>
            </a:r>
            <a:r>
              <a:rPr lang="cs-CZ" dirty="0" err="1" smtClean="0"/>
              <a:t>mit</a:t>
            </a:r>
            <a:r>
              <a:rPr lang="cs-CZ" dirty="0" smtClean="0"/>
              <a:t> Max 2</a:t>
            </a:r>
            <a:br>
              <a:rPr lang="cs-CZ" dirty="0" smtClean="0"/>
            </a:br>
            <a:r>
              <a:rPr lang="cs-CZ" dirty="0" err="1" smtClean="0"/>
              <a:t>Lektion</a:t>
            </a:r>
            <a:r>
              <a:rPr lang="cs-CZ" dirty="0" smtClean="0"/>
              <a:t> 5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72009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6154" y="500042"/>
            <a:ext cx="6083300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pic>
        <p:nvPicPr>
          <p:cNvPr id="5" name="Picture 3" descr="C:\Users\Paja\Documents\Paja\Škola\logo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29454" y="500042"/>
            <a:ext cx="885202" cy="1509270"/>
          </a:xfrm>
          <a:prstGeom prst="rect">
            <a:avLst/>
          </a:prstGeom>
          <a:noFill/>
        </p:spPr>
      </p:pic>
      <p:graphicFrame>
        <p:nvGraphicFramePr>
          <p:cNvPr id="6" name="Group 3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685589075"/>
              </p:ext>
            </p:extLst>
          </p:nvPr>
        </p:nvGraphicFramePr>
        <p:xfrm>
          <a:off x="179512" y="2060848"/>
          <a:ext cx="8712968" cy="4727530"/>
        </p:xfrm>
        <a:graphic>
          <a:graphicData uri="http://schemas.openxmlformats.org/drawingml/2006/table">
            <a:tbl>
              <a:tblPr/>
              <a:tblGrid>
                <a:gridCol w="3130169"/>
                <a:gridCol w="5582799"/>
              </a:tblGrid>
              <a:tr h="35719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školy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ZŠ </a:t>
                      </a:r>
                      <a:r>
                        <a:rPr kumimoji="0" lang="cs-CZ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Zlonice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, okres Kladno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575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Adresa školy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Komenského 305, </a:t>
                      </a:r>
                      <a:r>
                        <a:rPr kumimoji="0" lang="cs-CZ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Zlonice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406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Číslo projektu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cs-CZ" sz="1400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CZ.1.07/1.4.00/21.3655, Moderní škola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669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Číslo materiálu v sadě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kumimoji="0" lang="cs-CZ" sz="14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+mn-ea"/>
                          <a:cs typeface="Arial" charset="0"/>
                        </a:rPr>
                        <a:t>  VY_32_INOVACE_07_01_15</a:t>
                      </a:r>
                      <a:endParaRPr kumimoji="0" lang="cs-CZ" sz="14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+mn-ea"/>
                        <a:cs typeface="Arial" charset="0"/>
                      </a:endParaRPr>
                    </a:p>
                  </a:txBody>
                  <a:tcPr marL="9525" marR="9525" marT="9525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575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Předmět 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Německý jazyk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694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Téma (název prezentace)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Deutsch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</a:t>
                      </a:r>
                      <a:r>
                        <a:rPr kumimoji="0" lang="cs-CZ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mit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Max 2 – </a:t>
                      </a:r>
                      <a:r>
                        <a:rPr kumimoji="0" lang="cs-CZ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Lektion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5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719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Autor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Marie Provazníková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7788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Metodický popis (anotace)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Prezentace je určena k interaktivní výuce žáků 2. stupně. Tato lekce se zaměřuje především na téma „U lékaře“. Děti se naučí pojmenovat jednotlivé části těla – správné řešení se objeví při kliknutí myší, procvičí si frázi „Co mě bolí?“ Z gramatiky si procvičí skloňování osobních zájmen a minulý čas u sloves </a:t>
                      </a:r>
                      <a:r>
                        <a:rPr kumimoji="0" lang="cs-CZ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haben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a </a:t>
                      </a:r>
                      <a:r>
                        <a:rPr kumimoji="0" lang="cs-CZ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sein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. Řešení daných cvičení se objeví při kliknutí myší. Při kliknutí na tlačítka se žáci dostanou do online prostředí, kde mají možnost zpětné vazby – procvičení daného učiva. Poslední cvičení je zaměřeno na pohádky, žáci mají poznat pohádku a stručně o ní vyprávět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. </a:t>
                      </a: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Součástí prezentace je pracovní list.</a:t>
                      </a:r>
                    </a:p>
                  </a:txBody>
                  <a:tcPr marL="90000" marR="90000" marT="46800" marB="46800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44766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l"/>
            <a:r>
              <a:rPr lang="cs-CZ" sz="3600" dirty="0" smtClean="0"/>
              <a:t>       </a:t>
            </a:r>
            <a:r>
              <a:rPr lang="cs-CZ" sz="3600" b="1" dirty="0" err="1" smtClean="0"/>
              <a:t>Körperteile</a:t>
            </a:r>
            <a:r>
              <a:rPr lang="cs-CZ" sz="3600" dirty="0" smtClean="0"/>
              <a:t>  </a:t>
            </a:r>
            <a:endParaRPr lang="cs-CZ" sz="3600" dirty="0">
              <a:solidFill>
                <a:schemeClr val="dk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2051" name="Picture 3" descr="C:\Users\Maruška\AppData\Local\Microsoft\Windows\Temporary Internet Files\Content.IE5\IR5WEAV9\MC90023260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1457250"/>
            <a:ext cx="3552205" cy="44348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5" name="Přímá spojnice 4"/>
          <p:cNvCxnSpPr/>
          <p:nvPr/>
        </p:nvCxnSpPr>
        <p:spPr>
          <a:xfrm flipV="1">
            <a:off x="4235773" y="1074973"/>
            <a:ext cx="1728192" cy="76455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Obdélník 5"/>
          <p:cNvSpPr/>
          <p:nvPr/>
        </p:nvSpPr>
        <p:spPr>
          <a:xfrm>
            <a:off x="5963965" y="620688"/>
            <a:ext cx="2712491" cy="64807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der </a:t>
            </a:r>
            <a:r>
              <a:rPr lang="cs-CZ" sz="2800" dirty="0" err="1" smtClean="0"/>
              <a:t>Kopf</a:t>
            </a:r>
            <a:endParaRPr lang="cs-CZ" sz="2800" dirty="0"/>
          </a:p>
        </p:txBody>
      </p:sp>
      <p:cxnSp>
        <p:nvCxnSpPr>
          <p:cNvPr id="8" name="Přímá spojnice 7"/>
          <p:cNvCxnSpPr/>
          <p:nvPr/>
        </p:nvCxnSpPr>
        <p:spPr>
          <a:xfrm flipV="1">
            <a:off x="4235773" y="1839527"/>
            <a:ext cx="2208435" cy="151746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Obdélník 8"/>
          <p:cNvSpPr/>
          <p:nvPr/>
        </p:nvSpPr>
        <p:spPr>
          <a:xfrm>
            <a:off x="6444208" y="1628800"/>
            <a:ext cx="2232248" cy="576064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err="1" smtClean="0"/>
              <a:t>die</a:t>
            </a:r>
            <a:r>
              <a:rPr lang="cs-CZ" sz="2800" dirty="0" smtClean="0"/>
              <a:t> </a:t>
            </a:r>
            <a:r>
              <a:rPr lang="cs-CZ" sz="2800" dirty="0" err="1" smtClean="0"/>
              <a:t>Brust</a:t>
            </a:r>
            <a:endParaRPr lang="cs-CZ" sz="2800" dirty="0">
              <a:solidFill>
                <a:schemeClr val="dk1"/>
              </a:solidFill>
            </a:endParaRPr>
          </a:p>
        </p:txBody>
      </p:sp>
      <p:cxnSp>
        <p:nvCxnSpPr>
          <p:cNvPr id="11" name="Přímá spojnice 10"/>
          <p:cNvCxnSpPr/>
          <p:nvPr/>
        </p:nvCxnSpPr>
        <p:spPr>
          <a:xfrm flipH="1" flipV="1">
            <a:off x="1619672" y="1628800"/>
            <a:ext cx="2232248" cy="122413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Obdélník 11"/>
          <p:cNvSpPr/>
          <p:nvPr/>
        </p:nvSpPr>
        <p:spPr>
          <a:xfrm>
            <a:off x="251520" y="1200987"/>
            <a:ext cx="1728192" cy="512526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der </a:t>
            </a:r>
            <a:r>
              <a:rPr lang="cs-CZ" sz="2800" dirty="0" err="1" smtClean="0"/>
              <a:t>Hals</a:t>
            </a:r>
            <a:endParaRPr lang="cs-CZ" sz="2800" dirty="0">
              <a:solidFill>
                <a:schemeClr val="dk1"/>
              </a:solidFill>
            </a:endParaRPr>
          </a:p>
        </p:txBody>
      </p:sp>
      <p:cxnSp>
        <p:nvCxnSpPr>
          <p:cNvPr id="14" name="Přímá spojnice 13"/>
          <p:cNvCxnSpPr/>
          <p:nvPr/>
        </p:nvCxnSpPr>
        <p:spPr>
          <a:xfrm>
            <a:off x="4788024" y="2852936"/>
            <a:ext cx="194421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Obdélník 14"/>
          <p:cNvSpPr/>
          <p:nvPr/>
        </p:nvSpPr>
        <p:spPr>
          <a:xfrm>
            <a:off x="6696236" y="2598259"/>
            <a:ext cx="1980220" cy="542709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err="1" smtClean="0"/>
              <a:t>die</a:t>
            </a:r>
            <a:r>
              <a:rPr lang="cs-CZ" sz="2800" dirty="0" smtClean="0"/>
              <a:t> </a:t>
            </a:r>
            <a:r>
              <a:rPr lang="cs-CZ" sz="2800" dirty="0" err="1" smtClean="0"/>
              <a:t>Schulter</a:t>
            </a:r>
            <a:endParaRPr lang="cs-CZ" sz="2800" dirty="0">
              <a:solidFill>
                <a:schemeClr val="dk1"/>
              </a:solidFill>
            </a:endParaRPr>
          </a:p>
        </p:txBody>
      </p:sp>
      <p:cxnSp>
        <p:nvCxnSpPr>
          <p:cNvPr id="17" name="Přímá spojnice 16"/>
          <p:cNvCxnSpPr/>
          <p:nvPr/>
        </p:nvCxnSpPr>
        <p:spPr>
          <a:xfrm flipH="1">
            <a:off x="1403648" y="2852936"/>
            <a:ext cx="100811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Obdélník 17"/>
          <p:cNvSpPr/>
          <p:nvPr/>
        </p:nvSpPr>
        <p:spPr>
          <a:xfrm>
            <a:off x="-90264" y="2204864"/>
            <a:ext cx="2411760" cy="542709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der </a:t>
            </a:r>
            <a:r>
              <a:rPr lang="cs-CZ" sz="2800" dirty="0" err="1" smtClean="0"/>
              <a:t>Ellbogen</a:t>
            </a:r>
            <a:endParaRPr lang="cs-CZ" sz="2800" dirty="0">
              <a:solidFill>
                <a:schemeClr val="dk1"/>
              </a:solidFill>
            </a:endParaRPr>
          </a:p>
        </p:txBody>
      </p:sp>
      <p:cxnSp>
        <p:nvCxnSpPr>
          <p:cNvPr id="20" name="Přímá spojnice 19"/>
          <p:cNvCxnSpPr/>
          <p:nvPr/>
        </p:nvCxnSpPr>
        <p:spPr>
          <a:xfrm flipV="1">
            <a:off x="2987824" y="1074973"/>
            <a:ext cx="576064" cy="84185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Obdélník 20"/>
          <p:cNvSpPr/>
          <p:nvPr/>
        </p:nvSpPr>
        <p:spPr>
          <a:xfrm>
            <a:off x="3336207" y="1048501"/>
            <a:ext cx="1512168" cy="580299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err="1" smtClean="0"/>
              <a:t>die</a:t>
            </a:r>
            <a:r>
              <a:rPr lang="cs-CZ" sz="2800" dirty="0" smtClean="0"/>
              <a:t> Hand</a:t>
            </a:r>
            <a:endParaRPr lang="cs-CZ" sz="2800" dirty="0">
              <a:solidFill>
                <a:schemeClr val="dk1"/>
              </a:solidFill>
            </a:endParaRPr>
          </a:p>
        </p:txBody>
      </p:sp>
      <p:cxnSp>
        <p:nvCxnSpPr>
          <p:cNvPr id="23" name="Přímá spojnice 22"/>
          <p:cNvCxnSpPr/>
          <p:nvPr/>
        </p:nvCxnSpPr>
        <p:spPr>
          <a:xfrm flipH="1">
            <a:off x="2411760" y="3674676"/>
            <a:ext cx="208823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Obdélník 23"/>
          <p:cNvSpPr/>
          <p:nvPr/>
        </p:nvSpPr>
        <p:spPr>
          <a:xfrm>
            <a:off x="539552" y="3356992"/>
            <a:ext cx="1872208" cy="504056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der </a:t>
            </a:r>
            <a:r>
              <a:rPr lang="cs-CZ" sz="2800" dirty="0" err="1" smtClean="0"/>
              <a:t>Bauch</a:t>
            </a:r>
            <a:endParaRPr lang="cs-CZ" sz="2800" dirty="0">
              <a:solidFill>
                <a:schemeClr val="dk1"/>
              </a:solidFill>
            </a:endParaRPr>
          </a:p>
        </p:txBody>
      </p:sp>
      <p:cxnSp>
        <p:nvCxnSpPr>
          <p:cNvPr id="26" name="Přímá spojnice 25"/>
          <p:cNvCxnSpPr/>
          <p:nvPr/>
        </p:nvCxnSpPr>
        <p:spPr>
          <a:xfrm flipV="1">
            <a:off x="4829188" y="4293096"/>
            <a:ext cx="1615020" cy="93610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Obdélník 26"/>
          <p:cNvSpPr/>
          <p:nvPr/>
        </p:nvSpPr>
        <p:spPr>
          <a:xfrm>
            <a:off x="6444208" y="3861048"/>
            <a:ext cx="1836204" cy="64807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err="1" smtClean="0"/>
              <a:t>das</a:t>
            </a:r>
            <a:r>
              <a:rPr lang="cs-CZ" sz="2800" dirty="0" smtClean="0"/>
              <a:t> </a:t>
            </a:r>
            <a:r>
              <a:rPr lang="cs-CZ" sz="2800" dirty="0" err="1" smtClean="0"/>
              <a:t>Bein</a:t>
            </a:r>
            <a:endParaRPr lang="cs-CZ" sz="2800" dirty="0">
              <a:solidFill>
                <a:schemeClr val="dk1"/>
              </a:solidFill>
            </a:endParaRPr>
          </a:p>
        </p:txBody>
      </p:sp>
      <p:cxnSp>
        <p:nvCxnSpPr>
          <p:cNvPr id="29" name="Přímá spojnice 28"/>
          <p:cNvCxnSpPr/>
          <p:nvPr/>
        </p:nvCxnSpPr>
        <p:spPr>
          <a:xfrm flipH="1" flipV="1">
            <a:off x="2123728" y="4761148"/>
            <a:ext cx="1332148" cy="32403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Obdélník 29"/>
          <p:cNvSpPr/>
          <p:nvPr/>
        </p:nvSpPr>
        <p:spPr>
          <a:xfrm>
            <a:off x="827584" y="4509120"/>
            <a:ext cx="1584176" cy="414046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err="1"/>
              <a:t>d</a:t>
            </a:r>
            <a:r>
              <a:rPr lang="cs-CZ" sz="2800" dirty="0" err="1" smtClean="0">
                <a:solidFill>
                  <a:schemeClr val="dk1"/>
                </a:solidFill>
              </a:rPr>
              <a:t>as</a:t>
            </a:r>
            <a:r>
              <a:rPr lang="cs-CZ" sz="2800" dirty="0" smtClean="0">
                <a:solidFill>
                  <a:schemeClr val="dk1"/>
                </a:solidFill>
              </a:rPr>
              <a:t> </a:t>
            </a:r>
            <a:r>
              <a:rPr lang="cs-CZ" sz="2800" dirty="0" err="1" smtClean="0">
                <a:solidFill>
                  <a:schemeClr val="dk1"/>
                </a:solidFill>
              </a:rPr>
              <a:t>Knie</a:t>
            </a:r>
            <a:endParaRPr lang="cs-CZ" sz="2800" dirty="0">
              <a:solidFill>
                <a:schemeClr val="dk1"/>
              </a:solidFill>
            </a:endParaRPr>
          </a:p>
        </p:txBody>
      </p:sp>
      <p:cxnSp>
        <p:nvCxnSpPr>
          <p:cNvPr id="2048" name="Přímá spojnice 2047"/>
          <p:cNvCxnSpPr/>
          <p:nvPr/>
        </p:nvCxnSpPr>
        <p:spPr>
          <a:xfrm>
            <a:off x="3317020" y="5733256"/>
            <a:ext cx="534900" cy="15884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49" name="Obdélník 2048"/>
          <p:cNvSpPr/>
          <p:nvPr/>
        </p:nvSpPr>
        <p:spPr>
          <a:xfrm>
            <a:off x="3851920" y="5812678"/>
            <a:ext cx="1563594" cy="568649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der </a:t>
            </a:r>
            <a:r>
              <a:rPr lang="cs-CZ" sz="2800" dirty="0" err="1" smtClean="0"/>
              <a:t>Fuß</a:t>
            </a:r>
            <a:endParaRPr lang="cs-CZ" sz="2800" dirty="0">
              <a:solidFill>
                <a:schemeClr val="dk1"/>
              </a:solidFill>
            </a:endParaRPr>
          </a:p>
        </p:txBody>
      </p:sp>
      <p:cxnSp>
        <p:nvCxnSpPr>
          <p:cNvPr id="2053" name="Přímá spojnice 2052"/>
          <p:cNvCxnSpPr/>
          <p:nvPr/>
        </p:nvCxnSpPr>
        <p:spPr>
          <a:xfrm>
            <a:off x="4235773" y="2598259"/>
            <a:ext cx="2208435" cy="263094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54" name="Obdélník 2053"/>
          <p:cNvSpPr/>
          <p:nvPr/>
        </p:nvSpPr>
        <p:spPr>
          <a:xfrm>
            <a:off x="6444208" y="5085184"/>
            <a:ext cx="1836204" cy="504056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der </a:t>
            </a:r>
            <a:r>
              <a:rPr lang="cs-CZ" sz="2800" dirty="0" err="1" smtClean="0"/>
              <a:t>Mund</a:t>
            </a:r>
            <a:endParaRPr lang="cs-CZ" sz="2800" dirty="0">
              <a:solidFill>
                <a:schemeClr val="dk1"/>
              </a:solidFill>
            </a:endParaRPr>
          </a:p>
        </p:txBody>
      </p:sp>
      <p:cxnSp>
        <p:nvCxnSpPr>
          <p:cNvPr id="2056" name="Přímá spojnice 2055"/>
          <p:cNvCxnSpPr/>
          <p:nvPr/>
        </p:nvCxnSpPr>
        <p:spPr>
          <a:xfrm flipH="1">
            <a:off x="2123728" y="2476218"/>
            <a:ext cx="1332148" cy="311302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57" name="Obdélník 2056"/>
          <p:cNvSpPr/>
          <p:nvPr/>
        </p:nvSpPr>
        <p:spPr>
          <a:xfrm>
            <a:off x="827584" y="5589240"/>
            <a:ext cx="1908212" cy="50776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err="1" smtClean="0"/>
              <a:t>das</a:t>
            </a:r>
            <a:r>
              <a:rPr lang="cs-CZ" sz="2800" dirty="0" smtClean="0"/>
              <a:t> </a:t>
            </a:r>
            <a:r>
              <a:rPr lang="cs-CZ" sz="2800" dirty="0" err="1" smtClean="0"/>
              <a:t>Ohr</a:t>
            </a:r>
            <a:endParaRPr lang="cs-CZ" sz="2800" dirty="0">
              <a:solidFill>
                <a:schemeClr val="dk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91827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0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0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9" grpId="0" animBg="1"/>
      <p:bldP spid="12" grpId="0" animBg="1"/>
      <p:bldP spid="15" grpId="0" animBg="1"/>
      <p:bldP spid="18" grpId="0" animBg="1"/>
      <p:bldP spid="21" grpId="0" animBg="1"/>
      <p:bldP spid="24" grpId="0" animBg="1"/>
      <p:bldP spid="27" grpId="0" animBg="1"/>
      <p:bldP spid="30" grpId="0" animBg="1"/>
      <p:bldP spid="2049" grpId="0" animBg="1"/>
      <p:bldP spid="2054" grpId="0" animBg="1"/>
      <p:bldP spid="205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err="1" smtClean="0"/>
              <a:t>Was</a:t>
            </a:r>
            <a:r>
              <a:rPr lang="cs-CZ" dirty="0" smtClean="0"/>
              <a:t> </a:t>
            </a:r>
            <a:r>
              <a:rPr lang="cs-CZ" dirty="0" err="1" smtClean="0"/>
              <a:t>tut</a:t>
            </a:r>
            <a:r>
              <a:rPr lang="cs-CZ" dirty="0" smtClean="0"/>
              <a:t> </a:t>
            </a:r>
            <a:r>
              <a:rPr lang="cs-CZ" dirty="0" err="1" smtClean="0"/>
              <a:t>dir</a:t>
            </a:r>
            <a:r>
              <a:rPr lang="cs-CZ" dirty="0" smtClean="0"/>
              <a:t> </a:t>
            </a:r>
            <a:r>
              <a:rPr lang="cs-CZ" dirty="0" err="1" smtClean="0"/>
              <a:t>weh</a:t>
            </a:r>
            <a:r>
              <a:rPr lang="cs-CZ" dirty="0" smtClean="0"/>
              <a:t>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AutoNum type="arabicPeriod"/>
            </a:pPr>
            <a:r>
              <a:rPr lang="cs-CZ" dirty="0" smtClean="0"/>
              <a:t>Der </a:t>
            </a:r>
            <a:r>
              <a:rPr lang="cs-CZ" dirty="0" err="1" smtClean="0"/>
              <a:t>Kopf</a:t>
            </a:r>
            <a:r>
              <a:rPr lang="cs-CZ" dirty="0" smtClean="0"/>
              <a:t> </a:t>
            </a:r>
            <a:r>
              <a:rPr lang="cs-CZ" dirty="0" err="1" smtClean="0"/>
              <a:t>tut</a:t>
            </a:r>
            <a:r>
              <a:rPr lang="cs-CZ" dirty="0" smtClean="0"/>
              <a:t> </a:t>
            </a:r>
            <a:r>
              <a:rPr lang="cs-CZ" dirty="0" err="1" smtClean="0"/>
              <a:t>mir</a:t>
            </a:r>
            <a:r>
              <a:rPr lang="cs-CZ" dirty="0" smtClean="0"/>
              <a:t> </a:t>
            </a:r>
            <a:r>
              <a:rPr lang="cs-CZ" dirty="0" err="1" smtClean="0"/>
              <a:t>weh</a:t>
            </a:r>
            <a:r>
              <a:rPr lang="cs-CZ" dirty="0" smtClean="0"/>
              <a:t>.</a:t>
            </a:r>
          </a:p>
          <a:p>
            <a:pPr marL="514350" indent="-514350">
              <a:buAutoNum type="arabicPeriod"/>
            </a:pPr>
            <a:r>
              <a:rPr lang="cs-CZ" dirty="0" smtClean="0"/>
              <a:t>_____________________________________</a:t>
            </a:r>
          </a:p>
          <a:p>
            <a:pPr marL="514350" indent="-514350">
              <a:buAutoNum type="arabicPeriod"/>
            </a:pPr>
            <a:r>
              <a:rPr lang="cs-CZ" dirty="0" smtClean="0"/>
              <a:t>_____________________________________</a:t>
            </a:r>
          </a:p>
          <a:p>
            <a:pPr marL="514350" indent="-514350">
              <a:buAutoNum type="arabicPeriod"/>
            </a:pPr>
            <a:r>
              <a:rPr lang="cs-CZ" dirty="0" smtClean="0"/>
              <a:t>_____________________________________</a:t>
            </a:r>
          </a:p>
          <a:p>
            <a:pPr marL="514350" indent="-514350">
              <a:buAutoNum type="arabicPeriod"/>
            </a:pPr>
            <a:r>
              <a:rPr lang="cs-CZ" dirty="0" smtClean="0"/>
              <a:t>_____________________________________</a:t>
            </a:r>
          </a:p>
          <a:p>
            <a:pPr marL="514350" indent="-514350">
              <a:buAutoNum type="arabicPeriod"/>
            </a:pPr>
            <a:r>
              <a:rPr lang="cs-CZ" dirty="0" smtClean="0"/>
              <a:t>_____________________________________</a:t>
            </a:r>
            <a:endParaRPr lang="cs-CZ" dirty="0"/>
          </a:p>
        </p:txBody>
      </p:sp>
      <p:pic>
        <p:nvPicPr>
          <p:cNvPr id="3075" name="Picture 3" descr="C:\Users\Maruška\AppData\Local\Microsoft\Windows\Temporary Internet Files\Content.IE5\GABF8ES4\MC90044063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5229200"/>
            <a:ext cx="1202432" cy="1202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Maruška\AppData\Local\Microsoft\Windows\Temporary Internet Files\Content.IE5\G9POU3UH\MC900441805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5060032"/>
            <a:ext cx="1371600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428800" y="2170086"/>
            <a:ext cx="45455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Die </a:t>
            </a:r>
            <a:r>
              <a:rPr lang="cs-CZ" sz="3200" dirty="0" err="1" smtClean="0"/>
              <a:t>Hände</a:t>
            </a:r>
            <a:r>
              <a:rPr lang="cs-CZ" sz="3200" dirty="0" smtClean="0"/>
              <a:t> tun </a:t>
            </a:r>
            <a:r>
              <a:rPr lang="cs-CZ" sz="3200" dirty="0" err="1" smtClean="0"/>
              <a:t>mir</a:t>
            </a:r>
            <a:r>
              <a:rPr lang="cs-CZ" sz="3200" dirty="0" smtClean="0"/>
              <a:t> </a:t>
            </a:r>
            <a:r>
              <a:rPr lang="cs-CZ" sz="3200" dirty="0" err="1" smtClean="0"/>
              <a:t>weh</a:t>
            </a:r>
            <a:r>
              <a:rPr lang="cs-CZ" sz="3200" dirty="0" smtClean="0"/>
              <a:t>.</a:t>
            </a:r>
            <a:endParaRPr lang="cs-CZ" sz="3200" dirty="0"/>
          </a:p>
        </p:txBody>
      </p:sp>
      <p:pic>
        <p:nvPicPr>
          <p:cNvPr id="3078" name="Picture 6" descr="C:\Users\Maruška\AppData\Local\Microsoft\Windows\Temporary Internet Files\Content.IE5\GABF8ES4\MC900448744[1]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/>
          <a:stretch/>
        </p:blipFill>
        <p:spPr bwMode="auto">
          <a:xfrm>
            <a:off x="3592638" y="5229200"/>
            <a:ext cx="935850" cy="1247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428800" y="2754861"/>
            <a:ext cx="41764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Der </a:t>
            </a:r>
            <a:r>
              <a:rPr lang="cs-CZ" sz="3200" dirty="0" err="1" smtClean="0"/>
              <a:t>Fuß</a:t>
            </a:r>
            <a:r>
              <a:rPr lang="cs-CZ" sz="3200" dirty="0" smtClean="0"/>
              <a:t> </a:t>
            </a:r>
            <a:r>
              <a:rPr lang="cs-CZ" sz="3200" dirty="0" err="1" smtClean="0"/>
              <a:t>tut</a:t>
            </a:r>
            <a:r>
              <a:rPr lang="cs-CZ" sz="3200" dirty="0" smtClean="0"/>
              <a:t> </a:t>
            </a:r>
            <a:r>
              <a:rPr lang="cs-CZ" sz="3200" dirty="0" err="1" smtClean="0"/>
              <a:t>mir</a:t>
            </a:r>
            <a:r>
              <a:rPr lang="cs-CZ" sz="3200" dirty="0" smtClean="0"/>
              <a:t> </a:t>
            </a:r>
            <a:r>
              <a:rPr lang="cs-CZ" sz="3200" dirty="0" err="1" smtClean="0"/>
              <a:t>weh</a:t>
            </a:r>
            <a:r>
              <a:rPr lang="cs-CZ" sz="3200" dirty="0" smtClean="0"/>
              <a:t>.</a:t>
            </a:r>
            <a:endParaRPr lang="cs-CZ" sz="3200" dirty="0"/>
          </a:p>
        </p:txBody>
      </p:sp>
      <p:pic>
        <p:nvPicPr>
          <p:cNvPr id="3079" name="Picture 7" descr="C:\Users\Maruška\AppData\Local\Microsoft\Windows\Temporary Internet Files\Content.IE5\G9POU3UH\MC900332570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5229200"/>
            <a:ext cx="1156414" cy="15156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1446404" y="3287502"/>
            <a:ext cx="43924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Der </a:t>
            </a:r>
            <a:r>
              <a:rPr lang="cs-CZ" sz="3200" dirty="0" err="1" smtClean="0"/>
              <a:t>Arm</a:t>
            </a:r>
            <a:r>
              <a:rPr lang="cs-CZ" sz="3200" dirty="0" smtClean="0"/>
              <a:t> </a:t>
            </a:r>
            <a:r>
              <a:rPr lang="cs-CZ" sz="3200" dirty="0" err="1" smtClean="0"/>
              <a:t>tut</a:t>
            </a:r>
            <a:r>
              <a:rPr lang="cs-CZ" sz="3200" dirty="0" smtClean="0"/>
              <a:t> </a:t>
            </a:r>
            <a:r>
              <a:rPr lang="cs-CZ" sz="3200" dirty="0" err="1" smtClean="0"/>
              <a:t>mir</a:t>
            </a:r>
            <a:r>
              <a:rPr lang="cs-CZ" sz="3200" dirty="0" smtClean="0"/>
              <a:t> </a:t>
            </a:r>
            <a:r>
              <a:rPr lang="cs-CZ" sz="3200" dirty="0" err="1" smtClean="0"/>
              <a:t>weh</a:t>
            </a:r>
            <a:r>
              <a:rPr lang="cs-CZ" sz="3200" dirty="0"/>
              <a:t>.</a:t>
            </a:r>
          </a:p>
        </p:txBody>
      </p:sp>
      <p:pic>
        <p:nvPicPr>
          <p:cNvPr id="3080" name="Picture 8" descr="C:\Users\Maruška\AppData\Local\Microsoft\Windows\Temporary Internet Files\Content.IE5\G9POU3UH\MP900409781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8892" y="5110708"/>
            <a:ext cx="987439" cy="1484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1446794" y="3872277"/>
            <a:ext cx="47182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Der </a:t>
            </a:r>
            <a:r>
              <a:rPr lang="cs-CZ" sz="3200" dirty="0" err="1" smtClean="0"/>
              <a:t>Rücken</a:t>
            </a:r>
            <a:r>
              <a:rPr lang="cs-CZ" sz="3200" dirty="0" smtClean="0"/>
              <a:t> </a:t>
            </a:r>
            <a:r>
              <a:rPr lang="cs-CZ" sz="3200" dirty="0" err="1" smtClean="0"/>
              <a:t>tut</a:t>
            </a:r>
            <a:r>
              <a:rPr lang="cs-CZ" sz="3200" dirty="0" smtClean="0"/>
              <a:t> </a:t>
            </a:r>
            <a:r>
              <a:rPr lang="cs-CZ" sz="3200" dirty="0" err="1" smtClean="0"/>
              <a:t>mir</a:t>
            </a:r>
            <a:r>
              <a:rPr lang="cs-CZ" sz="3200" dirty="0" smtClean="0"/>
              <a:t> </a:t>
            </a:r>
            <a:r>
              <a:rPr lang="cs-CZ" sz="3200" dirty="0" err="1" smtClean="0"/>
              <a:t>weh</a:t>
            </a:r>
            <a:r>
              <a:rPr lang="cs-CZ" sz="3200" dirty="0" smtClean="0"/>
              <a:t>.</a:t>
            </a:r>
            <a:endParaRPr lang="cs-CZ" sz="3200" dirty="0"/>
          </a:p>
        </p:txBody>
      </p:sp>
      <p:pic>
        <p:nvPicPr>
          <p:cNvPr id="3082" name="Picture 10" descr="C:\Users\Maruška\AppData\Local\Microsoft\Windows\Temporary Internet Files\Content.IE5\GABF8ES4\MC900441807[1]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65009" y="5110708"/>
            <a:ext cx="958798" cy="9587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3" name="Picture 11" descr="C:\Users\Maruška\AppData\Local\Microsoft\Windows\Temporary Internet Files\Content.IE5\GABF8ES4\MC900441807[1]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6645" y="5017918"/>
            <a:ext cx="1083568" cy="1083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ovéPole 7"/>
          <p:cNvSpPr txBox="1"/>
          <p:nvPr/>
        </p:nvSpPr>
        <p:spPr>
          <a:xfrm>
            <a:off x="1372007" y="4433143"/>
            <a:ext cx="57146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Die </a:t>
            </a:r>
            <a:r>
              <a:rPr lang="cs-CZ" sz="3200" dirty="0" err="1" smtClean="0"/>
              <a:t>Zähne</a:t>
            </a:r>
            <a:r>
              <a:rPr lang="cs-CZ" sz="3200" dirty="0" smtClean="0"/>
              <a:t> tun </a:t>
            </a:r>
            <a:r>
              <a:rPr lang="cs-CZ" sz="3200" dirty="0" err="1" smtClean="0"/>
              <a:t>mir</a:t>
            </a:r>
            <a:r>
              <a:rPr lang="cs-CZ" sz="3200" dirty="0" smtClean="0"/>
              <a:t> </a:t>
            </a:r>
            <a:r>
              <a:rPr lang="cs-CZ" sz="3200" dirty="0" err="1" smtClean="0"/>
              <a:t>weh</a:t>
            </a:r>
            <a:r>
              <a:rPr lang="cs-CZ" sz="3200" dirty="0" smtClean="0"/>
              <a:t>.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2319683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err="1" smtClean="0"/>
              <a:t>Grammatik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48809988"/>
              </p:ext>
            </p:extLst>
          </p:nvPr>
        </p:nvGraphicFramePr>
        <p:xfrm>
          <a:off x="683564" y="1556791"/>
          <a:ext cx="7921913" cy="4392488"/>
        </p:xfrm>
        <a:graphic>
          <a:graphicData uri="http://schemas.openxmlformats.org/drawingml/2006/table">
            <a:tbl>
              <a:tblPr/>
              <a:tblGrid>
                <a:gridCol w="999034"/>
                <a:gridCol w="856311"/>
                <a:gridCol w="856311"/>
                <a:gridCol w="856311"/>
                <a:gridCol w="848962"/>
                <a:gridCol w="114300"/>
                <a:gridCol w="847671"/>
                <a:gridCol w="847671"/>
                <a:gridCol w="847671"/>
                <a:gridCol w="847671"/>
              </a:tblGrid>
              <a:tr h="493358">
                <a:tc gridSpan="10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>
                          <a:effectLst/>
                          <a:latin typeface="Times New Roman"/>
                        </a:rPr>
                        <a:t> Skloňování osobních zájmen</a:t>
                      </a: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843486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000" b="1">
                          <a:effectLst/>
                          <a:latin typeface="Arial"/>
                          <a:ea typeface="Times New Roman"/>
                        </a:rPr>
                        <a:t> ich</a:t>
                      </a:r>
                      <a:endParaRPr lang="cs-CZ" sz="2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err="1">
                          <a:effectLst/>
                          <a:latin typeface="Arial"/>
                          <a:ea typeface="Times New Roman"/>
                        </a:rPr>
                        <a:t>du</a:t>
                      </a:r>
                      <a:r>
                        <a:rPr lang="cs-CZ" sz="2000" b="1" dirty="0">
                          <a:effectLst/>
                          <a:latin typeface="Arial"/>
                          <a:ea typeface="Times New Roman"/>
                        </a:rPr>
                        <a:t> </a:t>
                      </a:r>
                      <a:endParaRPr lang="cs-CZ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err="1">
                          <a:effectLst/>
                          <a:latin typeface="Arial"/>
                          <a:ea typeface="Times New Roman"/>
                        </a:rPr>
                        <a:t>er</a:t>
                      </a:r>
                      <a:endParaRPr lang="cs-CZ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err="1">
                          <a:effectLst/>
                          <a:highlight>
                            <a:srgbClr val="FF0000"/>
                          </a:highlight>
                          <a:latin typeface="Arial"/>
                          <a:ea typeface="Times New Roman"/>
                        </a:rPr>
                        <a:t>sie</a:t>
                      </a:r>
                      <a:endParaRPr lang="cs-CZ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>
                          <a:effectLst/>
                          <a:highlight>
                            <a:srgbClr val="00FF00"/>
                          </a:highlight>
                          <a:latin typeface="Arial"/>
                          <a:ea typeface="Times New Roman"/>
                        </a:rPr>
                        <a:t>es</a:t>
                      </a:r>
                      <a:endParaRPr lang="cs-CZ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000" b="1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cs-CZ" sz="2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000" b="1">
                          <a:effectLst/>
                          <a:latin typeface="Arial"/>
                          <a:ea typeface="Times New Roman"/>
                        </a:rPr>
                        <a:t>wir</a:t>
                      </a:r>
                      <a:endParaRPr lang="cs-CZ" sz="2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000" b="1">
                          <a:effectLst/>
                          <a:highlight>
                            <a:srgbClr val="FF00FF"/>
                          </a:highlight>
                          <a:latin typeface="Arial"/>
                          <a:ea typeface="Times New Roman"/>
                        </a:rPr>
                        <a:t>ihr</a:t>
                      </a:r>
                      <a:endParaRPr lang="cs-CZ" sz="2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000" b="1">
                          <a:effectLst/>
                          <a:highlight>
                            <a:srgbClr val="FFFF00"/>
                          </a:highlight>
                          <a:latin typeface="Arial"/>
                          <a:ea typeface="Times New Roman"/>
                        </a:rPr>
                        <a:t>sie</a:t>
                      </a:r>
                      <a:endParaRPr lang="cs-CZ" sz="2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000" b="1">
                          <a:effectLst/>
                          <a:highlight>
                            <a:srgbClr val="008080"/>
                          </a:highlight>
                          <a:latin typeface="Arial"/>
                          <a:ea typeface="Times New Roman"/>
                        </a:rPr>
                        <a:t>Sie</a:t>
                      </a:r>
                      <a:endParaRPr lang="cs-CZ" sz="2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82208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000" i="1">
                          <a:effectLst/>
                          <a:latin typeface="Arial"/>
                          <a:ea typeface="Times New Roman"/>
                        </a:rPr>
                        <a:t>meiner</a:t>
                      </a:r>
                      <a:endParaRPr lang="cs-CZ" sz="2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000" i="1">
                          <a:effectLst/>
                          <a:latin typeface="Arial"/>
                          <a:ea typeface="Times New Roman"/>
                        </a:rPr>
                        <a:t>deiner</a:t>
                      </a:r>
                      <a:endParaRPr lang="cs-CZ" sz="2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000" i="1">
                          <a:effectLst/>
                          <a:latin typeface="Arial"/>
                          <a:ea typeface="Times New Roman"/>
                        </a:rPr>
                        <a:t>seiner</a:t>
                      </a:r>
                      <a:endParaRPr lang="cs-CZ" sz="2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000" i="1">
                          <a:effectLst/>
                          <a:latin typeface="Arial"/>
                          <a:ea typeface="Times New Roman"/>
                        </a:rPr>
                        <a:t>ihrer</a:t>
                      </a:r>
                      <a:endParaRPr lang="cs-CZ" sz="2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000" i="1" dirty="0" err="1">
                          <a:effectLst/>
                          <a:latin typeface="Arial"/>
                          <a:ea typeface="Times New Roman"/>
                        </a:rPr>
                        <a:t>seiner</a:t>
                      </a:r>
                      <a:endParaRPr lang="cs-CZ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000" i="1" dirty="0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cs-CZ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000" i="1" dirty="0" err="1">
                          <a:effectLst/>
                          <a:latin typeface="Arial"/>
                          <a:ea typeface="Times New Roman"/>
                        </a:rPr>
                        <a:t>unser</a:t>
                      </a:r>
                      <a:endParaRPr lang="cs-CZ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000" i="1">
                          <a:effectLst/>
                          <a:latin typeface="Arial"/>
                          <a:ea typeface="Times New Roman"/>
                        </a:rPr>
                        <a:t>euer</a:t>
                      </a:r>
                      <a:endParaRPr lang="cs-CZ" sz="2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000" i="1">
                          <a:effectLst/>
                          <a:latin typeface="Arial"/>
                          <a:ea typeface="Times New Roman"/>
                        </a:rPr>
                        <a:t>ihrer</a:t>
                      </a:r>
                      <a:endParaRPr lang="cs-CZ" sz="2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000" i="1">
                          <a:effectLst/>
                          <a:latin typeface="Arial"/>
                          <a:ea typeface="Times New Roman"/>
                        </a:rPr>
                        <a:t>Ihrer</a:t>
                      </a:r>
                      <a:endParaRPr lang="cs-CZ" sz="2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86718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000" b="1">
                          <a:effectLst/>
                          <a:latin typeface="Arial"/>
                          <a:ea typeface="Times New Roman"/>
                        </a:rPr>
                        <a:t>mir</a:t>
                      </a:r>
                      <a:endParaRPr lang="cs-CZ" sz="2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ctr">
                    <a:lnL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000" b="1">
                          <a:effectLst/>
                          <a:latin typeface="Arial"/>
                          <a:ea typeface="Times New Roman"/>
                        </a:rPr>
                        <a:t>dir</a:t>
                      </a:r>
                      <a:endParaRPr lang="cs-CZ" sz="2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ctr">
                    <a:lnL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000" b="1">
                          <a:effectLst/>
                          <a:highlight>
                            <a:srgbClr val="C0C0C0"/>
                          </a:highlight>
                          <a:latin typeface="Arial"/>
                          <a:ea typeface="Times New Roman"/>
                        </a:rPr>
                        <a:t>ihm</a:t>
                      </a:r>
                      <a:endParaRPr lang="cs-CZ" sz="2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ctr">
                    <a:lnL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000" b="1">
                          <a:effectLst/>
                          <a:highlight>
                            <a:srgbClr val="FF00FF"/>
                          </a:highlight>
                          <a:latin typeface="Arial"/>
                          <a:ea typeface="Times New Roman"/>
                        </a:rPr>
                        <a:t>ihr</a:t>
                      </a:r>
                      <a:endParaRPr lang="cs-CZ" sz="2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ctr">
                    <a:lnL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000" b="1">
                          <a:effectLst/>
                          <a:highlight>
                            <a:srgbClr val="C0C0C0"/>
                          </a:highlight>
                          <a:latin typeface="Arial"/>
                          <a:ea typeface="Times New Roman"/>
                        </a:rPr>
                        <a:t>ihm</a:t>
                      </a:r>
                      <a:endParaRPr lang="cs-CZ" sz="2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ctr">
                    <a:lnL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000" b="1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cs-CZ" sz="2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ctr">
                    <a:lnL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err="1">
                          <a:effectLst/>
                          <a:highlight>
                            <a:srgbClr val="0000FF"/>
                          </a:highlight>
                          <a:latin typeface="Arial"/>
                          <a:ea typeface="Times New Roman"/>
                        </a:rPr>
                        <a:t>uns</a:t>
                      </a:r>
                      <a:endParaRPr lang="cs-CZ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ctr">
                    <a:lnL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err="1">
                          <a:solidFill>
                            <a:srgbClr val="FFFF00"/>
                          </a:solidFill>
                          <a:effectLst/>
                          <a:highlight>
                            <a:srgbClr val="000080"/>
                          </a:highlight>
                          <a:latin typeface="Arial"/>
                          <a:ea typeface="Times New Roman"/>
                        </a:rPr>
                        <a:t>euch</a:t>
                      </a:r>
                      <a:endParaRPr lang="cs-CZ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ctr">
                    <a:lnL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000" b="1">
                          <a:effectLst/>
                          <a:latin typeface="Arial"/>
                          <a:ea typeface="Times New Roman"/>
                        </a:rPr>
                        <a:t>ihnen</a:t>
                      </a:r>
                      <a:endParaRPr lang="cs-CZ" sz="2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ctr">
                    <a:lnL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000" b="1">
                          <a:effectLst/>
                          <a:latin typeface="Arial"/>
                          <a:ea typeface="Times New Roman"/>
                        </a:rPr>
                        <a:t>Ihnen</a:t>
                      </a:r>
                      <a:endParaRPr lang="cs-CZ" sz="2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ctr">
                    <a:lnL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86718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000" b="1">
                          <a:effectLst/>
                          <a:latin typeface="Arial"/>
                          <a:ea typeface="Times New Roman"/>
                        </a:rPr>
                        <a:t>mich</a:t>
                      </a:r>
                      <a:endParaRPr lang="cs-CZ" sz="2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000" b="1">
                          <a:effectLst/>
                          <a:latin typeface="Arial"/>
                          <a:ea typeface="Times New Roman"/>
                        </a:rPr>
                        <a:t>dich</a:t>
                      </a:r>
                      <a:endParaRPr lang="cs-CZ" sz="2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000" b="1">
                          <a:effectLst/>
                          <a:latin typeface="Arial"/>
                          <a:ea typeface="Times New Roman"/>
                        </a:rPr>
                        <a:t>ihn</a:t>
                      </a:r>
                      <a:endParaRPr lang="cs-CZ" sz="2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000" b="1">
                          <a:effectLst/>
                          <a:highlight>
                            <a:srgbClr val="FF0000"/>
                          </a:highlight>
                          <a:latin typeface="Arial"/>
                          <a:ea typeface="Times New Roman"/>
                        </a:rPr>
                        <a:t>sie</a:t>
                      </a:r>
                      <a:endParaRPr lang="cs-CZ" sz="2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000" b="1">
                          <a:effectLst/>
                          <a:highlight>
                            <a:srgbClr val="00FF00"/>
                          </a:highlight>
                          <a:latin typeface="Arial"/>
                          <a:ea typeface="Times New Roman"/>
                        </a:rPr>
                        <a:t>es</a:t>
                      </a:r>
                      <a:endParaRPr lang="cs-CZ" sz="2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000" b="1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cs-CZ" sz="2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000" b="1">
                          <a:effectLst/>
                          <a:highlight>
                            <a:srgbClr val="0000FF"/>
                          </a:highlight>
                          <a:latin typeface="Arial"/>
                          <a:ea typeface="Times New Roman"/>
                        </a:rPr>
                        <a:t>uns</a:t>
                      </a:r>
                      <a:endParaRPr lang="cs-CZ" sz="2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000" b="1">
                          <a:solidFill>
                            <a:srgbClr val="FFFF00"/>
                          </a:solidFill>
                          <a:effectLst/>
                          <a:highlight>
                            <a:srgbClr val="000080"/>
                          </a:highlight>
                          <a:latin typeface="Arial"/>
                          <a:ea typeface="Times New Roman"/>
                        </a:rPr>
                        <a:t>euch</a:t>
                      </a:r>
                      <a:endParaRPr lang="cs-CZ" sz="2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err="1">
                          <a:effectLst/>
                          <a:highlight>
                            <a:srgbClr val="FFFF00"/>
                          </a:highlight>
                          <a:latin typeface="Arial"/>
                          <a:ea typeface="Times New Roman"/>
                        </a:rPr>
                        <a:t>sie</a:t>
                      </a:r>
                      <a:endParaRPr lang="cs-CZ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err="1">
                          <a:effectLst/>
                          <a:highlight>
                            <a:srgbClr val="008080"/>
                          </a:highlight>
                          <a:latin typeface="Arial"/>
                          <a:ea typeface="Times New Roman"/>
                        </a:rPr>
                        <a:t>Sie</a:t>
                      </a:r>
                      <a:endParaRPr lang="cs-CZ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4097" name="Picture 1" descr="C:\Users\Maruška\AppData\Local\Microsoft\Windows\Temporary Internet Files\Content.IE5\GABF8ES4\MC900437052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554" y="4197817"/>
            <a:ext cx="641226" cy="641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C:\Users\Maruška\AppData\Local\Microsoft\Windows\Temporary Internet Files\Content.IE5\IR5WEAV9\MC900437053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140496"/>
            <a:ext cx="641226" cy="641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12046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err="1" smtClean="0"/>
              <a:t>Ergänze</a:t>
            </a:r>
            <a:r>
              <a:rPr lang="cs-CZ" dirty="0" smtClean="0"/>
              <a:t> </a:t>
            </a:r>
            <a:r>
              <a:rPr lang="cs-CZ" dirty="0" err="1" smtClean="0"/>
              <a:t>die</a:t>
            </a:r>
            <a:r>
              <a:rPr lang="cs-CZ" dirty="0" smtClean="0"/>
              <a:t> </a:t>
            </a:r>
            <a:r>
              <a:rPr lang="cs-CZ" dirty="0" err="1" smtClean="0"/>
              <a:t>Sätze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Hans </a:t>
            </a:r>
            <a:r>
              <a:rPr lang="cs-CZ" dirty="0" err="1" smtClean="0"/>
              <a:t>ist</a:t>
            </a:r>
            <a:r>
              <a:rPr lang="cs-CZ" dirty="0" smtClean="0"/>
              <a:t> </a:t>
            </a:r>
            <a:r>
              <a:rPr lang="cs-CZ" dirty="0" err="1" smtClean="0"/>
              <a:t>krank</a:t>
            </a:r>
            <a:r>
              <a:rPr lang="cs-CZ" dirty="0" smtClean="0"/>
              <a:t>, </a:t>
            </a:r>
            <a:r>
              <a:rPr lang="cs-CZ" dirty="0" err="1" smtClean="0"/>
              <a:t>alles</a:t>
            </a:r>
            <a:r>
              <a:rPr lang="cs-CZ" dirty="0" smtClean="0"/>
              <a:t> </a:t>
            </a:r>
            <a:r>
              <a:rPr lang="cs-CZ" dirty="0" err="1" smtClean="0"/>
              <a:t>tut</a:t>
            </a:r>
            <a:r>
              <a:rPr lang="cs-CZ" dirty="0" smtClean="0"/>
              <a:t> _____________</a:t>
            </a:r>
            <a:r>
              <a:rPr lang="cs-CZ" dirty="0" err="1" smtClean="0"/>
              <a:t>weh</a:t>
            </a:r>
            <a:r>
              <a:rPr lang="cs-CZ" dirty="0" smtClean="0"/>
              <a:t>.</a:t>
            </a:r>
          </a:p>
          <a:p>
            <a:r>
              <a:rPr lang="cs-CZ" dirty="0" err="1" smtClean="0"/>
              <a:t>Kinder</a:t>
            </a:r>
            <a:r>
              <a:rPr lang="cs-CZ" dirty="0" smtClean="0"/>
              <a:t>, </a:t>
            </a:r>
            <a:r>
              <a:rPr lang="cs-CZ" dirty="0" err="1" smtClean="0"/>
              <a:t>was</a:t>
            </a:r>
            <a:r>
              <a:rPr lang="cs-CZ" dirty="0" smtClean="0"/>
              <a:t> </a:t>
            </a:r>
            <a:r>
              <a:rPr lang="cs-CZ" dirty="0" err="1" smtClean="0"/>
              <a:t>tut</a:t>
            </a:r>
            <a:r>
              <a:rPr lang="cs-CZ" dirty="0" smtClean="0"/>
              <a:t> _________________</a:t>
            </a:r>
            <a:r>
              <a:rPr lang="cs-CZ" dirty="0" err="1" smtClean="0"/>
              <a:t>weh</a:t>
            </a:r>
            <a:r>
              <a:rPr lang="cs-CZ" dirty="0" smtClean="0"/>
              <a:t>?</a:t>
            </a:r>
          </a:p>
          <a:p>
            <a:r>
              <a:rPr lang="cs-CZ" dirty="0" err="1" smtClean="0"/>
              <a:t>Bist</a:t>
            </a:r>
            <a:r>
              <a:rPr lang="cs-CZ" dirty="0" smtClean="0"/>
              <a:t> </a:t>
            </a:r>
            <a:r>
              <a:rPr lang="cs-CZ" dirty="0" err="1" smtClean="0"/>
              <a:t>du</a:t>
            </a:r>
            <a:r>
              <a:rPr lang="cs-CZ" dirty="0" smtClean="0"/>
              <a:t> </a:t>
            </a:r>
            <a:r>
              <a:rPr lang="cs-CZ" dirty="0" err="1" smtClean="0"/>
              <a:t>krank</a:t>
            </a:r>
            <a:r>
              <a:rPr lang="cs-CZ" dirty="0" smtClean="0"/>
              <a:t>? </a:t>
            </a:r>
            <a:r>
              <a:rPr lang="cs-CZ" dirty="0" err="1" smtClean="0"/>
              <a:t>Was</a:t>
            </a:r>
            <a:r>
              <a:rPr lang="cs-CZ" dirty="0" smtClean="0"/>
              <a:t> </a:t>
            </a:r>
            <a:r>
              <a:rPr lang="cs-CZ" dirty="0" err="1" smtClean="0"/>
              <a:t>tut</a:t>
            </a:r>
            <a:r>
              <a:rPr lang="cs-CZ" dirty="0" smtClean="0"/>
              <a:t> __________ </a:t>
            </a:r>
            <a:r>
              <a:rPr lang="cs-CZ" dirty="0" err="1" smtClean="0"/>
              <a:t>weh</a:t>
            </a:r>
            <a:r>
              <a:rPr lang="cs-CZ" dirty="0" smtClean="0"/>
              <a:t>?</a:t>
            </a:r>
          </a:p>
          <a:p>
            <a:r>
              <a:rPr lang="cs-CZ" dirty="0" smtClean="0"/>
              <a:t>Mein </a:t>
            </a:r>
            <a:r>
              <a:rPr lang="cs-CZ" dirty="0" err="1" smtClean="0"/>
              <a:t>Hals</a:t>
            </a:r>
            <a:r>
              <a:rPr lang="cs-CZ" dirty="0" smtClean="0"/>
              <a:t> </a:t>
            </a:r>
            <a:r>
              <a:rPr lang="cs-CZ" dirty="0" err="1" smtClean="0"/>
              <a:t>tut</a:t>
            </a:r>
            <a:r>
              <a:rPr lang="cs-CZ" dirty="0" smtClean="0"/>
              <a:t> ________ </a:t>
            </a:r>
            <a:r>
              <a:rPr lang="cs-CZ" dirty="0" err="1" smtClean="0"/>
              <a:t>weh</a:t>
            </a:r>
            <a:r>
              <a:rPr lang="cs-CZ" dirty="0" smtClean="0"/>
              <a:t>, </a:t>
            </a:r>
            <a:r>
              <a:rPr lang="cs-CZ" dirty="0" err="1" smtClean="0"/>
              <a:t>ich</a:t>
            </a:r>
            <a:r>
              <a:rPr lang="cs-CZ" dirty="0" smtClean="0"/>
              <a:t> </a:t>
            </a:r>
            <a:r>
              <a:rPr lang="cs-CZ" dirty="0" err="1" smtClean="0"/>
              <a:t>habe</a:t>
            </a:r>
            <a:r>
              <a:rPr lang="cs-CZ" dirty="0" smtClean="0"/>
              <a:t> </a:t>
            </a:r>
            <a:r>
              <a:rPr lang="cs-CZ" dirty="0" err="1" smtClean="0"/>
              <a:t>Grippe</a:t>
            </a:r>
            <a:r>
              <a:rPr lang="cs-CZ" dirty="0" smtClean="0"/>
              <a:t>.</a:t>
            </a:r>
          </a:p>
          <a:p>
            <a:r>
              <a:rPr lang="cs-CZ" dirty="0" err="1" smtClean="0"/>
              <a:t>Ihr</a:t>
            </a:r>
            <a:r>
              <a:rPr lang="cs-CZ" dirty="0" smtClean="0"/>
              <a:t> Finger </a:t>
            </a:r>
            <a:r>
              <a:rPr lang="cs-CZ" dirty="0" err="1" smtClean="0"/>
              <a:t>tut</a:t>
            </a:r>
            <a:r>
              <a:rPr lang="cs-CZ" dirty="0" smtClean="0"/>
              <a:t> ___________</a:t>
            </a:r>
            <a:r>
              <a:rPr lang="cs-CZ" dirty="0" err="1" smtClean="0"/>
              <a:t>weh</a:t>
            </a:r>
            <a:r>
              <a:rPr lang="cs-CZ" dirty="0" smtClean="0"/>
              <a:t>.</a:t>
            </a:r>
          </a:p>
          <a:p>
            <a:r>
              <a:rPr lang="cs-CZ" dirty="0" smtClean="0"/>
              <a:t>Die </a:t>
            </a:r>
            <a:r>
              <a:rPr lang="cs-CZ" dirty="0" err="1" smtClean="0"/>
              <a:t>Mutter</a:t>
            </a:r>
            <a:r>
              <a:rPr lang="cs-CZ" dirty="0" smtClean="0"/>
              <a:t> </a:t>
            </a:r>
            <a:r>
              <a:rPr lang="cs-CZ" dirty="0" err="1" smtClean="0"/>
              <a:t>und</a:t>
            </a:r>
            <a:r>
              <a:rPr lang="cs-CZ" dirty="0" smtClean="0"/>
              <a:t> der Vater </a:t>
            </a:r>
            <a:r>
              <a:rPr lang="cs-CZ" dirty="0" err="1" smtClean="0"/>
              <a:t>sind</a:t>
            </a:r>
            <a:r>
              <a:rPr lang="cs-CZ" dirty="0" smtClean="0"/>
              <a:t> </a:t>
            </a:r>
            <a:r>
              <a:rPr lang="cs-CZ" dirty="0" err="1" smtClean="0"/>
              <a:t>müde</a:t>
            </a:r>
            <a:r>
              <a:rPr lang="cs-CZ" dirty="0" smtClean="0"/>
              <a:t>, </a:t>
            </a:r>
            <a:r>
              <a:rPr lang="cs-CZ" dirty="0" err="1" smtClean="0"/>
              <a:t>alles</a:t>
            </a:r>
            <a:r>
              <a:rPr lang="cs-CZ" dirty="0" smtClean="0"/>
              <a:t> </a:t>
            </a:r>
            <a:r>
              <a:rPr lang="cs-CZ" dirty="0" err="1" smtClean="0"/>
              <a:t>tut</a:t>
            </a:r>
            <a:r>
              <a:rPr lang="cs-CZ" dirty="0" smtClean="0"/>
              <a:t> _______</a:t>
            </a:r>
            <a:r>
              <a:rPr lang="cs-CZ" dirty="0" err="1" smtClean="0"/>
              <a:t>weh</a:t>
            </a:r>
            <a:r>
              <a:rPr lang="cs-CZ" dirty="0" smtClean="0"/>
              <a:t>.</a:t>
            </a:r>
          </a:p>
          <a:p>
            <a:r>
              <a:rPr lang="cs-CZ" dirty="0" err="1" smtClean="0"/>
              <a:t>Wir</a:t>
            </a:r>
            <a:r>
              <a:rPr lang="cs-CZ" dirty="0" smtClean="0"/>
              <a:t> </a:t>
            </a:r>
            <a:r>
              <a:rPr lang="cs-CZ" dirty="0" err="1" smtClean="0"/>
              <a:t>sind</a:t>
            </a:r>
            <a:r>
              <a:rPr lang="cs-CZ" dirty="0" smtClean="0"/>
              <a:t> </a:t>
            </a:r>
            <a:r>
              <a:rPr lang="cs-CZ" dirty="0" err="1" smtClean="0"/>
              <a:t>gesund</a:t>
            </a:r>
            <a:r>
              <a:rPr lang="cs-CZ" dirty="0" smtClean="0"/>
              <a:t>, </a:t>
            </a:r>
            <a:r>
              <a:rPr lang="cs-CZ" dirty="0" err="1" smtClean="0"/>
              <a:t>nichts</a:t>
            </a:r>
            <a:r>
              <a:rPr lang="cs-CZ" dirty="0" smtClean="0"/>
              <a:t> </a:t>
            </a:r>
            <a:r>
              <a:rPr lang="cs-CZ" dirty="0" err="1" smtClean="0"/>
              <a:t>tut</a:t>
            </a:r>
            <a:r>
              <a:rPr lang="cs-CZ" dirty="0" smtClean="0"/>
              <a:t> ___________</a:t>
            </a:r>
            <a:r>
              <a:rPr lang="cs-CZ" dirty="0" err="1" smtClean="0"/>
              <a:t>weh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323528" y="5949280"/>
            <a:ext cx="8280920" cy="72008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7030A0"/>
                </a:solidFill>
              </a:rPr>
              <a:t> </a:t>
            </a:r>
            <a:r>
              <a:rPr lang="cs-CZ" sz="3200" b="1" dirty="0" err="1" smtClean="0">
                <a:solidFill>
                  <a:srgbClr val="7030A0"/>
                </a:solidFill>
              </a:rPr>
              <a:t>mir</a:t>
            </a:r>
            <a:r>
              <a:rPr lang="cs-CZ" sz="3200" b="1" dirty="0" smtClean="0">
                <a:solidFill>
                  <a:srgbClr val="7030A0"/>
                </a:solidFill>
              </a:rPr>
              <a:t> – </a:t>
            </a:r>
            <a:r>
              <a:rPr lang="cs-CZ" sz="3200" b="1" dirty="0" err="1" smtClean="0">
                <a:solidFill>
                  <a:srgbClr val="7030A0"/>
                </a:solidFill>
              </a:rPr>
              <a:t>dir</a:t>
            </a:r>
            <a:r>
              <a:rPr lang="cs-CZ" sz="3200" b="1" dirty="0" smtClean="0">
                <a:solidFill>
                  <a:srgbClr val="7030A0"/>
                </a:solidFill>
              </a:rPr>
              <a:t>  - </a:t>
            </a:r>
            <a:r>
              <a:rPr lang="cs-CZ" sz="3200" b="1" dirty="0" err="1" smtClean="0">
                <a:solidFill>
                  <a:srgbClr val="7030A0"/>
                </a:solidFill>
              </a:rPr>
              <a:t>ihm</a:t>
            </a:r>
            <a:r>
              <a:rPr lang="cs-CZ" sz="3200" b="1" dirty="0" smtClean="0">
                <a:solidFill>
                  <a:srgbClr val="7030A0"/>
                </a:solidFill>
              </a:rPr>
              <a:t> – </a:t>
            </a:r>
            <a:r>
              <a:rPr lang="cs-CZ" sz="3200" b="1" dirty="0" err="1" smtClean="0">
                <a:solidFill>
                  <a:srgbClr val="7030A0"/>
                </a:solidFill>
              </a:rPr>
              <a:t>ihr</a:t>
            </a:r>
            <a:r>
              <a:rPr lang="cs-CZ" sz="3200" b="1" dirty="0" smtClean="0">
                <a:solidFill>
                  <a:srgbClr val="7030A0"/>
                </a:solidFill>
              </a:rPr>
              <a:t> – </a:t>
            </a:r>
            <a:r>
              <a:rPr lang="cs-CZ" sz="3200" b="1" dirty="0" err="1" smtClean="0">
                <a:solidFill>
                  <a:srgbClr val="7030A0"/>
                </a:solidFill>
              </a:rPr>
              <a:t>uns</a:t>
            </a:r>
            <a:r>
              <a:rPr lang="cs-CZ" sz="3200" b="1" dirty="0" smtClean="0">
                <a:solidFill>
                  <a:srgbClr val="7030A0"/>
                </a:solidFill>
              </a:rPr>
              <a:t> – </a:t>
            </a:r>
            <a:r>
              <a:rPr lang="cs-CZ" sz="3200" b="1" dirty="0" err="1" smtClean="0">
                <a:solidFill>
                  <a:srgbClr val="7030A0"/>
                </a:solidFill>
              </a:rPr>
              <a:t>euch</a:t>
            </a:r>
            <a:r>
              <a:rPr lang="cs-CZ" sz="3200" b="1" dirty="0" smtClean="0">
                <a:solidFill>
                  <a:srgbClr val="7030A0"/>
                </a:solidFill>
              </a:rPr>
              <a:t> - </a:t>
            </a:r>
            <a:r>
              <a:rPr lang="cs-CZ" sz="3200" b="1" dirty="0" err="1" smtClean="0">
                <a:solidFill>
                  <a:srgbClr val="7030A0"/>
                </a:solidFill>
              </a:rPr>
              <a:t>ihnen</a:t>
            </a:r>
            <a:endParaRPr lang="cs-CZ" sz="3200" b="1" dirty="0">
              <a:solidFill>
                <a:srgbClr val="7030A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206774" y="1546771"/>
            <a:ext cx="12961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err="1" smtClean="0"/>
              <a:t>ihm</a:t>
            </a:r>
            <a:endParaRPr lang="cs-CZ" sz="32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4283968" y="2131546"/>
            <a:ext cx="18722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err="1" smtClean="0"/>
              <a:t>euch</a:t>
            </a:r>
            <a:endParaRPr lang="cs-CZ" sz="32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4788024" y="2540585"/>
            <a:ext cx="13681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err="1" smtClean="0"/>
              <a:t>dir</a:t>
            </a:r>
            <a:endParaRPr lang="cs-CZ" sz="32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3310694" y="3093188"/>
            <a:ext cx="12961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err="1" smtClean="0"/>
              <a:t>mir</a:t>
            </a:r>
            <a:endParaRPr lang="cs-CZ" sz="32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3382702" y="3677963"/>
            <a:ext cx="11521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err="1" smtClean="0"/>
              <a:t>ihr</a:t>
            </a:r>
            <a:endParaRPr lang="cs-CZ" sz="32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611560" y="4725143"/>
            <a:ext cx="17281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err="1" smtClean="0"/>
              <a:t>ihnen</a:t>
            </a:r>
            <a:endParaRPr lang="cs-CZ" sz="32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5782838" y="5220188"/>
            <a:ext cx="14401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err="1" smtClean="0"/>
              <a:t>uns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9843120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3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err="1" smtClean="0"/>
              <a:t>Grammatik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86065745"/>
              </p:ext>
            </p:extLst>
          </p:nvPr>
        </p:nvGraphicFramePr>
        <p:xfrm>
          <a:off x="107504" y="1772816"/>
          <a:ext cx="8928992" cy="4395941"/>
        </p:xfrm>
        <a:graphic>
          <a:graphicData uri="http://schemas.openxmlformats.org/drawingml/2006/table">
            <a:tbl>
              <a:tblPr/>
              <a:tblGrid>
                <a:gridCol w="2222263"/>
                <a:gridCol w="2530265"/>
                <a:gridCol w="1557648"/>
                <a:gridCol w="2618816"/>
              </a:tblGrid>
              <a:tr h="55244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180340" algn="l"/>
                        </a:tabLst>
                      </a:pPr>
                      <a:r>
                        <a:rPr lang="cs-CZ" sz="2400" b="1" dirty="0" err="1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Times New Roman"/>
                        </a:rPr>
                        <a:t>haben</a:t>
                      </a:r>
                      <a:endParaRPr lang="cs-CZ" sz="2400" dirty="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400" b="1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endParaRPr lang="cs-CZ" sz="24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400" b="1" dirty="0" err="1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Times New Roman"/>
                        </a:rPr>
                        <a:t>sein</a:t>
                      </a:r>
                      <a:endParaRPr lang="cs-CZ" sz="2400" dirty="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400" b="1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endParaRPr lang="cs-CZ" sz="2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043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180340" algn="l"/>
                        </a:tabLst>
                      </a:pPr>
                      <a:r>
                        <a:rPr lang="cs-CZ" sz="2400" b="1" dirty="0" err="1">
                          <a:solidFill>
                            <a:srgbClr val="7030A0"/>
                          </a:solidFill>
                          <a:effectLst/>
                          <a:latin typeface="Times New Roman"/>
                          <a:ea typeface="Times New Roman"/>
                        </a:rPr>
                        <a:t>Präteritum</a:t>
                      </a:r>
                      <a:endParaRPr lang="cs-CZ" sz="2400" dirty="0">
                        <a:solidFill>
                          <a:srgbClr val="7030A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400" b="1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endParaRPr lang="cs-CZ" sz="2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180340" algn="l"/>
                        </a:tabLst>
                      </a:pPr>
                      <a:r>
                        <a:rPr lang="cs-CZ" sz="2400" b="1" dirty="0" err="1">
                          <a:solidFill>
                            <a:srgbClr val="7030A0"/>
                          </a:solidFill>
                          <a:effectLst/>
                          <a:latin typeface="Times New Roman"/>
                          <a:ea typeface="Times New Roman"/>
                        </a:rPr>
                        <a:t>Präteritum</a:t>
                      </a:r>
                      <a:endParaRPr lang="cs-CZ" sz="2400" dirty="0">
                        <a:solidFill>
                          <a:srgbClr val="7030A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400" b="1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endParaRPr lang="cs-CZ" sz="2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043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180340" algn="l"/>
                        </a:tabLst>
                      </a:pPr>
                      <a:r>
                        <a:rPr lang="cs-CZ" sz="2400" b="1">
                          <a:solidFill>
                            <a:srgbClr val="FFFFFF"/>
                          </a:solidFill>
                          <a:effectLst/>
                          <a:highlight>
                            <a:srgbClr val="FF0000"/>
                          </a:highlight>
                          <a:latin typeface="Times New Roman"/>
                          <a:ea typeface="Times New Roman"/>
                        </a:rPr>
                        <a:t>ich hatte</a:t>
                      </a:r>
                      <a:endParaRPr lang="cs-CZ" sz="2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400" b="1" dirty="0">
                          <a:effectLst/>
                          <a:latin typeface="Times New Roman"/>
                          <a:ea typeface="Times New Roman"/>
                        </a:rPr>
                        <a:t>měl jsem</a:t>
                      </a:r>
                      <a:endParaRPr lang="cs-CZ" sz="2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400" b="1">
                          <a:solidFill>
                            <a:srgbClr val="FFFFFF"/>
                          </a:solidFill>
                          <a:effectLst/>
                          <a:highlight>
                            <a:srgbClr val="FF0000"/>
                          </a:highlight>
                          <a:latin typeface="Times New Roman"/>
                          <a:ea typeface="Times New Roman"/>
                        </a:rPr>
                        <a:t>ich war</a:t>
                      </a:r>
                      <a:endParaRPr lang="cs-CZ" sz="2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400" b="1">
                          <a:effectLst/>
                          <a:latin typeface="Times New Roman"/>
                          <a:ea typeface="Times New Roman"/>
                        </a:rPr>
                        <a:t>byl jsem</a:t>
                      </a:r>
                      <a:endParaRPr lang="cs-CZ" sz="2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043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180340" algn="l"/>
                        </a:tabLst>
                      </a:pPr>
                      <a:r>
                        <a:rPr lang="cs-CZ" sz="2400" b="1">
                          <a:effectLst/>
                          <a:latin typeface="Times New Roman"/>
                          <a:ea typeface="Times New Roman"/>
                        </a:rPr>
                        <a:t>du hattest</a:t>
                      </a:r>
                      <a:endParaRPr lang="cs-CZ" sz="2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400" b="1" dirty="0" err="1">
                          <a:effectLst/>
                          <a:latin typeface="Times New Roman"/>
                          <a:ea typeface="Times New Roman"/>
                        </a:rPr>
                        <a:t>tys</a:t>
                      </a:r>
                      <a:r>
                        <a:rPr lang="cs-CZ" sz="2400" b="1" dirty="0">
                          <a:effectLst/>
                          <a:latin typeface="Times New Roman"/>
                          <a:ea typeface="Times New Roman"/>
                        </a:rPr>
                        <a:t> měl</a:t>
                      </a:r>
                      <a:endParaRPr lang="cs-CZ" sz="2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400" b="1">
                          <a:effectLst/>
                          <a:latin typeface="Times New Roman"/>
                          <a:ea typeface="Times New Roman"/>
                        </a:rPr>
                        <a:t>du warst</a:t>
                      </a:r>
                      <a:endParaRPr lang="cs-CZ" sz="2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400" b="1">
                          <a:effectLst/>
                          <a:latin typeface="Times New Roman"/>
                          <a:ea typeface="Times New Roman"/>
                        </a:rPr>
                        <a:t> tys byl</a:t>
                      </a:r>
                      <a:endParaRPr lang="cs-CZ" sz="2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043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180340" algn="l"/>
                        </a:tabLst>
                      </a:pPr>
                      <a:r>
                        <a:rPr lang="cs-CZ" sz="2400" b="1">
                          <a:effectLst/>
                          <a:latin typeface="Times New Roman"/>
                          <a:ea typeface="Times New Roman"/>
                        </a:rPr>
                        <a:t>er, sie, </a:t>
                      </a:r>
                      <a:r>
                        <a:rPr lang="cs-CZ" sz="2400" b="1">
                          <a:solidFill>
                            <a:srgbClr val="FFFFFF"/>
                          </a:solidFill>
                          <a:effectLst/>
                          <a:highlight>
                            <a:srgbClr val="FF0000"/>
                          </a:highlight>
                          <a:latin typeface="Times New Roman"/>
                          <a:ea typeface="Times New Roman"/>
                        </a:rPr>
                        <a:t>es  hatte</a:t>
                      </a:r>
                      <a:endParaRPr lang="cs-CZ" sz="2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400" b="1" dirty="0">
                          <a:effectLst/>
                          <a:latin typeface="Times New Roman"/>
                          <a:ea typeface="Times New Roman"/>
                        </a:rPr>
                        <a:t>měl, měla, mělo</a:t>
                      </a:r>
                      <a:endParaRPr lang="cs-CZ" sz="2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400" b="1">
                          <a:solidFill>
                            <a:srgbClr val="FFFFFF"/>
                          </a:solidFill>
                          <a:effectLst/>
                          <a:highlight>
                            <a:srgbClr val="FF0000"/>
                          </a:highlight>
                          <a:latin typeface="Times New Roman"/>
                          <a:ea typeface="Times New Roman"/>
                        </a:rPr>
                        <a:t>er war</a:t>
                      </a:r>
                      <a:endParaRPr lang="cs-CZ" sz="2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400" b="1">
                          <a:effectLst/>
                          <a:latin typeface="Times New Roman"/>
                          <a:ea typeface="Times New Roman"/>
                        </a:rPr>
                        <a:t>byl, byla, bylo</a:t>
                      </a:r>
                      <a:endParaRPr lang="cs-CZ" sz="2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043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180340" algn="l"/>
                        </a:tabLst>
                      </a:pPr>
                      <a:r>
                        <a:rPr lang="cs-CZ" sz="2400" b="1">
                          <a:effectLst/>
                          <a:latin typeface="Times New Roman"/>
                          <a:ea typeface="Times New Roman"/>
                        </a:rPr>
                        <a:t>wir hatten</a:t>
                      </a:r>
                      <a:endParaRPr lang="cs-CZ" sz="2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400" b="1" dirty="0">
                          <a:effectLst/>
                          <a:latin typeface="Times New Roman"/>
                          <a:ea typeface="Times New Roman"/>
                        </a:rPr>
                        <a:t>měli jsme</a:t>
                      </a:r>
                      <a:endParaRPr lang="cs-CZ" sz="2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400" b="1">
                          <a:effectLst/>
                          <a:latin typeface="Times New Roman"/>
                          <a:ea typeface="Times New Roman"/>
                        </a:rPr>
                        <a:t>wir waren</a:t>
                      </a:r>
                      <a:endParaRPr lang="cs-CZ" sz="2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400" b="1">
                          <a:effectLst/>
                          <a:latin typeface="Times New Roman"/>
                          <a:ea typeface="Times New Roman"/>
                        </a:rPr>
                        <a:t>byli jsme</a:t>
                      </a:r>
                      <a:endParaRPr lang="cs-CZ" sz="2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043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180340" algn="l"/>
                        </a:tabLst>
                      </a:pPr>
                      <a:r>
                        <a:rPr lang="cs-CZ" sz="2400" b="1">
                          <a:effectLst/>
                          <a:latin typeface="Times New Roman"/>
                          <a:ea typeface="Times New Roman"/>
                        </a:rPr>
                        <a:t>ihr hattet</a:t>
                      </a:r>
                      <a:endParaRPr lang="cs-CZ" sz="2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400" b="1" dirty="0">
                          <a:effectLst/>
                          <a:latin typeface="Times New Roman"/>
                          <a:ea typeface="Times New Roman"/>
                        </a:rPr>
                        <a:t>měli jste</a:t>
                      </a:r>
                      <a:endParaRPr lang="cs-CZ" sz="2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400" b="1">
                          <a:effectLst/>
                          <a:latin typeface="Times New Roman"/>
                          <a:ea typeface="Times New Roman"/>
                        </a:rPr>
                        <a:t>ihr wart</a:t>
                      </a:r>
                      <a:endParaRPr lang="cs-CZ" sz="2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400" b="1">
                          <a:effectLst/>
                          <a:latin typeface="Times New Roman"/>
                          <a:ea typeface="Times New Roman"/>
                        </a:rPr>
                        <a:t>byli jste</a:t>
                      </a:r>
                      <a:endParaRPr lang="cs-CZ" sz="2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043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180340" algn="l"/>
                        </a:tabLst>
                      </a:pPr>
                      <a:r>
                        <a:rPr lang="cs-CZ" sz="2400" b="1">
                          <a:effectLst/>
                          <a:latin typeface="Times New Roman"/>
                          <a:ea typeface="Times New Roman"/>
                        </a:rPr>
                        <a:t>sie hatten</a:t>
                      </a:r>
                      <a:endParaRPr lang="cs-CZ" sz="2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400" b="1" dirty="0">
                          <a:effectLst/>
                          <a:latin typeface="Times New Roman"/>
                          <a:ea typeface="Times New Roman"/>
                        </a:rPr>
                        <a:t>měli</a:t>
                      </a:r>
                      <a:endParaRPr lang="cs-CZ" sz="2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400" b="1">
                          <a:effectLst/>
                          <a:latin typeface="Times New Roman"/>
                          <a:ea typeface="Times New Roman"/>
                        </a:rPr>
                        <a:t>sie waren</a:t>
                      </a:r>
                      <a:endParaRPr lang="cs-CZ" sz="2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400" b="1">
                          <a:effectLst/>
                          <a:latin typeface="Times New Roman"/>
                          <a:ea typeface="Times New Roman"/>
                        </a:rPr>
                        <a:t>byli</a:t>
                      </a:r>
                      <a:endParaRPr lang="cs-CZ" sz="2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043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180340" algn="l"/>
                        </a:tabLst>
                      </a:pPr>
                      <a:r>
                        <a:rPr lang="cs-CZ" sz="2400" b="1" dirty="0" err="1">
                          <a:effectLst/>
                          <a:latin typeface="Times New Roman"/>
                          <a:ea typeface="Times New Roman"/>
                        </a:rPr>
                        <a:t>Sie</a:t>
                      </a:r>
                      <a:r>
                        <a:rPr lang="cs-CZ" sz="2400" b="1" dirty="0">
                          <a:effectLst/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cs-CZ" sz="2400" b="1" dirty="0" err="1">
                          <a:effectLst/>
                          <a:latin typeface="Times New Roman"/>
                          <a:ea typeface="Times New Roman"/>
                        </a:rPr>
                        <a:t>hatten</a:t>
                      </a:r>
                      <a:endParaRPr lang="cs-CZ" sz="2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400" b="1" dirty="0">
                          <a:effectLst/>
                          <a:latin typeface="Times New Roman"/>
                          <a:ea typeface="Times New Roman"/>
                        </a:rPr>
                        <a:t>Vy jste měl (a, i, y)</a:t>
                      </a:r>
                      <a:endParaRPr lang="cs-CZ" sz="2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400" b="1">
                          <a:effectLst/>
                          <a:latin typeface="Times New Roman"/>
                          <a:ea typeface="Times New Roman"/>
                        </a:rPr>
                        <a:t>Sie waren</a:t>
                      </a:r>
                      <a:endParaRPr lang="cs-CZ" sz="2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400" b="1" dirty="0">
                          <a:effectLst/>
                          <a:latin typeface="Times New Roman"/>
                          <a:ea typeface="Times New Roman"/>
                        </a:rPr>
                        <a:t>Vy jste byl (a, i, y)</a:t>
                      </a:r>
                      <a:endParaRPr lang="cs-CZ" sz="2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78210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err="1" smtClean="0"/>
              <a:t>Präteritum</a:t>
            </a:r>
            <a:r>
              <a:rPr lang="cs-CZ" dirty="0" smtClean="0"/>
              <a:t> von </a:t>
            </a:r>
            <a:r>
              <a:rPr lang="cs-CZ" i="1" dirty="0" err="1" smtClean="0"/>
              <a:t>haben</a:t>
            </a:r>
            <a:r>
              <a:rPr lang="cs-CZ" dirty="0" smtClean="0"/>
              <a:t> </a:t>
            </a:r>
            <a:r>
              <a:rPr lang="cs-CZ" dirty="0" err="1" smtClean="0"/>
              <a:t>und</a:t>
            </a:r>
            <a:r>
              <a:rPr lang="cs-CZ" dirty="0" smtClean="0"/>
              <a:t> </a:t>
            </a:r>
            <a:r>
              <a:rPr lang="cs-CZ" i="1" dirty="0" err="1" smtClean="0"/>
              <a:t>sein</a:t>
            </a:r>
            <a:endParaRPr lang="cs-CZ" i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err="1" smtClean="0"/>
              <a:t>Wir</a:t>
            </a:r>
            <a:r>
              <a:rPr lang="cs-CZ" dirty="0" smtClean="0"/>
              <a:t> ____________ </a:t>
            </a:r>
            <a:r>
              <a:rPr lang="cs-CZ" dirty="0" err="1" smtClean="0"/>
              <a:t>im</a:t>
            </a:r>
            <a:r>
              <a:rPr lang="cs-CZ" dirty="0" smtClean="0"/>
              <a:t> Sommer in Polen.</a:t>
            </a:r>
          </a:p>
          <a:p>
            <a:r>
              <a:rPr lang="cs-CZ" dirty="0" smtClean="0"/>
              <a:t>____________ Hans </a:t>
            </a:r>
            <a:r>
              <a:rPr lang="cs-CZ" dirty="0" err="1" smtClean="0"/>
              <a:t>früher</a:t>
            </a:r>
            <a:r>
              <a:rPr lang="cs-CZ" dirty="0" smtClean="0"/>
              <a:t> </a:t>
            </a:r>
            <a:r>
              <a:rPr lang="cs-CZ" dirty="0" err="1" smtClean="0"/>
              <a:t>einen</a:t>
            </a:r>
            <a:r>
              <a:rPr lang="cs-CZ" dirty="0" smtClean="0"/>
              <a:t> </a:t>
            </a:r>
            <a:r>
              <a:rPr lang="cs-CZ" dirty="0" err="1" smtClean="0"/>
              <a:t>Hund</a:t>
            </a:r>
            <a:r>
              <a:rPr lang="cs-CZ" dirty="0" smtClean="0"/>
              <a:t>?</a:t>
            </a:r>
          </a:p>
          <a:p>
            <a:r>
              <a:rPr lang="cs-CZ" dirty="0" err="1" smtClean="0"/>
              <a:t>Ich</a:t>
            </a:r>
            <a:r>
              <a:rPr lang="cs-CZ" dirty="0" smtClean="0"/>
              <a:t> ____________ </a:t>
            </a:r>
            <a:r>
              <a:rPr lang="cs-CZ" dirty="0" err="1" smtClean="0"/>
              <a:t>großes</a:t>
            </a:r>
            <a:r>
              <a:rPr lang="cs-CZ" dirty="0" smtClean="0"/>
              <a:t> </a:t>
            </a:r>
            <a:r>
              <a:rPr lang="cs-CZ" dirty="0" err="1" smtClean="0"/>
              <a:t>Glück</a:t>
            </a:r>
            <a:r>
              <a:rPr lang="cs-CZ" dirty="0" smtClean="0"/>
              <a:t>!</a:t>
            </a:r>
          </a:p>
          <a:p>
            <a:r>
              <a:rPr lang="cs-CZ" dirty="0" err="1" smtClean="0"/>
              <a:t>Wo</a:t>
            </a:r>
            <a:r>
              <a:rPr lang="cs-CZ" dirty="0" smtClean="0"/>
              <a:t> _____________ </a:t>
            </a:r>
            <a:r>
              <a:rPr lang="cs-CZ" dirty="0" err="1" smtClean="0"/>
              <a:t>du</a:t>
            </a:r>
            <a:r>
              <a:rPr lang="cs-CZ" dirty="0" smtClean="0"/>
              <a:t> </a:t>
            </a:r>
            <a:r>
              <a:rPr lang="cs-CZ" dirty="0" err="1" smtClean="0"/>
              <a:t>gestern</a:t>
            </a:r>
            <a:r>
              <a:rPr lang="cs-CZ" dirty="0" smtClean="0"/>
              <a:t>?</a:t>
            </a:r>
          </a:p>
          <a:p>
            <a:r>
              <a:rPr lang="cs-CZ" dirty="0" smtClean="0"/>
              <a:t>Er ____________</a:t>
            </a:r>
            <a:r>
              <a:rPr lang="cs-CZ" dirty="0" err="1" smtClean="0"/>
              <a:t>krank</a:t>
            </a:r>
            <a:r>
              <a:rPr lang="cs-CZ" dirty="0" smtClean="0"/>
              <a:t>. </a:t>
            </a:r>
          </a:p>
          <a:p>
            <a:r>
              <a:rPr lang="cs-CZ" dirty="0" err="1" smtClean="0"/>
              <a:t>Wo</a:t>
            </a:r>
            <a:r>
              <a:rPr lang="cs-CZ" dirty="0" smtClean="0"/>
              <a:t> _____________ Anja </a:t>
            </a:r>
            <a:r>
              <a:rPr lang="cs-CZ" dirty="0" err="1" smtClean="0"/>
              <a:t>am</a:t>
            </a:r>
            <a:r>
              <a:rPr lang="cs-CZ" dirty="0" smtClean="0"/>
              <a:t> </a:t>
            </a:r>
            <a:r>
              <a:rPr lang="cs-CZ" dirty="0" err="1" smtClean="0"/>
              <a:t>Samstag</a:t>
            </a:r>
            <a:r>
              <a:rPr lang="cs-CZ" dirty="0" smtClean="0"/>
              <a:t>?</a:t>
            </a:r>
          </a:p>
          <a:p>
            <a:r>
              <a:rPr lang="cs-CZ" dirty="0" smtClean="0"/>
              <a:t>Es _____________ </a:t>
            </a:r>
            <a:r>
              <a:rPr lang="cs-CZ" dirty="0" err="1" smtClean="0"/>
              <a:t>schon</a:t>
            </a:r>
            <a:r>
              <a:rPr lang="cs-CZ" dirty="0" smtClean="0"/>
              <a:t> </a:t>
            </a:r>
            <a:r>
              <a:rPr lang="cs-CZ" dirty="0" err="1" smtClean="0"/>
              <a:t>dunkel</a:t>
            </a:r>
            <a:r>
              <a:rPr lang="cs-CZ" dirty="0" smtClean="0"/>
              <a:t> </a:t>
            </a:r>
            <a:r>
              <a:rPr lang="cs-CZ" dirty="0" err="1" smtClean="0"/>
              <a:t>und</a:t>
            </a:r>
            <a:r>
              <a:rPr lang="cs-CZ" dirty="0" smtClean="0"/>
              <a:t> </a:t>
            </a:r>
            <a:r>
              <a:rPr lang="cs-CZ" dirty="0" err="1" smtClean="0"/>
              <a:t>kalt</a:t>
            </a:r>
            <a:r>
              <a:rPr lang="cs-CZ" dirty="0" smtClean="0"/>
              <a:t>.</a:t>
            </a:r>
          </a:p>
          <a:p>
            <a:r>
              <a:rPr lang="cs-CZ" dirty="0" err="1" smtClean="0"/>
              <a:t>Meine</a:t>
            </a:r>
            <a:r>
              <a:rPr lang="cs-CZ" dirty="0" smtClean="0"/>
              <a:t> </a:t>
            </a:r>
            <a:r>
              <a:rPr lang="cs-CZ" dirty="0" err="1" smtClean="0"/>
              <a:t>Mutter</a:t>
            </a:r>
            <a:r>
              <a:rPr lang="cs-CZ" dirty="0" smtClean="0"/>
              <a:t> __________ </a:t>
            </a:r>
            <a:r>
              <a:rPr lang="cs-CZ" dirty="0" err="1" smtClean="0"/>
              <a:t>gestern</a:t>
            </a:r>
            <a:r>
              <a:rPr lang="cs-CZ" dirty="0" smtClean="0"/>
              <a:t> </a:t>
            </a:r>
            <a:r>
              <a:rPr lang="cs-CZ" dirty="0" err="1" smtClean="0"/>
              <a:t>nicht</a:t>
            </a:r>
            <a:r>
              <a:rPr lang="cs-CZ" dirty="0" smtClean="0"/>
              <a:t> </a:t>
            </a:r>
            <a:r>
              <a:rPr lang="cs-CZ" dirty="0" err="1" smtClean="0"/>
              <a:t>zu</a:t>
            </a:r>
            <a:r>
              <a:rPr lang="cs-CZ" dirty="0" smtClean="0"/>
              <a:t> </a:t>
            </a:r>
            <a:r>
              <a:rPr lang="cs-CZ" dirty="0" err="1" smtClean="0"/>
              <a:t>Hause</a:t>
            </a:r>
            <a:r>
              <a:rPr lang="cs-CZ" dirty="0" smtClean="0"/>
              <a:t>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977522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err="1" smtClean="0"/>
              <a:t>Lösung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cs-CZ" sz="3000" dirty="0" err="1">
                <a:solidFill>
                  <a:prstClr val="black"/>
                </a:solidFill>
              </a:rPr>
              <a:t>Wir</a:t>
            </a:r>
            <a:r>
              <a:rPr lang="cs-CZ" sz="3000" dirty="0">
                <a:solidFill>
                  <a:prstClr val="black"/>
                </a:solidFill>
              </a:rPr>
              <a:t>  </a:t>
            </a:r>
            <a:r>
              <a:rPr lang="cs-CZ" sz="3000" dirty="0" err="1" smtClean="0">
                <a:solidFill>
                  <a:srgbClr val="FF0000"/>
                </a:solidFill>
              </a:rPr>
              <a:t>waren</a:t>
            </a:r>
            <a:r>
              <a:rPr lang="cs-CZ" sz="3000" dirty="0" smtClean="0">
                <a:solidFill>
                  <a:prstClr val="black"/>
                </a:solidFill>
              </a:rPr>
              <a:t> </a:t>
            </a:r>
            <a:r>
              <a:rPr lang="cs-CZ" sz="3000" dirty="0" err="1" smtClean="0">
                <a:solidFill>
                  <a:prstClr val="black"/>
                </a:solidFill>
              </a:rPr>
              <a:t>im</a:t>
            </a:r>
            <a:r>
              <a:rPr lang="cs-CZ" sz="3000" dirty="0" smtClean="0">
                <a:solidFill>
                  <a:prstClr val="black"/>
                </a:solidFill>
              </a:rPr>
              <a:t> </a:t>
            </a:r>
            <a:r>
              <a:rPr lang="cs-CZ" sz="3000" dirty="0">
                <a:solidFill>
                  <a:prstClr val="black"/>
                </a:solidFill>
              </a:rPr>
              <a:t>Sommer in </a:t>
            </a:r>
            <a:r>
              <a:rPr lang="cs-CZ" sz="3000" dirty="0" smtClean="0">
                <a:solidFill>
                  <a:prstClr val="black"/>
                </a:solidFill>
              </a:rPr>
              <a:t>Polen.</a:t>
            </a:r>
          </a:p>
          <a:p>
            <a:pPr marL="0" indent="0">
              <a:buNone/>
            </a:pPr>
            <a:r>
              <a:rPr lang="cs-CZ" sz="3000" smtClean="0">
                <a:solidFill>
                  <a:srgbClr val="FF0000"/>
                </a:solidFill>
              </a:rPr>
              <a:t> </a:t>
            </a:r>
            <a:r>
              <a:rPr lang="cs-CZ" sz="3000" dirty="0" err="1" smtClean="0">
                <a:solidFill>
                  <a:srgbClr val="FF0000"/>
                </a:solidFill>
              </a:rPr>
              <a:t>Hatte</a:t>
            </a:r>
            <a:r>
              <a:rPr lang="cs-CZ" sz="3000" dirty="0" smtClean="0">
                <a:solidFill>
                  <a:srgbClr val="FF0000"/>
                </a:solidFill>
              </a:rPr>
              <a:t> </a:t>
            </a:r>
            <a:r>
              <a:rPr lang="cs-CZ" sz="3000" dirty="0" smtClean="0">
                <a:solidFill>
                  <a:prstClr val="black"/>
                </a:solidFill>
              </a:rPr>
              <a:t>Hans </a:t>
            </a:r>
            <a:r>
              <a:rPr lang="cs-CZ" sz="3000" dirty="0" err="1">
                <a:solidFill>
                  <a:prstClr val="black"/>
                </a:solidFill>
              </a:rPr>
              <a:t>früher</a:t>
            </a:r>
            <a:r>
              <a:rPr lang="cs-CZ" sz="3000" dirty="0">
                <a:solidFill>
                  <a:prstClr val="black"/>
                </a:solidFill>
              </a:rPr>
              <a:t> </a:t>
            </a:r>
            <a:r>
              <a:rPr lang="cs-CZ" sz="3000" dirty="0" err="1">
                <a:solidFill>
                  <a:prstClr val="black"/>
                </a:solidFill>
              </a:rPr>
              <a:t>einen</a:t>
            </a:r>
            <a:r>
              <a:rPr lang="cs-CZ" sz="3000" dirty="0">
                <a:solidFill>
                  <a:prstClr val="black"/>
                </a:solidFill>
              </a:rPr>
              <a:t> </a:t>
            </a:r>
            <a:r>
              <a:rPr lang="cs-CZ" sz="3000" dirty="0" err="1">
                <a:solidFill>
                  <a:prstClr val="black"/>
                </a:solidFill>
              </a:rPr>
              <a:t>Hund</a:t>
            </a:r>
            <a:r>
              <a:rPr lang="cs-CZ" sz="3000" dirty="0">
                <a:solidFill>
                  <a:prstClr val="black"/>
                </a:solidFill>
              </a:rPr>
              <a:t>?</a:t>
            </a:r>
          </a:p>
          <a:p>
            <a:pPr lvl="0"/>
            <a:r>
              <a:rPr lang="cs-CZ" sz="3000" dirty="0" err="1">
                <a:solidFill>
                  <a:prstClr val="black"/>
                </a:solidFill>
              </a:rPr>
              <a:t>Ich</a:t>
            </a:r>
            <a:r>
              <a:rPr lang="cs-CZ" sz="3000" dirty="0">
                <a:solidFill>
                  <a:prstClr val="black"/>
                </a:solidFill>
              </a:rPr>
              <a:t> </a:t>
            </a:r>
            <a:r>
              <a:rPr lang="cs-CZ" sz="3000" dirty="0" smtClean="0">
                <a:solidFill>
                  <a:prstClr val="black"/>
                </a:solidFill>
              </a:rPr>
              <a:t> </a:t>
            </a:r>
            <a:r>
              <a:rPr lang="cs-CZ" sz="3000" dirty="0" err="1" smtClean="0">
                <a:solidFill>
                  <a:srgbClr val="FF0000"/>
                </a:solidFill>
              </a:rPr>
              <a:t>hatte</a:t>
            </a:r>
            <a:r>
              <a:rPr lang="cs-CZ" sz="3000" dirty="0" smtClean="0">
                <a:solidFill>
                  <a:srgbClr val="FF0000"/>
                </a:solidFill>
              </a:rPr>
              <a:t> </a:t>
            </a:r>
            <a:r>
              <a:rPr lang="cs-CZ" sz="3000" dirty="0" err="1" smtClean="0">
                <a:solidFill>
                  <a:prstClr val="black"/>
                </a:solidFill>
              </a:rPr>
              <a:t>großes</a:t>
            </a:r>
            <a:r>
              <a:rPr lang="cs-CZ" sz="3000" dirty="0" smtClean="0">
                <a:solidFill>
                  <a:prstClr val="black"/>
                </a:solidFill>
              </a:rPr>
              <a:t> </a:t>
            </a:r>
            <a:r>
              <a:rPr lang="cs-CZ" sz="3000" dirty="0" err="1">
                <a:solidFill>
                  <a:prstClr val="black"/>
                </a:solidFill>
              </a:rPr>
              <a:t>Glück</a:t>
            </a:r>
            <a:r>
              <a:rPr lang="cs-CZ" sz="3000" dirty="0">
                <a:solidFill>
                  <a:prstClr val="black"/>
                </a:solidFill>
              </a:rPr>
              <a:t>!</a:t>
            </a:r>
          </a:p>
          <a:p>
            <a:pPr lvl="0"/>
            <a:r>
              <a:rPr lang="cs-CZ" sz="3000" dirty="0" err="1">
                <a:solidFill>
                  <a:prstClr val="black"/>
                </a:solidFill>
              </a:rPr>
              <a:t>Wo</a:t>
            </a:r>
            <a:r>
              <a:rPr lang="cs-CZ" sz="3000" dirty="0">
                <a:solidFill>
                  <a:prstClr val="black"/>
                </a:solidFill>
              </a:rPr>
              <a:t> </a:t>
            </a:r>
            <a:r>
              <a:rPr lang="cs-CZ" sz="3000" dirty="0" err="1" smtClean="0">
                <a:solidFill>
                  <a:srgbClr val="FF0000"/>
                </a:solidFill>
              </a:rPr>
              <a:t>warst</a:t>
            </a:r>
            <a:r>
              <a:rPr lang="cs-CZ" sz="3000" dirty="0" smtClean="0">
                <a:solidFill>
                  <a:srgbClr val="FF0000"/>
                </a:solidFill>
              </a:rPr>
              <a:t> </a:t>
            </a:r>
            <a:r>
              <a:rPr lang="cs-CZ" sz="3000" dirty="0" err="1" smtClean="0">
                <a:solidFill>
                  <a:prstClr val="black"/>
                </a:solidFill>
              </a:rPr>
              <a:t>du</a:t>
            </a:r>
            <a:r>
              <a:rPr lang="cs-CZ" sz="3000" dirty="0" smtClean="0">
                <a:solidFill>
                  <a:prstClr val="black"/>
                </a:solidFill>
              </a:rPr>
              <a:t> </a:t>
            </a:r>
            <a:r>
              <a:rPr lang="cs-CZ" sz="3000" dirty="0" err="1">
                <a:solidFill>
                  <a:prstClr val="black"/>
                </a:solidFill>
              </a:rPr>
              <a:t>gestern</a:t>
            </a:r>
            <a:r>
              <a:rPr lang="cs-CZ" sz="3000" dirty="0">
                <a:solidFill>
                  <a:prstClr val="black"/>
                </a:solidFill>
              </a:rPr>
              <a:t>?</a:t>
            </a:r>
          </a:p>
          <a:p>
            <a:pPr lvl="0"/>
            <a:r>
              <a:rPr lang="cs-CZ" sz="3000" dirty="0">
                <a:solidFill>
                  <a:prstClr val="black"/>
                </a:solidFill>
              </a:rPr>
              <a:t>Er </a:t>
            </a:r>
            <a:r>
              <a:rPr lang="cs-CZ" sz="3000" dirty="0" smtClean="0">
                <a:solidFill>
                  <a:srgbClr val="FF0000"/>
                </a:solidFill>
              </a:rPr>
              <a:t> </a:t>
            </a:r>
            <a:r>
              <a:rPr lang="cs-CZ" sz="3000" dirty="0" err="1" smtClean="0">
                <a:solidFill>
                  <a:srgbClr val="FF0000"/>
                </a:solidFill>
              </a:rPr>
              <a:t>war</a:t>
            </a:r>
            <a:r>
              <a:rPr lang="cs-CZ" sz="3000" dirty="0" smtClean="0">
                <a:solidFill>
                  <a:srgbClr val="FF0000"/>
                </a:solidFill>
              </a:rPr>
              <a:t> </a:t>
            </a:r>
            <a:r>
              <a:rPr lang="cs-CZ" sz="3000" dirty="0" err="1" smtClean="0">
                <a:solidFill>
                  <a:prstClr val="black"/>
                </a:solidFill>
              </a:rPr>
              <a:t>krank</a:t>
            </a:r>
            <a:r>
              <a:rPr lang="cs-CZ" sz="3000" dirty="0">
                <a:solidFill>
                  <a:prstClr val="black"/>
                </a:solidFill>
              </a:rPr>
              <a:t>. </a:t>
            </a:r>
          </a:p>
          <a:p>
            <a:pPr lvl="0"/>
            <a:r>
              <a:rPr lang="cs-CZ" sz="3000" dirty="0" err="1">
                <a:solidFill>
                  <a:prstClr val="black"/>
                </a:solidFill>
              </a:rPr>
              <a:t>Wo</a:t>
            </a:r>
            <a:r>
              <a:rPr lang="cs-CZ" sz="3000" dirty="0">
                <a:solidFill>
                  <a:prstClr val="black"/>
                </a:solidFill>
              </a:rPr>
              <a:t> </a:t>
            </a:r>
            <a:r>
              <a:rPr lang="cs-CZ" sz="3000" dirty="0" smtClean="0">
                <a:solidFill>
                  <a:prstClr val="black"/>
                </a:solidFill>
              </a:rPr>
              <a:t> </a:t>
            </a:r>
            <a:r>
              <a:rPr lang="cs-CZ" sz="3000" dirty="0" err="1" smtClean="0">
                <a:solidFill>
                  <a:srgbClr val="FF0000"/>
                </a:solidFill>
              </a:rPr>
              <a:t>war</a:t>
            </a:r>
            <a:r>
              <a:rPr lang="cs-CZ" sz="3000" dirty="0" smtClean="0">
                <a:solidFill>
                  <a:srgbClr val="FF0000"/>
                </a:solidFill>
              </a:rPr>
              <a:t> </a:t>
            </a:r>
            <a:r>
              <a:rPr lang="cs-CZ" sz="3000" dirty="0" smtClean="0">
                <a:solidFill>
                  <a:prstClr val="black"/>
                </a:solidFill>
              </a:rPr>
              <a:t>Anja </a:t>
            </a:r>
            <a:r>
              <a:rPr lang="cs-CZ" sz="3000" dirty="0" err="1">
                <a:solidFill>
                  <a:prstClr val="black"/>
                </a:solidFill>
              </a:rPr>
              <a:t>am</a:t>
            </a:r>
            <a:r>
              <a:rPr lang="cs-CZ" sz="3000" dirty="0">
                <a:solidFill>
                  <a:prstClr val="black"/>
                </a:solidFill>
              </a:rPr>
              <a:t> </a:t>
            </a:r>
            <a:r>
              <a:rPr lang="cs-CZ" sz="3000" dirty="0" err="1">
                <a:solidFill>
                  <a:prstClr val="black"/>
                </a:solidFill>
              </a:rPr>
              <a:t>Samstag</a:t>
            </a:r>
            <a:r>
              <a:rPr lang="cs-CZ" sz="3000" dirty="0">
                <a:solidFill>
                  <a:prstClr val="black"/>
                </a:solidFill>
              </a:rPr>
              <a:t>?</a:t>
            </a:r>
          </a:p>
          <a:p>
            <a:pPr lvl="0"/>
            <a:r>
              <a:rPr lang="cs-CZ" sz="3000" dirty="0">
                <a:solidFill>
                  <a:prstClr val="black"/>
                </a:solidFill>
              </a:rPr>
              <a:t>Es </a:t>
            </a:r>
            <a:r>
              <a:rPr lang="cs-CZ" sz="3000" dirty="0" err="1" smtClean="0">
                <a:solidFill>
                  <a:srgbClr val="FF0000"/>
                </a:solidFill>
              </a:rPr>
              <a:t>war</a:t>
            </a:r>
            <a:r>
              <a:rPr lang="cs-CZ" sz="3000" dirty="0" smtClean="0">
                <a:solidFill>
                  <a:srgbClr val="FF0000"/>
                </a:solidFill>
              </a:rPr>
              <a:t> </a:t>
            </a:r>
            <a:r>
              <a:rPr lang="cs-CZ" sz="3000" dirty="0" err="1" smtClean="0">
                <a:solidFill>
                  <a:prstClr val="black"/>
                </a:solidFill>
              </a:rPr>
              <a:t>schon</a:t>
            </a:r>
            <a:r>
              <a:rPr lang="cs-CZ" sz="3000" dirty="0" smtClean="0">
                <a:solidFill>
                  <a:prstClr val="black"/>
                </a:solidFill>
              </a:rPr>
              <a:t> </a:t>
            </a:r>
            <a:r>
              <a:rPr lang="cs-CZ" sz="3000" dirty="0" err="1">
                <a:solidFill>
                  <a:prstClr val="black"/>
                </a:solidFill>
              </a:rPr>
              <a:t>dunkel</a:t>
            </a:r>
            <a:r>
              <a:rPr lang="cs-CZ" sz="3000" dirty="0">
                <a:solidFill>
                  <a:prstClr val="black"/>
                </a:solidFill>
              </a:rPr>
              <a:t> </a:t>
            </a:r>
            <a:r>
              <a:rPr lang="cs-CZ" sz="3000" dirty="0" err="1">
                <a:solidFill>
                  <a:prstClr val="black"/>
                </a:solidFill>
              </a:rPr>
              <a:t>und</a:t>
            </a:r>
            <a:r>
              <a:rPr lang="cs-CZ" sz="3000" dirty="0">
                <a:solidFill>
                  <a:prstClr val="black"/>
                </a:solidFill>
              </a:rPr>
              <a:t> </a:t>
            </a:r>
            <a:r>
              <a:rPr lang="cs-CZ" sz="3000" dirty="0" err="1">
                <a:solidFill>
                  <a:prstClr val="black"/>
                </a:solidFill>
              </a:rPr>
              <a:t>kalt</a:t>
            </a:r>
            <a:r>
              <a:rPr lang="cs-CZ" sz="3000" dirty="0">
                <a:solidFill>
                  <a:prstClr val="black"/>
                </a:solidFill>
              </a:rPr>
              <a:t>.</a:t>
            </a:r>
          </a:p>
          <a:p>
            <a:pPr lvl="0"/>
            <a:r>
              <a:rPr lang="cs-CZ" sz="3000" dirty="0" err="1">
                <a:solidFill>
                  <a:prstClr val="black"/>
                </a:solidFill>
              </a:rPr>
              <a:t>Meine</a:t>
            </a:r>
            <a:r>
              <a:rPr lang="cs-CZ" sz="3000" dirty="0">
                <a:solidFill>
                  <a:prstClr val="black"/>
                </a:solidFill>
              </a:rPr>
              <a:t> </a:t>
            </a:r>
            <a:r>
              <a:rPr lang="cs-CZ" sz="3000" dirty="0" err="1">
                <a:solidFill>
                  <a:prstClr val="black"/>
                </a:solidFill>
              </a:rPr>
              <a:t>Mutter</a:t>
            </a:r>
            <a:r>
              <a:rPr lang="cs-CZ" sz="3000" dirty="0">
                <a:solidFill>
                  <a:prstClr val="black"/>
                </a:solidFill>
              </a:rPr>
              <a:t> </a:t>
            </a:r>
            <a:r>
              <a:rPr lang="cs-CZ" sz="3000" dirty="0" err="1" smtClean="0">
                <a:solidFill>
                  <a:srgbClr val="FF0000"/>
                </a:solidFill>
              </a:rPr>
              <a:t>war</a:t>
            </a:r>
            <a:r>
              <a:rPr lang="cs-CZ" sz="3000" dirty="0" smtClean="0">
                <a:solidFill>
                  <a:prstClr val="black"/>
                </a:solidFill>
              </a:rPr>
              <a:t> </a:t>
            </a:r>
            <a:r>
              <a:rPr lang="cs-CZ" sz="3000" dirty="0" err="1" smtClean="0">
                <a:solidFill>
                  <a:prstClr val="black"/>
                </a:solidFill>
              </a:rPr>
              <a:t>gestern</a:t>
            </a:r>
            <a:r>
              <a:rPr lang="cs-CZ" sz="3000" dirty="0" smtClean="0">
                <a:solidFill>
                  <a:prstClr val="black"/>
                </a:solidFill>
              </a:rPr>
              <a:t> </a:t>
            </a:r>
            <a:r>
              <a:rPr lang="cs-CZ" sz="3000" dirty="0" err="1" smtClean="0">
                <a:solidFill>
                  <a:prstClr val="black"/>
                </a:solidFill>
              </a:rPr>
              <a:t>nicht</a:t>
            </a:r>
            <a:r>
              <a:rPr lang="cs-CZ" sz="3000" dirty="0" smtClean="0">
                <a:solidFill>
                  <a:prstClr val="black"/>
                </a:solidFill>
              </a:rPr>
              <a:t> </a:t>
            </a:r>
            <a:r>
              <a:rPr lang="cs-CZ" sz="3000" dirty="0" err="1">
                <a:solidFill>
                  <a:prstClr val="black"/>
                </a:solidFill>
              </a:rPr>
              <a:t>zu</a:t>
            </a:r>
            <a:r>
              <a:rPr lang="cs-CZ" sz="3000" dirty="0">
                <a:solidFill>
                  <a:prstClr val="black"/>
                </a:solidFill>
              </a:rPr>
              <a:t> </a:t>
            </a:r>
            <a:r>
              <a:rPr lang="cs-CZ" sz="3000" dirty="0" err="1">
                <a:solidFill>
                  <a:prstClr val="black"/>
                </a:solidFill>
              </a:rPr>
              <a:t>Hause</a:t>
            </a:r>
            <a:r>
              <a:rPr lang="cs-CZ" sz="3000" dirty="0">
                <a:solidFill>
                  <a:prstClr val="black"/>
                </a:solidFill>
              </a:rPr>
              <a:t>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79737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err="1" smtClean="0"/>
              <a:t>Körperteile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Online </a:t>
            </a:r>
            <a:r>
              <a:rPr lang="cs-CZ" dirty="0" err="1" smtClean="0"/>
              <a:t>Übung</a:t>
            </a:r>
            <a:r>
              <a:rPr lang="cs-CZ" dirty="0" smtClean="0"/>
              <a:t> </a:t>
            </a:r>
            <a:r>
              <a:rPr lang="cs-CZ" dirty="0" err="1" smtClean="0"/>
              <a:t>ist</a:t>
            </a:r>
            <a:r>
              <a:rPr lang="cs-CZ" dirty="0" smtClean="0"/>
              <a:t> </a:t>
            </a:r>
            <a:r>
              <a:rPr lang="cs-CZ" dirty="0" err="1" smtClean="0"/>
              <a:t>hier</a:t>
            </a:r>
            <a:r>
              <a:rPr lang="cs-CZ" dirty="0" smtClean="0"/>
              <a:t>.</a:t>
            </a:r>
          </a:p>
          <a:p>
            <a:endParaRPr lang="cs-CZ" dirty="0"/>
          </a:p>
          <a:p>
            <a:r>
              <a:rPr lang="cs-CZ" dirty="0" err="1" smtClean="0"/>
              <a:t>Beim</a:t>
            </a:r>
            <a:r>
              <a:rPr lang="cs-CZ" dirty="0" smtClean="0"/>
              <a:t> </a:t>
            </a:r>
            <a:r>
              <a:rPr lang="cs-CZ" dirty="0" err="1" smtClean="0"/>
              <a:t>Arzt</a:t>
            </a:r>
            <a:r>
              <a:rPr lang="cs-CZ" dirty="0" smtClean="0"/>
              <a:t> – der </a:t>
            </a:r>
            <a:r>
              <a:rPr lang="cs-CZ" dirty="0" err="1" smtClean="0"/>
              <a:t>Arzt</a:t>
            </a:r>
            <a:r>
              <a:rPr lang="cs-CZ" dirty="0" smtClean="0"/>
              <a:t> </a:t>
            </a:r>
            <a:r>
              <a:rPr lang="cs-CZ" dirty="0" err="1" smtClean="0"/>
              <a:t>wartet</a:t>
            </a:r>
            <a:r>
              <a:rPr lang="cs-CZ" dirty="0" smtClean="0"/>
              <a:t> </a:t>
            </a:r>
            <a:r>
              <a:rPr lang="cs-CZ" dirty="0" err="1" smtClean="0"/>
              <a:t>hier</a:t>
            </a:r>
            <a:r>
              <a:rPr lang="cs-CZ" dirty="0" smtClean="0"/>
              <a:t>.</a:t>
            </a:r>
          </a:p>
          <a:p>
            <a:endParaRPr lang="cs-CZ" dirty="0"/>
          </a:p>
          <a:p>
            <a:r>
              <a:rPr lang="cs-CZ" dirty="0" err="1" smtClean="0"/>
              <a:t>Tetris</a:t>
            </a:r>
            <a:r>
              <a:rPr lang="cs-CZ" dirty="0" smtClean="0"/>
              <a:t> – </a:t>
            </a:r>
            <a:r>
              <a:rPr lang="cs-CZ" dirty="0" err="1" smtClean="0"/>
              <a:t>Spiel</a:t>
            </a:r>
            <a:r>
              <a:rPr lang="cs-CZ" dirty="0" smtClean="0"/>
              <a:t>  </a:t>
            </a:r>
          </a:p>
        </p:txBody>
      </p:sp>
      <p:pic>
        <p:nvPicPr>
          <p:cNvPr id="6146" name="Picture 2" descr="C:\Users\Maruška\AppData\Local\Microsoft\Windows\Temporary Internet Files\Content.IE5\GCEAPAI1\MC900438000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4553744"/>
            <a:ext cx="3381496" cy="2304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kosené hrany 4">
            <a:hlinkClick r:id="rId3"/>
          </p:cNvPr>
          <p:cNvSpPr/>
          <p:nvPr/>
        </p:nvSpPr>
        <p:spPr>
          <a:xfrm>
            <a:off x="6516216" y="2852936"/>
            <a:ext cx="754644" cy="720080"/>
          </a:xfrm>
          <a:prstGeom prst="bevel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Zkosené hrany 6">
            <a:hlinkClick r:id="rId4"/>
          </p:cNvPr>
          <p:cNvSpPr/>
          <p:nvPr/>
        </p:nvSpPr>
        <p:spPr>
          <a:xfrm>
            <a:off x="4794427" y="1700808"/>
            <a:ext cx="754644" cy="720080"/>
          </a:xfrm>
          <a:prstGeom prst="bevel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Zkosené hrany 7">
            <a:hlinkClick r:id="rId5"/>
          </p:cNvPr>
          <p:cNvSpPr/>
          <p:nvPr/>
        </p:nvSpPr>
        <p:spPr>
          <a:xfrm>
            <a:off x="3203848" y="4005064"/>
            <a:ext cx="754644" cy="720080"/>
          </a:xfrm>
          <a:prstGeom prst="bevel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49231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err="1" smtClean="0"/>
              <a:t>Märchen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 smtClean="0"/>
              <a:t>Kennst</a:t>
            </a:r>
            <a:r>
              <a:rPr lang="cs-CZ" dirty="0" smtClean="0"/>
              <a:t> </a:t>
            </a:r>
            <a:r>
              <a:rPr lang="cs-CZ" dirty="0" err="1" smtClean="0"/>
              <a:t>du</a:t>
            </a:r>
            <a:r>
              <a:rPr lang="cs-CZ" dirty="0" smtClean="0"/>
              <a:t> </a:t>
            </a:r>
            <a:r>
              <a:rPr lang="cs-CZ" dirty="0" err="1" smtClean="0"/>
              <a:t>diese</a:t>
            </a:r>
            <a:r>
              <a:rPr lang="cs-CZ" dirty="0" smtClean="0"/>
              <a:t> </a:t>
            </a:r>
            <a:r>
              <a:rPr lang="cs-CZ" dirty="0" err="1" smtClean="0"/>
              <a:t>Märchen</a:t>
            </a:r>
            <a:r>
              <a:rPr lang="cs-CZ" dirty="0" smtClean="0"/>
              <a:t>? </a:t>
            </a:r>
            <a:endParaRPr lang="cs-CZ" dirty="0"/>
          </a:p>
          <a:p>
            <a:endParaRPr lang="cs-CZ" dirty="0"/>
          </a:p>
        </p:txBody>
      </p:sp>
      <p:pic>
        <p:nvPicPr>
          <p:cNvPr id="7170" name="Picture 2" descr="C:\Users\Maruška\AppData\Local\Microsoft\Windows\Temporary Internet Files\Content.IE5\GABF8ES4\MC90041561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482790"/>
            <a:ext cx="1921862" cy="20922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C:\Users\Maruška\AppData\Local\Microsoft\Windows\Temporary Internet Files\Content.IE5\GABF8ES4\MC90042290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3149" y="2214968"/>
            <a:ext cx="1491830" cy="23600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C:\Users\Maruška\AppData\Local\Microsoft\Windows\Temporary Internet Files\Content.IE5\GABF8ES4\MC900412368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0851" y="2463468"/>
            <a:ext cx="1282700" cy="1911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vál 3"/>
          <p:cNvSpPr/>
          <p:nvPr/>
        </p:nvSpPr>
        <p:spPr>
          <a:xfrm>
            <a:off x="23321" y="5157192"/>
            <a:ext cx="3410211" cy="1008112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err="1" smtClean="0"/>
              <a:t>Aschenputtel</a:t>
            </a:r>
            <a:endParaRPr lang="cs-CZ" sz="3200" dirty="0"/>
          </a:p>
        </p:txBody>
      </p:sp>
      <p:sp>
        <p:nvSpPr>
          <p:cNvPr id="5" name="Ovál 4"/>
          <p:cNvSpPr/>
          <p:nvPr/>
        </p:nvSpPr>
        <p:spPr>
          <a:xfrm>
            <a:off x="3549854" y="4727508"/>
            <a:ext cx="2278421" cy="1731418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err="1" smtClean="0">
                <a:solidFill>
                  <a:schemeClr val="dk1"/>
                </a:solidFill>
              </a:rPr>
              <a:t>Hänsel</a:t>
            </a:r>
            <a:r>
              <a:rPr lang="cs-CZ" sz="3200" dirty="0" smtClean="0">
                <a:solidFill>
                  <a:schemeClr val="dk1"/>
                </a:solidFill>
              </a:rPr>
              <a:t> </a:t>
            </a:r>
            <a:r>
              <a:rPr lang="cs-CZ" sz="3200" dirty="0" err="1" smtClean="0">
                <a:solidFill>
                  <a:schemeClr val="dk1"/>
                </a:solidFill>
              </a:rPr>
              <a:t>und</a:t>
            </a:r>
            <a:r>
              <a:rPr lang="cs-CZ" sz="3200" dirty="0" smtClean="0">
                <a:solidFill>
                  <a:schemeClr val="dk1"/>
                </a:solidFill>
              </a:rPr>
              <a:t> </a:t>
            </a:r>
            <a:r>
              <a:rPr lang="cs-CZ" sz="3200" dirty="0" err="1" smtClean="0">
                <a:solidFill>
                  <a:schemeClr val="dk1"/>
                </a:solidFill>
              </a:rPr>
              <a:t>Gretel</a:t>
            </a:r>
            <a:endParaRPr lang="cs-CZ" sz="3200" dirty="0">
              <a:solidFill>
                <a:schemeClr val="dk1"/>
              </a:solidFill>
            </a:endParaRPr>
          </a:p>
        </p:txBody>
      </p:sp>
      <p:sp>
        <p:nvSpPr>
          <p:cNvPr id="6" name="Ovál 5"/>
          <p:cNvSpPr/>
          <p:nvPr/>
        </p:nvSpPr>
        <p:spPr>
          <a:xfrm>
            <a:off x="5842644" y="4779071"/>
            <a:ext cx="3384377" cy="1397267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err="1" smtClean="0">
                <a:solidFill>
                  <a:schemeClr val="dk1"/>
                </a:solidFill>
              </a:rPr>
              <a:t>Rotkäppchen</a:t>
            </a:r>
            <a:endParaRPr lang="cs-CZ" sz="3200" dirty="0">
              <a:solidFill>
                <a:schemeClr val="dk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94083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1700808"/>
            <a:ext cx="8229600" cy="1143000"/>
          </a:xfrm>
        </p:spPr>
        <p:txBody>
          <a:bodyPr/>
          <a:lstStyle/>
          <a:p>
            <a:r>
              <a:rPr lang="cs-CZ" dirty="0" smtClean="0"/>
              <a:t>Použité 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564904"/>
            <a:ext cx="8229600" cy="3561259"/>
          </a:xfrm>
        </p:spPr>
        <p:txBody>
          <a:bodyPr/>
          <a:lstStyle/>
          <a:p>
            <a:r>
              <a:rPr lang="cs-CZ" dirty="0"/>
              <a:t>FIŠAROVÁ, Olga; ZBRANKOVÁ, Milena. </a:t>
            </a:r>
            <a:r>
              <a:rPr lang="cs-CZ" i="1" dirty="0" err="1"/>
              <a:t>Deutsch</a:t>
            </a:r>
            <a:r>
              <a:rPr lang="cs-CZ" i="1" dirty="0"/>
              <a:t> </a:t>
            </a:r>
            <a:r>
              <a:rPr lang="cs-CZ" i="1" dirty="0" err="1"/>
              <a:t>mit</a:t>
            </a:r>
            <a:r>
              <a:rPr lang="cs-CZ" i="1" dirty="0"/>
              <a:t> Max, díl 2</a:t>
            </a:r>
            <a:r>
              <a:rPr lang="cs-CZ" dirty="0"/>
              <a:t>. Plzeň: Fraus, 2007, ISBN 978-80-7238-594-2.</a:t>
            </a:r>
          </a:p>
          <a:p>
            <a:r>
              <a:rPr lang="cs-CZ" dirty="0"/>
              <a:t>Pracovní list </a:t>
            </a:r>
            <a:r>
              <a:rPr lang="cs-CZ" dirty="0" err="1" smtClean="0"/>
              <a:t>Lektion</a:t>
            </a:r>
            <a:r>
              <a:rPr lang="cs-CZ" dirty="0" smtClean="0"/>
              <a:t> 5  </a:t>
            </a:r>
            <a:r>
              <a:rPr lang="cs-CZ" dirty="0"/>
              <a:t>– </a:t>
            </a:r>
            <a:r>
              <a:rPr lang="cs-CZ" dirty="0" err="1"/>
              <a:t>Deutsch</a:t>
            </a:r>
            <a:r>
              <a:rPr lang="cs-CZ" dirty="0"/>
              <a:t> </a:t>
            </a:r>
            <a:r>
              <a:rPr lang="cs-CZ" dirty="0" err="1"/>
              <a:t>mit</a:t>
            </a:r>
            <a:r>
              <a:rPr lang="cs-CZ" dirty="0"/>
              <a:t> Max 2</a:t>
            </a:r>
          </a:p>
          <a:p>
            <a:r>
              <a:rPr lang="cs-CZ" dirty="0"/>
              <a:t>Obrázky: MS Office – Klipart</a:t>
            </a:r>
          </a:p>
          <a:p>
            <a:r>
              <a:rPr lang="cs-CZ" dirty="0"/>
              <a:t>Vlastní zdroje</a:t>
            </a:r>
          </a:p>
          <a:p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6154" y="509320"/>
            <a:ext cx="6083300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pic>
        <p:nvPicPr>
          <p:cNvPr id="5" name="Picture 3" descr="C:\Users\Paja\Documents\Paja\Škola\logo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82348" y="500042"/>
            <a:ext cx="885202" cy="14859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126243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544</TotalTime>
  <Words>596</Words>
  <Application>Microsoft Office PowerPoint</Application>
  <PresentationFormat>Předvádění na obrazovce (4:3)</PresentationFormat>
  <Paragraphs>171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systému Office</vt:lpstr>
      <vt:lpstr>Deutsch mit Max 2 Lektion 5</vt:lpstr>
      <vt:lpstr>Prezentace aplikace PowerPoint</vt:lpstr>
      <vt:lpstr>       Körperteile  </vt:lpstr>
      <vt:lpstr>Was tut dir weh?</vt:lpstr>
      <vt:lpstr>Grammatik</vt:lpstr>
      <vt:lpstr>Ergänze die Sätze</vt:lpstr>
      <vt:lpstr>Grammatik</vt:lpstr>
      <vt:lpstr>Präteritum von haben und sein</vt:lpstr>
      <vt:lpstr>Lösung</vt:lpstr>
      <vt:lpstr>Körperteile</vt:lpstr>
      <vt:lpstr>Märchen</vt:lpstr>
      <vt:lpstr>Použité 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Deutsch mit Max 2 Lektion 5</dc:title>
  <dc:creator>Maruška</dc:creator>
  <cp:lastModifiedBy>Maruška</cp:lastModifiedBy>
  <cp:revision>19</cp:revision>
  <dcterms:created xsi:type="dcterms:W3CDTF">2013-02-16T09:34:35Z</dcterms:created>
  <dcterms:modified xsi:type="dcterms:W3CDTF">2013-04-04T15:29:55Z</dcterms:modified>
</cp:coreProperties>
</file>