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2" r:id="rId3"/>
    <p:sldId id="258" r:id="rId4"/>
    <p:sldId id="259" r:id="rId5"/>
    <p:sldId id="267" r:id="rId6"/>
    <p:sldId id="260" r:id="rId7"/>
    <p:sldId id="261" r:id="rId8"/>
    <p:sldId id="262" r:id="rId9"/>
    <p:sldId id="263" r:id="rId10"/>
    <p:sldId id="264" r:id="rId11"/>
    <p:sldId id="265" r:id="rId12"/>
    <p:sldId id="266" r:id="rId13"/>
    <p:sldId id="268" r:id="rId14"/>
    <p:sldId id="270" r:id="rId15"/>
    <p:sldId id="271" r:id="rId16"/>
    <p:sldId id="269"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5" d="100"/>
          <a:sy n="45" d="100"/>
        </p:scale>
        <p:origin x="-678"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3D707F95-5132-4BDA-8AAE-9924EF4DE057}" type="datetimeFigureOut">
              <a:rPr lang="cs-CZ" smtClean="0"/>
              <a:t>15.4.2013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6CF48D0C-8FF5-4BE5-AE27-E50C2CBCCBA7}" type="slidenum">
              <a:rPr lang="cs-CZ" smtClean="0"/>
              <a:t>‹#›</a:t>
            </a:fld>
            <a:endParaRPr lang="cs-CZ"/>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cs-CZ" smtClean="0"/>
              <a:t>Kliknutím lze upravit styl.</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3D707F95-5132-4BDA-8AAE-9924EF4DE057}" type="datetimeFigureOut">
              <a:rPr lang="cs-CZ" smtClean="0"/>
              <a:t>15.4.2013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6CF48D0C-8FF5-4BE5-AE27-E50C2CBCCBA7}"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95" name="Title 94"/>
          <p:cNvSpPr>
            <a:spLocks noGrp="1"/>
          </p:cNvSpPr>
          <p:nvPr>
            <p:ph type="title"/>
          </p:nvPr>
        </p:nvSpPr>
        <p:spPr>
          <a:xfrm>
            <a:off x="457200" y="4463568"/>
            <a:ext cx="8305800" cy="1143000"/>
          </a:xfrm>
        </p:spPr>
        <p:txBody>
          <a:bodyPr/>
          <a:lstStyle/>
          <a:p>
            <a:r>
              <a:rPr lang="cs-CZ" smtClean="0"/>
              <a:t>Kliknutím lze upravit styl.</a:t>
            </a:r>
            <a:endParaRPr lang="en-US"/>
          </a:p>
        </p:txBody>
      </p:sp>
      <p:sp>
        <p:nvSpPr>
          <p:cNvPr id="2" name="Date Placeholder 1"/>
          <p:cNvSpPr>
            <a:spLocks noGrp="1"/>
          </p:cNvSpPr>
          <p:nvPr>
            <p:ph type="dt" sz="half" idx="10"/>
          </p:nvPr>
        </p:nvSpPr>
        <p:spPr/>
        <p:txBody>
          <a:bodyPr/>
          <a:lstStyle/>
          <a:p>
            <a:fld id="{3D707F95-5132-4BDA-8AAE-9924EF4DE057}" type="datetimeFigureOut">
              <a:rPr lang="cs-CZ" smtClean="0"/>
              <a:t>15.4.2013</a:t>
            </a:fld>
            <a:endParaRPr lang="cs-CZ"/>
          </a:p>
        </p:txBody>
      </p:sp>
      <p:sp>
        <p:nvSpPr>
          <p:cNvPr id="91" name="Footer Placeholder 90"/>
          <p:cNvSpPr>
            <a:spLocks noGrp="1"/>
          </p:cNvSpPr>
          <p:nvPr>
            <p:ph type="ftr" sz="quarter" idx="11"/>
          </p:nvPr>
        </p:nvSpPr>
        <p:spPr/>
        <p:txBody>
          <a:bodyPr/>
          <a:lstStyle/>
          <a:p>
            <a:endParaRPr lang="cs-CZ"/>
          </a:p>
        </p:txBody>
      </p:sp>
      <p:sp>
        <p:nvSpPr>
          <p:cNvPr id="92" name="Slide Number Placeholder 91"/>
          <p:cNvSpPr>
            <a:spLocks noGrp="1"/>
          </p:cNvSpPr>
          <p:nvPr>
            <p:ph type="sldNum" sz="quarter" idx="12"/>
          </p:nvPr>
        </p:nvSpPr>
        <p:spPr/>
        <p:txBody>
          <a:bodyPr/>
          <a:lstStyle/>
          <a:p>
            <a:fld id="{6CF48D0C-8FF5-4BE5-AE27-E50C2CBCCBA7}"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4"/>
          <p:cNvSpPr>
            <a:spLocks noGrp="1"/>
          </p:cNvSpPr>
          <p:nvPr>
            <p:ph type="dt" sz="half" idx="10"/>
          </p:nvPr>
        </p:nvSpPr>
        <p:spPr/>
        <p:txBody>
          <a:bodyPr/>
          <a:lstStyle/>
          <a:p>
            <a:fld id="{3D707F95-5132-4BDA-8AAE-9924EF4DE057}" type="datetimeFigureOut">
              <a:rPr lang="cs-CZ" smtClean="0"/>
              <a:t>15.4.2013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6CF48D0C-8FF5-4BE5-AE27-E50C2CBCCBA7}"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3D707F95-5132-4BDA-8AAE-9924EF4DE057}" type="datetimeFigureOut">
              <a:rPr lang="cs-CZ" smtClean="0"/>
              <a:t>15.4.2013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6CF48D0C-8FF5-4BE5-AE27-E50C2CBCCBA7}"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3D707F95-5132-4BDA-8AAE-9924EF4DE057}" type="datetimeFigureOut">
              <a:rPr lang="cs-CZ" smtClean="0"/>
              <a:t>15.4.2013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6CF48D0C-8FF5-4BE5-AE27-E50C2CBCCBA7}"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707F95-5132-4BDA-8AAE-9924EF4DE057}" type="datetimeFigureOut">
              <a:rPr lang="cs-CZ" smtClean="0"/>
              <a:t>15.4.2013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6CF48D0C-8FF5-4BE5-AE27-E50C2CBCCBA7}"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3D707F95-5132-4BDA-8AAE-9924EF4DE057}" type="datetimeFigureOut">
              <a:rPr lang="cs-CZ" smtClean="0"/>
              <a:t>15.4.2013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6CF48D0C-8FF5-4BE5-AE27-E50C2CBCCBA7}" type="slidenum">
              <a:rPr lang="cs-CZ" smtClean="0"/>
              <a:t>‹#›</a:t>
            </a:fld>
            <a:endParaRPr lang="cs-CZ"/>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5" name="Date Placeholder 4"/>
          <p:cNvSpPr>
            <a:spLocks noGrp="1"/>
          </p:cNvSpPr>
          <p:nvPr>
            <p:ph type="dt" sz="half" idx="10"/>
          </p:nvPr>
        </p:nvSpPr>
        <p:spPr/>
        <p:txBody>
          <a:bodyPr/>
          <a:lstStyle/>
          <a:p>
            <a:fld id="{3D707F95-5132-4BDA-8AAE-9924EF4DE057}" type="datetimeFigureOut">
              <a:rPr lang="cs-CZ" smtClean="0"/>
              <a:t>15.4.2013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6CF48D0C-8FF5-4BE5-AE27-E50C2CBCCBA7}" type="slidenum">
              <a:rPr lang="cs-CZ" smtClean="0"/>
              <a:t>‹#›</a:t>
            </a:fld>
            <a:endParaRPr lang="cs-CZ"/>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3D707F95-5132-4BDA-8AAE-9924EF4DE057}" type="datetimeFigureOut">
              <a:rPr lang="cs-CZ" smtClean="0"/>
              <a:t>15.4.2013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6CF48D0C-8FF5-4BE5-AE27-E50C2CBCCBA7}"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3D707F95-5132-4BDA-8AAE-9924EF4DE057}" type="datetimeFigureOut">
              <a:rPr lang="cs-CZ" smtClean="0"/>
              <a:t>15.4.2013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6CF48D0C-8FF5-4BE5-AE27-E50C2CBCCBA7}"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2">
                <a:lumMod val="50000"/>
                <a:lumOff val="50000"/>
              </a:schemeClr>
            </a:gs>
            <a:gs pos="53000">
              <a:schemeClr val="bg2">
                <a:shade val="60000"/>
                <a:satMod val="220000"/>
              </a:schemeClr>
            </a:gs>
            <a:gs pos="100000">
              <a:schemeClr val="bg2">
                <a:shade val="45000"/>
                <a:satMod val="220000"/>
              </a:schemeClr>
            </a:gs>
          </a:gsLst>
          <a:lin ang="16200000" scaled="0"/>
          <a:tileRect/>
        </a:gradFill>
        <a:effectLst/>
      </p:bgPr>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3D707F95-5132-4BDA-8AAE-9924EF4DE057}" type="datetimeFigureOut">
              <a:rPr lang="cs-CZ" smtClean="0"/>
              <a:t>15.4.2013</a:t>
            </a:fld>
            <a:endParaRPr lang="cs-CZ"/>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cs-CZ"/>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6CF48D0C-8FF5-4BE5-AE27-E50C2CBCCBA7}"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0.wmf"/><Relationship Id="rId3" Type="http://schemas.openxmlformats.org/officeDocument/2006/relationships/image" Target="../media/image5.wmf"/><Relationship Id="rId7" Type="http://schemas.openxmlformats.org/officeDocument/2006/relationships/image" Target="../media/image9.wmf"/><Relationship Id="rId2" Type="http://schemas.openxmlformats.org/officeDocument/2006/relationships/image" Target="../media/image4.wmf"/><Relationship Id="rId1" Type="http://schemas.openxmlformats.org/officeDocument/2006/relationships/slideLayout" Target="../slideLayouts/slideLayout2.xml"/><Relationship Id="rId6" Type="http://schemas.openxmlformats.org/officeDocument/2006/relationships/image" Target="../media/image8.wmf"/><Relationship Id="rId5" Type="http://schemas.openxmlformats.org/officeDocument/2006/relationships/image" Target="../media/image7.wmf"/><Relationship Id="rId4" Type="http://schemas.openxmlformats.org/officeDocument/2006/relationships/image" Target="../media/image6.wmf"/></Relationships>
</file>

<file path=ppt/slides/_rels/slide5.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hyperlink" Target="http://www.eduweb.vic.gov.au/languagesonline/german/sect17/no_3/no_3.htm" TargetMode="External"/><Relationship Id="rId4" Type="http://schemas.openxmlformats.org/officeDocument/2006/relationships/hyperlink" Target="http://www.eduweb.vic.gov.au/languagesonline/german/sect17/no_5/no_5.htm"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wmf"/><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image" Target="../media/image20.wmf"/></Relationships>
</file>

<file path=ppt/slides/_rels/slide15.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err="1" smtClean="0"/>
              <a:t>Deutsch</a:t>
            </a:r>
            <a:r>
              <a:rPr lang="cs-CZ" dirty="0" smtClean="0"/>
              <a:t> </a:t>
            </a:r>
            <a:r>
              <a:rPr lang="cs-CZ" dirty="0" err="1" smtClean="0"/>
              <a:t>mit</a:t>
            </a:r>
            <a:r>
              <a:rPr lang="cs-CZ" dirty="0" smtClean="0"/>
              <a:t> Max 2</a:t>
            </a:r>
            <a:br>
              <a:rPr lang="cs-CZ" dirty="0" smtClean="0"/>
            </a:br>
            <a:r>
              <a:rPr lang="cs-CZ" dirty="0" err="1" smtClean="0"/>
              <a:t>Lektion</a:t>
            </a:r>
            <a:r>
              <a:rPr lang="cs-CZ" dirty="0" smtClean="0"/>
              <a:t> 8</a:t>
            </a:r>
            <a:endParaRPr lang="cs-CZ" dirty="0"/>
          </a:p>
        </p:txBody>
      </p:sp>
      <p:sp>
        <p:nvSpPr>
          <p:cNvPr id="3" name="Podnadpis 2"/>
          <p:cNvSpPr>
            <a:spLocks noGrp="1"/>
          </p:cNvSpPr>
          <p:nvPr>
            <p:ph type="subTitle" idx="1"/>
          </p:nvPr>
        </p:nvSpPr>
        <p:spPr/>
        <p:txBody>
          <a:bodyPr/>
          <a:lstStyle/>
          <a:p>
            <a:r>
              <a:rPr lang="cs-CZ" dirty="0" smtClean="0"/>
              <a:t>Marie Provazníková</a:t>
            </a:r>
            <a:endParaRPr lang="cs-CZ" dirty="0"/>
          </a:p>
        </p:txBody>
      </p:sp>
    </p:spTree>
    <p:extLst>
      <p:ext uri="{BB962C8B-B14F-4D97-AF65-F5344CB8AC3E}">
        <p14:creationId xmlns:p14="http://schemas.microsoft.com/office/powerpoint/2010/main" val="37058617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p:txBody>
          <a:bodyPr/>
          <a:lstStyle/>
          <a:p>
            <a:endParaRPr lang="cs-CZ" dirty="0"/>
          </a:p>
        </p:txBody>
      </p:sp>
      <p:pic>
        <p:nvPicPr>
          <p:cNvPr id="4" name="Picture 2"/>
          <p:cNvPicPr>
            <a:picLocks noChangeAspect="1" noChangeArrowheads="1"/>
          </p:cNvPicPr>
          <p:nvPr/>
        </p:nvPicPr>
        <p:blipFill>
          <a:blip r:embed="rId2" cstate="print"/>
          <a:srcRect/>
          <a:stretch>
            <a:fillRect/>
          </a:stretch>
        </p:blipFill>
        <p:spPr bwMode="auto">
          <a:xfrm>
            <a:off x="930824" y="260648"/>
            <a:ext cx="6083300" cy="1485900"/>
          </a:xfrm>
          <a:prstGeom prst="rect">
            <a:avLst/>
          </a:prstGeom>
          <a:solidFill>
            <a:srgbClr val="FFFFFF"/>
          </a:solidFill>
          <a:ln w="9525">
            <a:noFill/>
            <a:miter lim="800000"/>
            <a:headEnd/>
            <a:tailEnd/>
          </a:ln>
        </p:spPr>
      </p:pic>
      <p:pic>
        <p:nvPicPr>
          <p:cNvPr id="5" name="Picture 3" descr="C:\Users\Paja\Documents\Paja\Škola\logo3.jpg"/>
          <p:cNvPicPr>
            <a:picLocks noChangeAspect="1" noChangeArrowheads="1"/>
          </p:cNvPicPr>
          <p:nvPr/>
        </p:nvPicPr>
        <p:blipFill>
          <a:blip r:embed="rId3" cstate="print"/>
          <a:srcRect/>
          <a:stretch>
            <a:fillRect/>
          </a:stretch>
        </p:blipFill>
        <p:spPr bwMode="auto">
          <a:xfrm>
            <a:off x="6969538" y="260648"/>
            <a:ext cx="885202" cy="1485900"/>
          </a:xfrm>
          <a:prstGeom prst="rect">
            <a:avLst/>
          </a:prstGeom>
          <a:noFill/>
        </p:spPr>
      </p:pic>
      <p:graphicFrame>
        <p:nvGraphicFramePr>
          <p:cNvPr id="6" name="Group 34"/>
          <p:cNvGraphicFramePr>
            <a:graphicFrameLocks/>
          </p:cNvGraphicFramePr>
          <p:nvPr>
            <p:extLst>
              <p:ext uri="{D42A27DB-BD31-4B8C-83A1-F6EECF244321}">
                <p14:modId xmlns:p14="http://schemas.microsoft.com/office/powerpoint/2010/main" val="3390817427"/>
              </p:ext>
            </p:extLst>
          </p:nvPr>
        </p:nvGraphicFramePr>
        <p:xfrm>
          <a:off x="179513" y="1772816"/>
          <a:ext cx="8784976" cy="5154250"/>
        </p:xfrm>
        <a:graphic>
          <a:graphicData uri="http://schemas.openxmlformats.org/drawingml/2006/table">
            <a:tbl>
              <a:tblPr/>
              <a:tblGrid>
                <a:gridCol w="2808311"/>
                <a:gridCol w="5976665"/>
              </a:tblGrid>
              <a:tr h="35719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Název školy</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ZŠ </a:t>
                      </a:r>
                      <a:r>
                        <a:rPr kumimoji="0" lang="cs-CZ" sz="1400" b="0" i="0" u="none" strike="noStrike" cap="none" normalizeH="0" baseline="0" dirty="0" err="1" smtClean="0">
                          <a:ln>
                            <a:noFill/>
                          </a:ln>
                          <a:solidFill>
                            <a:schemeClr val="tx1"/>
                          </a:solidFill>
                          <a:effectLst/>
                          <a:latin typeface="Arial" charset="0"/>
                          <a:cs typeface="Arial" charset="0"/>
                        </a:rPr>
                        <a:t>Zlonice</a:t>
                      </a:r>
                      <a:r>
                        <a:rPr kumimoji="0" lang="cs-CZ" sz="1400" b="0" i="0" u="none" strike="noStrike" cap="none" normalizeH="0" baseline="0" dirty="0" smtClean="0">
                          <a:ln>
                            <a:noFill/>
                          </a:ln>
                          <a:solidFill>
                            <a:schemeClr val="tx1"/>
                          </a:solidFill>
                          <a:effectLst/>
                          <a:latin typeface="Arial" charset="0"/>
                          <a:cs typeface="Arial" charset="0"/>
                        </a:rPr>
                        <a:t>, okres Kladno</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575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Adresa školy</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Komenského 305, </a:t>
                      </a:r>
                      <a:r>
                        <a:rPr kumimoji="0" lang="cs-CZ" sz="1400" b="0" i="0" u="none" strike="noStrike" cap="none" normalizeH="0" baseline="0" dirty="0" err="1" smtClean="0">
                          <a:ln>
                            <a:noFill/>
                          </a:ln>
                          <a:solidFill>
                            <a:schemeClr val="tx1"/>
                          </a:solidFill>
                          <a:effectLst/>
                          <a:latin typeface="Arial" charset="0"/>
                          <a:cs typeface="Arial" charset="0"/>
                        </a:rPr>
                        <a:t>Zlonice</a:t>
                      </a:r>
                      <a:endParaRPr kumimoji="0" lang="cs-CZ" sz="1400" b="0" i="0" u="none" strike="noStrike" cap="none" normalizeH="0" baseline="0" dirty="0" smtClean="0">
                        <a:ln>
                          <a:noFill/>
                        </a:ln>
                        <a:solidFill>
                          <a:schemeClr val="tx1"/>
                        </a:solidFill>
                        <a:effectLst/>
                        <a:latin typeface="Arial" charset="0"/>
                        <a:cs typeface="Arial" charset="0"/>
                      </a:endParaRP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3406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Číslo projektu</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lang="cs-CZ" sz="1400" kern="1200" dirty="0" smtClean="0">
                          <a:solidFill>
                            <a:schemeClr val="tx1"/>
                          </a:solidFill>
                          <a:latin typeface="Arial" pitchFamily="34" charset="0"/>
                          <a:ea typeface="+mn-ea"/>
                          <a:cs typeface="Arial" pitchFamily="34" charset="0"/>
                        </a:rPr>
                        <a:t>CZ.1.07/1.4.00/21.3655, Moderní škola</a:t>
                      </a:r>
                      <a:endParaRPr kumimoji="0" lang="cs-CZ" sz="1400" b="0" i="0" u="none" strike="noStrike" cap="none" normalizeH="0" baseline="0" dirty="0" smtClean="0">
                        <a:ln>
                          <a:noFill/>
                        </a:ln>
                        <a:solidFill>
                          <a:schemeClr val="tx1"/>
                        </a:solidFill>
                        <a:effectLst/>
                        <a:latin typeface="Arial" pitchFamily="34" charset="0"/>
                        <a:cs typeface="Arial" pitchFamily="34" charset="0"/>
                      </a:endParaRP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9669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Číslo materiálu v sadě</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algn="l" fontAlgn="b"/>
                      <a:r>
                        <a:rPr kumimoji="0" lang="cs-CZ" sz="1400" b="0" i="0" u="none" strike="noStrike" kern="1200" cap="none" normalizeH="0" baseline="0" dirty="0" smtClean="0">
                          <a:ln>
                            <a:noFill/>
                          </a:ln>
                          <a:solidFill>
                            <a:schemeClr val="tx1"/>
                          </a:solidFill>
                          <a:effectLst/>
                          <a:latin typeface="Arial" charset="0"/>
                          <a:ea typeface="+mn-ea"/>
                          <a:cs typeface="Arial" charset="0"/>
                        </a:rPr>
                        <a:t>  VY_32_INOVACE_07_01_18</a:t>
                      </a:r>
                      <a:endParaRPr kumimoji="0" lang="cs-CZ" sz="1400" b="0" i="0" u="none" strike="noStrike" kern="1200" cap="none" normalizeH="0" baseline="0" dirty="0">
                        <a:ln>
                          <a:noFill/>
                        </a:ln>
                        <a:solidFill>
                          <a:schemeClr val="tx1"/>
                        </a:solidFill>
                        <a:effectLst/>
                        <a:latin typeface="Arial" charset="0"/>
                        <a:ea typeface="+mn-ea"/>
                        <a:cs typeface="Arial" charset="0"/>
                      </a:endParaRPr>
                    </a:p>
                  </a:txBody>
                  <a:tcPr marL="9525" marR="9525" marT="9525"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575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Předmět </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Německý jazyk</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694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Téma (název prezentace)</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err="1" smtClean="0">
                          <a:ln>
                            <a:noFill/>
                          </a:ln>
                          <a:solidFill>
                            <a:schemeClr val="tx1"/>
                          </a:solidFill>
                          <a:effectLst/>
                          <a:latin typeface="Arial" charset="0"/>
                          <a:cs typeface="Arial" charset="0"/>
                        </a:rPr>
                        <a:t>Deutsch</a:t>
                      </a:r>
                      <a:r>
                        <a:rPr kumimoji="0" lang="cs-CZ" sz="1400" b="0" i="0" u="none" strike="noStrike" cap="none" normalizeH="0" baseline="0" dirty="0" smtClean="0">
                          <a:ln>
                            <a:noFill/>
                          </a:ln>
                          <a:solidFill>
                            <a:schemeClr val="tx1"/>
                          </a:solidFill>
                          <a:effectLst/>
                          <a:latin typeface="Arial" charset="0"/>
                          <a:cs typeface="Arial" charset="0"/>
                        </a:rPr>
                        <a:t> </a:t>
                      </a:r>
                      <a:r>
                        <a:rPr kumimoji="0" lang="cs-CZ" sz="1400" b="0" i="0" u="none" strike="noStrike" cap="none" normalizeH="0" baseline="0" dirty="0" err="1" smtClean="0">
                          <a:ln>
                            <a:noFill/>
                          </a:ln>
                          <a:solidFill>
                            <a:schemeClr val="tx1"/>
                          </a:solidFill>
                          <a:effectLst/>
                          <a:latin typeface="Arial" charset="0"/>
                          <a:cs typeface="Arial" charset="0"/>
                        </a:rPr>
                        <a:t>mit</a:t>
                      </a:r>
                      <a:r>
                        <a:rPr kumimoji="0" lang="cs-CZ" sz="1400" b="0" i="0" u="none" strike="noStrike" cap="none" normalizeH="0" baseline="0" dirty="0" smtClean="0">
                          <a:ln>
                            <a:noFill/>
                          </a:ln>
                          <a:solidFill>
                            <a:schemeClr val="tx1"/>
                          </a:solidFill>
                          <a:effectLst/>
                          <a:latin typeface="Arial" charset="0"/>
                          <a:cs typeface="Arial" charset="0"/>
                        </a:rPr>
                        <a:t> Max 2 – </a:t>
                      </a:r>
                      <a:r>
                        <a:rPr kumimoji="0" lang="cs-CZ" sz="1400" b="0" i="0" u="none" strike="noStrike" cap="none" normalizeH="0" baseline="0" dirty="0" err="1" smtClean="0">
                          <a:ln>
                            <a:noFill/>
                          </a:ln>
                          <a:solidFill>
                            <a:schemeClr val="tx1"/>
                          </a:solidFill>
                          <a:effectLst/>
                          <a:latin typeface="Arial" charset="0"/>
                          <a:cs typeface="Arial" charset="0"/>
                        </a:rPr>
                        <a:t>Lektion</a:t>
                      </a:r>
                      <a:r>
                        <a:rPr kumimoji="0" lang="cs-CZ" sz="1400" b="0" i="0" u="none" strike="noStrike" cap="none" normalizeH="0" baseline="0" dirty="0" smtClean="0">
                          <a:ln>
                            <a:noFill/>
                          </a:ln>
                          <a:solidFill>
                            <a:schemeClr val="tx1"/>
                          </a:solidFill>
                          <a:effectLst/>
                          <a:latin typeface="Arial" charset="0"/>
                          <a:cs typeface="Arial" charset="0"/>
                        </a:rPr>
                        <a:t> 8</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5719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Autor</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Marie Provazníková</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7788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Metodický popis (anotace)</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20000"/>
                        </a:spcBef>
                        <a:spcAft>
                          <a:spcPct val="0"/>
                        </a:spcAft>
                        <a:buClrTx/>
                        <a:buSzTx/>
                        <a:buFontTx/>
                        <a:buNone/>
                        <a:tabLst/>
                        <a:defRPr/>
                      </a:pPr>
                      <a:r>
                        <a:rPr kumimoji="0" lang="cs-CZ" sz="1400" b="0" i="0" u="none" strike="noStrike" cap="none" normalizeH="0" baseline="0" dirty="0" smtClean="0">
                          <a:ln>
                            <a:noFill/>
                          </a:ln>
                          <a:solidFill>
                            <a:schemeClr val="tx1"/>
                          </a:solidFill>
                          <a:effectLst/>
                          <a:latin typeface="Arial" charset="0"/>
                          <a:cs typeface="Arial" charset="0"/>
                        </a:rPr>
                        <a:t>Prezentace je určena k interaktivní výuce žáků 2. stupně. K zopakování slovíček dané lekce slouží cvičení, ve kterém žáci napíší dané slovíčko. Řešení se objeví po kliknutí myši. Tématem této lekce jsou zvířata, žáci se naučí několik exotických zvířat, popisují obrázek podle uvedených instrukcí. Kliknutím na tlačítka se žáci dostanou do online prostředí, ve kterém si procvičí učivo o zvířatech. Gramatika – perfektum minulý čas u pravidelných sloves. Gramatika je zde vysvětlena pomocí příkladů a pravidel. K upevnění učiva slouží cvičení, kde žáci podle obrázku říkají, co dělali včera. Další cvičení na minulý čas spočívá v rozlišení správně či chybně utvořeného tvaru. Pokud je tvar slovesa správně, přesune se ke správnému </a:t>
                      </a:r>
                      <a:r>
                        <a:rPr kumimoji="0" lang="cs-CZ" sz="1400" b="0" i="0" u="none" strike="noStrike" cap="none" normalizeH="0" baseline="0" dirty="0" err="1" smtClean="0">
                          <a:ln>
                            <a:noFill/>
                          </a:ln>
                          <a:solidFill>
                            <a:schemeClr val="tx1"/>
                          </a:solidFill>
                          <a:effectLst/>
                          <a:latin typeface="Arial" charset="0"/>
                          <a:cs typeface="Arial" charset="0"/>
                        </a:rPr>
                        <a:t>smajlíku</a:t>
                      </a:r>
                      <a:r>
                        <a:rPr kumimoji="0" lang="cs-CZ" sz="1400" b="0" i="0" u="none" strike="noStrike" cap="none" normalizeH="0" baseline="0" dirty="0" smtClean="0">
                          <a:ln>
                            <a:noFill/>
                          </a:ln>
                          <a:solidFill>
                            <a:schemeClr val="tx1"/>
                          </a:solidFill>
                          <a:effectLst/>
                          <a:latin typeface="Arial" charset="0"/>
                          <a:cs typeface="Arial" charset="0"/>
                        </a:rPr>
                        <a:t>. Pokud se jedná o chybný tvar, přesune se do koše. Vše je doplněno o zvukové animace. </a:t>
                      </a:r>
                      <a:r>
                        <a:rPr kumimoji="0" lang="cs-CZ" sz="1400" b="0" i="0" u="none" strike="noStrike" cap="none" normalizeH="0" baseline="0" smtClean="0">
                          <a:ln>
                            <a:noFill/>
                          </a:ln>
                          <a:solidFill>
                            <a:schemeClr val="tx1"/>
                          </a:solidFill>
                          <a:effectLst/>
                          <a:latin typeface="Arial" charset="0"/>
                          <a:cs typeface="Arial" charset="0"/>
                        </a:rPr>
                        <a:t>Součástí prezentace je pracovní list.</a:t>
                      </a:r>
                    </a:p>
                  </a:txBody>
                  <a:tcPr marL="90000" marR="90000" marT="46800" marB="46800"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25264637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Nadpis 8"/>
          <p:cNvSpPr>
            <a:spLocks noGrp="1"/>
          </p:cNvSpPr>
          <p:nvPr>
            <p:ph type="title"/>
          </p:nvPr>
        </p:nvSpPr>
        <p:spPr/>
        <p:txBody>
          <a:bodyPr/>
          <a:lstStyle/>
          <a:p>
            <a:r>
              <a:rPr lang="cs-CZ" dirty="0" err="1" smtClean="0"/>
              <a:t>Vokabeln</a:t>
            </a:r>
            <a:endParaRPr lang="cs-CZ" dirty="0"/>
          </a:p>
        </p:txBody>
      </p:sp>
      <p:sp>
        <p:nvSpPr>
          <p:cNvPr id="8" name="Zástupný symbol pro obsah 7"/>
          <p:cNvSpPr>
            <a:spLocks noGrp="1"/>
          </p:cNvSpPr>
          <p:nvPr>
            <p:ph idx="1"/>
          </p:nvPr>
        </p:nvSpPr>
        <p:spPr>
          <a:xfrm>
            <a:off x="457200" y="1600200"/>
            <a:ext cx="5698976" cy="4525963"/>
          </a:xfrm>
        </p:spPr>
        <p:txBody>
          <a:bodyPr>
            <a:normAutofit/>
          </a:bodyPr>
          <a:lstStyle/>
          <a:p>
            <a:pPr>
              <a:buClr>
                <a:srgbClr val="FF0000"/>
              </a:buClr>
            </a:pPr>
            <a:r>
              <a:rPr lang="cs-CZ" dirty="0" smtClean="0"/>
              <a:t>sbírat	</a:t>
            </a:r>
            <a:r>
              <a:rPr lang="cs-CZ" dirty="0" err="1" smtClean="0"/>
              <a:t>sammeln</a:t>
            </a:r>
            <a:endParaRPr lang="cs-CZ" dirty="0" smtClean="0"/>
          </a:p>
          <a:p>
            <a:pPr>
              <a:buClr>
                <a:srgbClr val="FF0000"/>
              </a:buClr>
            </a:pPr>
            <a:r>
              <a:rPr lang="cs-CZ" dirty="0"/>
              <a:t>v</a:t>
            </a:r>
            <a:r>
              <a:rPr lang="cs-CZ" dirty="0" smtClean="0"/>
              <a:t>yučovat	</a:t>
            </a:r>
            <a:r>
              <a:rPr lang="cs-CZ" dirty="0" err="1" smtClean="0"/>
              <a:t>unterrichten</a:t>
            </a:r>
            <a:endParaRPr lang="cs-CZ" dirty="0" smtClean="0"/>
          </a:p>
          <a:p>
            <a:pPr>
              <a:buClr>
                <a:srgbClr val="FF0000"/>
              </a:buClr>
            </a:pPr>
            <a:r>
              <a:rPr lang="cs-CZ" dirty="0"/>
              <a:t>c</a:t>
            </a:r>
            <a:r>
              <a:rPr lang="cs-CZ" dirty="0" smtClean="0"/>
              <a:t>hytrý	</a:t>
            </a:r>
            <a:r>
              <a:rPr lang="cs-CZ" dirty="0" err="1" smtClean="0"/>
              <a:t>klug</a:t>
            </a:r>
            <a:endParaRPr lang="cs-CZ" dirty="0" smtClean="0"/>
          </a:p>
          <a:p>
            <a:pPr>
              <a:buClr>
                <a:srgbClr val="FF0000"/>
              </a:buClr>
            </a:pPr>
            <a:r>
              <a:rPr lang="cs-CZ" dirty="0" smtClean="0"/>
              <a:t>půlnoc	</a:t>
            </a:r>
            <a:r>
              <a:rPr lang="cs-CZ" dirty="0" err="1" smtClean="0"/>
              <a:t>die</a:t>
            </a:r>
            <a:r>
              <a:rPr lang="cs-CZ" dirty="0" smtClean="0"/>
              <a:t> </a:t>
            </a:r>
            <a:r>
              <a:rPr lang="cs-CZ" dirty="0" err="1" smtClean="0"/>
              <a:t>Mitternacht</a:t>
            </a:r>
            <a:r>
              <a:rPr lang="cs-CZ" dirty="0" smtClean="0"/>
              <a:t>	</a:t>
            </a:r>
          </a:p>
          <a:p>
            <a:pPr>
              <a:buClr>
                <a:srgbClr val="FF0000"/>
              </a:buClr>
            </a:pPr>
            <a:r>
              <a:rPr lang="cs-CZ" dirty="0"/>
              <a:t>z</a:t>
            </a:r>
            <a:r>
              <a:rPr lang="cs-CZ" dirty="0" smtClean="0"/>
              <a:t>pěvačka 	</a:t>
            </a:r>
            <a:r>
              <a:rPr lang="cs-CZ" dirty="0" err="1" smtClean="0"/>
              <a:t>die</a:t>
            </a:r>
            <a:r>
              <a:rPr lang="cs-CZ" dirty="0" smtClean="0"/>
              <a:t> </a:t>
            </a:r>
            <a:r>
              <a:rPr lang="cs-CZ" dirty="0" err="1" smtClean="0"/>
              <a:t>Sängerin</a:t>
            </a:r>
            <a:endParaRPr lang="cs-CZ" dirty="0" smtClean="0"/>
          </a:p>
          <a:p>
            <a:pPr>
              <a:buClr>
                <a:srgbClr val="FF0000"/>
              </a:buClr>
            </a:pPr>
            <a:r>
              <a:rPr lang="cs-CZ" dirty="0"/>
              <a:t>n</a:t>
            </a:r>
            <a:r>
              <a:rPr lang="cs-CZ" dirty="0" smtClean="0"/>
              <a:t>akupování 	</a:t>
            </a:r>
            <a:r>
              <a:rPr lang="cs-CZ" dirty="0" err="1" smtClean="0"/>
              <a:t>das</a:t>
            </a:r>
            <a:r>
              <a:rPr lang="cs-CZ" dirty="0" smtClean="0"/>
              <a:t> </a:t>
            </a:r>
            <a:r>
              <a:rPr lang="cs-CZ" dirty="0" err="1" smtClean="0"/>
              <a:t>Einkaufen</a:t>
            </a:r>
            <a:endParaRPr lang="cs-CZ" dirty="0" smtClean="0"/>
          </a:p>
          <a:p>
            <a:pPr>
              <a:buClr>
                <a:srgbClr val="FF0000"/>
              </a:buClr>
            </a:pPr>
            <a:r>
              <a:rPr lang="cs-CZ" dirty="0" smtClean="0"/>
              <a:t>klidný	</a:t>
            </a:r>
            <a:r>
              <a:rPr lang="cs-CZ" dirty="0" err="1" smtClean="0"/>
              <a:t>ruhig</a:t>
            </a:r>
            <a:endParaRPr lang="cs-CZ" dirty="0" smtClean="0"/>
          </a:p>
          <a:p>
            <a:pPr>
              <a:buClr>
                <a:srgbClr val="FF0000"/>
              </a:buClr>
            </a:pPr>
            <a:r>
              <a:rPr lang="cs-CZ" dirty="0"/>
              <a:t>s</a:t>
            </a:r>
            <a:r>
              <a:rPr lang="cs-CZ" dirty="0" smtClean="0"/>
              <a:t>ova		</a:t>
            </a:r>
            <a:r>
              <a:rPr lang="cs-CZ" dirty="0" err="1" smtClean="0"/>
              <a:t>die</a:t>
            </a:r>
            <a:r>
              <a:rPr lang="cs-CZ" dirty="0" smtClean="0"/>
              <a:t> </a:t>
            </a:r>
            <a:r>
              <a:rPr lang="cs-CZ" dirty="0" err="1" smtClean="0"/>
              <a:t>Eule</a:t>
            </a:r>
            <a:endParaRPr lang="cs-CZ" dirty="0" smtClean="0"/>
          </a:p>
          <a:p>
            <a:pPr>
              <a:buClr>
                <a:srgbClr val="FF0000"/>
              </a:buClr>
            </a:pPr>
            <a:r>
              <a:rPr lang="cs-CZ" dirty="0"/>
              <a:t>s</a:t>
            </a:r>
            <a:r>
              <a:rPr lang="cs-CZ" dirty="0" smtClean="0"/>
              <a:t>lon 		der </a:t>
            </a:r>
            <a:r>
              <a:rPr lang="cs-CZ" dirty="0" err="1" smtClean="0"/>
              <a:t>Elefant</a:t>
            </a:r>
            <a:endParaRPr lang="cs-CZ" dirty="0" smtClean="0"/>
          </a:p>
        </p:txBody>
      </p:sp>
      <p:grpSp>
        <p:nvGrpSpPr>
          <p:cNvPr id="23" name="Skupina 22"/>
          <p:cNvGrpSpPr/>
          <p:nvPr/>
        </p:nvGrpSpPr>
        <p:grpSpPr>
          <a:xfrm>
            <a:off x="4906950" y="213138"/>
            <a:ext cx="3905572" cy="5843571"/>
            <a:chOff x="4906950" y="213138"/>
            <a:chExt cx="3905572" cy="5843571"/>
          </a:xfrm>
        </p:grpSpPr>
        <p:pic>
          <p:nvPicPr>
            <p:cNvPr id="1027" name="Picture 3" descr="C:\Users\Maruška\AppData\Local\Microsoft\Windows\Temporary Internet Files\Content.IE5\YVL9VALM\MC900440629[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6950" y="3425076"/>
              <a:ext cx="2636242" cy="2631633"/>
            </a:xfrm>
            <a:prstGeom prst="rect">
              <a:avLst/>
            </a:prstGeom>
            <a:noFill/>
            <a:extLst>
              <a:ext uri="{909E8E84-426E-40DD-AFC4-6F175D3DCCD1}">
                <a14:hiddenFill xmlns:a14="http://schemas.microsoft.com/office/drawing/2010/main">
                  <a:solidFill>
                    <a:srgbClr val="FFFFFF"/>
                  </a:solidFill>
                </a14:hiddenFill>
              </a:ext>
            </a:extLst>
          </p:spPr>
        </p:pic>
        <p:sp>
          <p:nvSpPr>
            <p:cNvPr id="5" name="Obláček 4"/>
            <p:cNvSpPr/>
            <p:nvPr/>
          </p:nvSpPr>
          <p:spPr>
            <a:xfrm>
              <a:off x="5868144" y="213138"/>
              <a:ext cx="2944378" cy="3024336"/>
            </a:xfrm>
            <a:prstGeom prst="cloud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2400" dirty="0" err="1" smtClean="0">
                  <a:solidFill>
                    <a:schemeClr val="tx1"/>
                  </a:solidFill>
                </a:rPr>
                <a:t>Hallo</a:t>
              </a:r>
              <a:r>
                <a:rPr lang="cs-CZ" sz="2400" dirty="0" smtClean="0">
                  <a:solidFill>
                    <a:schemeClr val="tx1"/>
                  </a:solidFill>
                </a:rPr>
                <a:t>, </a:t>
              </a:r>
              <a:r>
                <a:rPr lang="cs-CZ" sz="2400" dirty="0" err="1" smtClean="0">
                  <a:solidFill>
                    <a:schemeClr val="tx1"/>
                  </a:solidFill>
                </a:rPr>
                <a:t>ich</a:t>
              </a:r>
              <a:r>
                <a:rPr lang="cs-CZ" sz="2400" dirty="0" smtClean="0">
                  <a:solidFill>
                    <a:schemeClr val="tx1"/>
                  </a:solidFill>
                </a:rPr>
                <a:t> bin </a:t>
              </a:r>
              <a:r>
                <a:rPr lang="cs-CZ" sz="2400" dirty="0" err="1" smtClean="0">
                  <a:solidFill>
                    <a:schemeClr val="tx1"/>
                  </a:solidFill>
                </a:rPr>
                <a:t>die</a:t>
              </a:r>
              <a:r>
                <a:rPr lang="cs-CZ" sz="2400" dirty="0" smtClean="0">
                  <a:solidFill>
                    <a:schemeClr val="tx1"/>
                  </a:solidFill>
                </a:rPr>
                <a:t> </a:t>
              </a:r>
              <a:r>
                <a:rPr lang="cs-CZ" sz="2400" dirty="0" err="1" smtClean="0">
                  <a:solidFill>
                    <a:schemeClr val="tx1"/>
                  </a:solidFill>
                </a:rPr>
                <a:t>Dolmetscherin</a:t>
              </a:r>
              <a:r>
                <a:rPr lang="cs-CZ" sz="2400" dirty="0" smtClean="0">
                  <a:solidFill>
                    <a:schemeClr val="tx1"/>
                  </a:solidFill>
                </a:rPr>
                <a:t>. </a:t>
              </a:r>
              <a:r>
                <a:rPr lang="cs-CZ" sz="2400" dirty="0" err="1" smtClean="0">
                  <a:solidFill>
                    <a:schemeClr val="tx1"/>
                  </a:solidFill>
                </a:rPr>
                <a:t>Hilfst</a:t>
              </a:r>
              <a:r>
                <a:rPr lang="cs-CZ" sz="2400" dirty="0" smtClean="0">
                  <a:solidFill>
                    <a:schemeClr val="tx1"/>
                  </a:solidFill>
                </a:rPr>
                <a:t> </a:t>
              </a:r>
              <a:r>
                <a:rPr lang="cs-CZ" sz="2400" dirty="0" err="1" smtClean="0">
                  <a:solidFill>
                    <a:schemeClr val="tx1"/>
                  </a:solidFill>
                </a:rPr>
                <a:t>du</a:t>
              </a:r>
              <a:r>
                <a:rPr lang="cs-CZ" sz="2400" dirty="0" smtClean="0">
                  <a:solidFill>
                    <a:schemeClr val="tx1"/>
                  </a:solidFill>
                </a:rPr>
                <a:t> </a:t>
              </a:r>
              <a:r>
                <a:rPr lang="cs-CZ" sz="2400" dirty="0" err="1" smtClean="0">
                  <a:solidFill>
                    <a:schemeClr val="tx1"/>
                  </a:solidFill>
                </a:rPr>
                <a:t>mir</a:t>
              </a:r>
              <a:r>
                <a:rPr lang="cs-CZ" sz="2400" dirty="0" smtClean="0">
                  <a:solidFill>
                    <a:schemeClr val="tx1"/>
                  </a:solidFill>
                </a:rPr>
                <a:t> </a:t>
              </a:r>
              <a:r>
                <a:rPr lang="cs-CZ" sz="2400" dirty="0" err="1" smtClean="0">
                  <a:solidFill>
                    <a:schemeClr val="tx1"/>
                  </a:solidFill>
                </a:rPr>
                <a:t>diese</a:t>
              </a:r>
              <a:r>
                <a:rPr lang="cs-CZ" sz="2400" dirty="0" smtClean="0">
                  <a:solidFill>
                    <a:schemeClr val="tx1"/>
                  </a:solidFill>
                </a:rPr>
                <a:t> </a:t>
              </a:r>
              <a:r>
                <a:rPr lang="cs-CZ" sz="2400" dirty="0" err="1" smtClean="0">
                  <a:solidFill>
                    <a:schemeClr val="tx1"/>
                  </a:solidFill>
                </a:rPr>
                <a:t>Wörter</a:t>
              </a:r>
              <a:r>
                <a:rPr lang="cs-CZ" sz="2400" dirty="0" smtClean="0">
                  <a:solidFill>
                    <a:schemeClr val="tx1"/>
                  </a:solidFill>
                </a:rPr>
                <a:t> </a:t>
              </a:r>
              <a:r>
                <a:rPr lang="cs-CZ" sz="2400" dirty="0" err="1" smtClean="0">
                  <a:solidFill>
                    <a:schemeClr val="tx1"/>
                  </a:solidFill>
                </a:rPr>
                <a:t>übersetzen</a:t>
              </a:r>
              <a:r>
                <a:rPr lang="cs-CZ" sz="2400" dirty="0" smtClean="0">
                  <a:solidFill>
                    <a:schemeClr val="tx1"/>
                  </a:solidFill>
                </a:rPr>
                <a:t>?</a:t>
              </a:r>
              <a:endParaRPr lang="cs-CZ" sz="2400" dirty="0">
                <a:solidFill>
                  <a:schemeClr val="tx1"/>
                </a:solidFill>
              </a:endParaRPr>
            </a:p>
          </p:txBody>
        </p:sp>
      </p:grpSp>
      <p:sp>
        <p:nvSpPr>
          <p:cNvPr id="12" name="Obdélník 11"/>
          <p:cNvSpPr/>
          <p:nvPr/>
        </p:nvSpPr>
        <p:spPr>
          <a:xfrm>
            <a:off x="2267744" y="1649820"/>
            <a:ext cx="1152128" cy="451720"/>
          </a:xfrm>
          <a:prstGeom prst="rect">
            <a:avLst/>
          </a:prstGeom>
          <a:solidFill>
            <a:schemeClr val="accent4"/>
          </a:solidFill>
          <a:ln>
            <a:no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cs-CZ"/>
          </a:p>
        </p:txBody>
      </p:sp>
      <p:sp>
        <p:nvSpPr>
          <p:cNvPr id="13" name="Obdélník 12"/>
          <p:cNvSpPr/>
          <p:nvPr/>
        </p:nvSpPr>
        <p:spPr>
          <a:xfrm>
            <a:off x="2267744" y="2152528"/>
            <a:ext cx="1656184" cy="340368"/>
          </a:xfrm>
          <a:prstGeom prst="rect">
            <a:avLst/>
          </a:prstGeom>
          <a:solidFill>
            <a:schemeClr val="accent4"/>
          </a:solidFill>
          <a:ln>
            <a:no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cs-CZ"/>
          </a:p>
        </p:txBody>
      </p:sp>
      <p:sp>
        <p:nvSpPr>
          <p:cNvPr id="14" name="Obdélník 13"/>
          <p:cNvSpPr/>
          <p:nvPr/>
        </p:nvSpPr>
        <p:spPr>
          <a:xfrm>
            <a:off x="2267744" y="2492896"/>
            <a:ext cx="828092" cy="432048"/>
          </a:xfrm>
          <a:prstGeom prst="rect">
            <a:avLst/>
          </a:prstGeom>
          <a:solidFill>
            <a:schemeClr val="accent4"/>
          </a:solidFill>
          <a:ln>
            <a:no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cs-CZ"/>
          </a:p>
        </p:txBody>
      </p:sp>
      <p:sp>
        <p:nvSpPr>
          <p:cNvPr id="15" name="Obdélník 14"/>
          <p:cNvSpPr/>
          <p:nvPr/>
        </p:nvSpPr>
        <p:spPr>
          <a:xfrm>
            <a:off x="2267744" y="2924944"/>
            <a:ext cx="2160240" cy="504056"/>
          </a:xfrm>
          <a:prstGeom prst="rect">
            <a:avLst/>
          </a:prstGeom>
          <a:solidFill>
            <a:schemeClr val="accent4"/>
          </a:solidFill>
          <a:ln>
            <a:no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cs-CZ"/>
          </a:p>
        </p:txBody>
      </p:sp>
      <p:sp>
        <p:nvSpPr>
          <p:cNvPr id="16" name="Obdélník 15"/>
          <p:cNvSpPr/>
          <p:nvPr/>
        </p:nvSpPr>
        <p:spPr>
          <a:xfrm>
            <a:off x="2267744" y="3429000"/>
            <a:ext cx="1872208" cy="432048"/>
          </a:xfrm>
          <a:prstGeom prst="rect">
            <a:avLst/>
          </a:prstGeom>
          <a:solidFill>
            <a:schemeClr val="accent4"/>
          </a:solidFill>
          <a:ln>
            <a:no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cs-CZ"/>
          </a:p>
        </p:txBody>
      </p:sp>
      <p:sp>
        <p:nvSpPr>
          <p:cNvPr id="17" name="Obdélník 16"/>
          <p:cNvSpPr/>
          <p:nvPr/>
        </p:nvSpPr>
        <p:spPr>
          <a:xfrm>
            <a:off x="2267744" y="3861048"/>
            <a:ext cx="2160240" cy="360040"/>
          </a:xfrm>
          <a:prstGeom prst="rect">
            <a:avLst/>
          </a:prstGeom>
          <a:solidFill>
            <a:schemeClr val="accent4"/>
          </a:solidFill>
          <a:ln>
            <a:no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cs-CZ"/>
          </a:p>
        </p:txBody>
      </p:sp>
      <p:sp>
        <p:nvSpPr>
          <p:cNvPr id="18" name="Obdélník 17"/>
          <p:cNvSpPr/>
          <p:nvPr/>
        </p:nvSpPr>
        <p:spPr>
          <a:xfrm>
            <a:off x="2267744" y="4221088"/>
            <a:ext cx="828092" cy="432048"/>
          </a:xfrm>
          <a:prstGeom prst="rect">
            <a:avLst/>
          </a:prstGeom>
          <a:solidFill>
            <a:schemeClr val="accent4"/>
          </a:solidFill>
          <a:ln>
            <a:no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cs-CZ"/>
          </a:p>
        </p:txBody>
      </p:sp>
      <p:sp>
        <p:nvSpPr>
          <p:cNvPr id="19" name="Obdélník 18"/>
          <p:cNvSpPr/>
          <p:nvPr/>
        </p:nvSpPr>
        <p:spPr>
          <a:xfrm>
            <a:off x="2267744" y="4653136"/>
            <a:ext cx="1080120" cy="490765"/>
          </a:xfrm>
          <a:prstGeom prst="rect">
            <a:avLst/>
          </a:prstGeom>
          <a:solidFill>
            <a:schemeClr val="accent4"/>
          </a:solidFill>
          <a:ln>
            <a:no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cs-CZ"/>
          </a:p>
        </p:txBody>
      </p:sp>
      <p:sp>
        <p:nvSpPr>
          <p:cNvPr id="20" name="Obdélník 19"/>
          <p:cNvSpPr/>
          <p:nvPr/>
        </p:nvSpPr>
        <p:spPr>
          <a:xfrm>
            <a:off x="2267744" y="5176864"/>
            <a:ext cx="1656184" cy="412376"/>
          </a:xfrm>
          <a:prstGeom prst="rect">
            <a:avLst/>
          </a:prstGeom>
          <a:solidFill>
            <a:schemeClr val="accent4"/>
          </a:solidFill>
          <a:ln>
            <a:no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89286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13"/>
                                        </p:tgtEl>
                                        <p:attrNameLst>
                                          <p:attrName>ppt_x</p:attrName>
                                        </p:attrNameLst>
                                      </p:cBhvr>
                                      <p:tavLst>
                                        <p:tav tm="0">
                                          <p:val>
                                            <p:strVal val="ppt_x"/>
                                          </p:val>
                                        </p:tav>
                                        <p:tav tm="100000">
                                          <p:val>
                                            <p:strVal val="ppt_x"/>
                                          </p:val>
                                        </p:tav>
                                      </p:tavLst>
                                    </p:anim>
                                    <p:anim calcmode="lin" valueType="num">
                                      <p:cBhvr additive="base">
                                        <p:cTn id="13" dur="500"/>
                                        <p:tgtEl>
                                          <p:spTgt spid="13"/>
                                        </p:tgtEl>
                                        <p:attrNameLst>
                                          <p:attrName>ppt_y</p:attrName>
                                        </p:attrNameLst>
                                      </p:cBhvr>
                                      <p:tavLst>
                                        <p:tav tm="0">
                                          <p:val>
                                            <p:strVal val="ppt_y"/>
                                          </p:val>
                                        </p:tav>
                                        <p:tav tm="100000">
                                          <p:val>
                                            <p:strVal val="1+ppt_h/2"/>
                                          </p:val>
                                        </p:tav>
                                      </p:tavLst>
                                    </p:anim>
                                    <p:set>
                                      <p:cBhvr>
                                        <p:cTn id="14" dur="1" fill="hold">
                                          <p:stCondLst>
                                            <p:cond delay="499"/>
                                          </p:stCondLst>
                                        </p:cTn>
                                        <p:tgtEl>
                                          <p:spTgt spid="1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14"/>
                                        </p:tgtEl>
                                        <p:attrNameLst>
                                          <p:attrName>ppt_x</p:attrName>
                                        </p:attrNameLst>
                                      </p:cBhvr>
                                      <p:tavLst>
                                        <p:tav tm="0">
                                          <p:val>
                                            <p:strVal val="ppt_x"/>
                                          </p:val>
                                        </p:tav>
                                        <p:tav tm="100000">
                                          <p:val>
                                            <p:strVal val="ppt_x"/>
                                          </p:val>
                                        </p:tav>
                                      </p:tavLst>
                                    </p:anim>
                                    <p:anim calcmode="lin" valueType="num">
                                      <p:cBhvr additive="base">
                                        <p:cTn id="19" dur="500"/>
                                        <p:tgtEl>
                                          <p:spTgt spid="14"/>
                                        </p:tgtEl>
                                        <p:attrNameLst>
                                          <p:attrName>ppt_y</p:attrName>
                                        </p:attrNameLst>
                                      </p:cBhvr>
                                      <p:tavLst>
                                        <p:tav tm="0">
                                          <p:val>
                                            <p:strVal val="ppt_y"/>
                                          </p:val>
                                        </p:tav>
                                        <p:tav tm="100000">
                                          <p:val>
                                            <p:strVal val="1+ppt_h/2"/>
                                          </p:val>
                                        </p:tav>
                                      </p:tavLst>
                                    </p:anim>
                                    <p:set>
                                      <p:cBhvr>
                                        <p:cTn id="20" dur="1" fill="hold">
                                          <p:stCondLst>
                                            <p:cond delay="499"/>
                                          </p:stCondLst>
                                        </p:cTn>
                                        <p:tgtEl>
                                          <p:spTgt spid="14"/>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15"/>
                                        </p:tgtEl>
                                        <p:attrNameLst>
                                          <p:attrName>ppt_x</p:attrName>
                                        </p:attrNameLst>
                                      </p:cBhvr>
                                      <p:tavLst>
                                        <p:tav tm="0">
                                          <p:val>
                                            <p:strVal val="ppt_x"/>
                                          </p:val>
                                        </p:tav>
                                        <p:tav tm="100000">
                                          <p:val>
                                            <p:strVal val="ppt_x"/>
                                          </p:val>
                                        </p:tav>
                                      </p:tavLst>
                                    </p:anim>
                                    <p:anim calcmode="lin" valueType="num">
                                      <p:cBhvr additive="base">
                                        <p:cTn id="25" dur="500"/>
                                        <p:tgtEl>
                                          <p:spTgt spid="15"/>
                                        </p:tgtEl>
                                        <p:attrNameLst>
                                          <p:attrName>ppt_y</p:attrName>
                                        </p:attrNameLst>
                                      </p:cBhvr>
                                      <p:tavLst>
                                        <p:tav tm="0">
                                          <p:val>
                                            <p:strVal val="ppt_y"/>
                                          </p:val>
                                        </p:tav>
                                        <p:tav tm="100000">
                                          <p:val>
                                            <p:strVal val="1+ppt_h/2"/>
                                          </p:val>
                                        </p:tav>
                                      </p:tavLst>
                                    </p:anim>
                                    <p:set>
                                      <p:cBhvr>
                                        <p:cTn id="26" dur="1" fill="hold">
                                          <p:stCondLst>
                                            <p:cond delay="499"/>
                                          </p:stCondLst>
                                        </p:cTn>
                                        <p:tgtEl>
                                          <p:spTgt spid="15"/>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grpId="0" nodeType="clickEffect">
                                  <p:stCondLst>
                                    <p:cond delay="0"/>
                                  </p:stCondLst>
                                  <p:childTnLst>
                                    <p:anim calcmode="lin" valueType="num">
                                      <p:cBhvr additive="base">
                                        <p:cTn id="30" dur="500"/>
                                        <p:tgtEl>
                                          <p:spTgt spid="16"/>
                                        </p:tgtEl>
                                        <p:attrNameLst>
                                          <p:attrName>ppt_x</p:attrName>
                                        </p:attrNameLst>
                                      </p:cBhvr>
                                      <p:tavLst>
                                        <p:tav tm="0">
                                          <p:val>
                                            <p:strVal val="ppt_x"/>
                                          </p:val>
                                        </p:tav>
                                        <p:tav tm="100000">
                                          <p:val>
                                            <p:strVal val="ppt_x"/>
                                          </p:val>
                                        </p:tav>
                                      </p:tavLst>
                                    </p:anim>
                                    <p:anim calcmode="lin" valueType="num">
                                      <p:cBhvr additive="base">
                                        <p:cTn id="31" dur="500"/>
                                        <p:tgtEl>
                                          <p:spTgt spid="16"/>
                                        </p:tgtEl>
                                        <p:attrNameLst>
                                          <p:attrName>ppt_y</p:attrName>
                                        </p:attrNameLst>
                                      </p:cBhvr>
                                      <p:tavLst>
                                        <p:tav tm="0">
                                          <p:val>
                                            <p:strVal val="ppt_y"/>
                                          </p:val>
                                        </p:tav>
                                        <p:tav tm="100000">
                                          <p:val>
                                            <p:strVal val="1+ppt_h/2"/>
                                          </p:val>
                                        </p:tav>
                                      </p:tavLst>
                                    </p:anim>
                                    <p:set>
                                      <p:cBhvr>
                                        <p:cTn id="32" dur="1" fill="hold">
                                          <p:stCondLst>
                                            <p:cond delay="499"/>
                                          </p:stCondLst>
                                        </p:cTn>
                                        <p:tgtEl>
                                          <p:spTgt spid="16"/>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grpId="0" nodeType="clickEffect">
                                  <p:stCondLst>
                                    <p:cond delay="0"/>
                                  </p:stCondLst>
                                  <p:childTnLst>
                                    <p:anim calcmode="lin" valueType="num">
                                      <p:cBhvr additive="base">
                                        <p:cTn id="36" dur="500"/>
                                        <p:tgtEl>
                                          <p:spTgt spid="17"/>
                                        </p:tgtEl>
                                        <p:attrNameLst>
                                          <p:attrName>ppt_x</p:attrName>
                                        </p:attrNameLst>
                                      </p:cBhvr>
                                      <p:tavLst>
                                        <p:tav tm="0">
                                          <p:val>
                                            <p:strVal val="ppt_x"/>
                                          </p:val>
                                        </p:tav>
                                        <p:tav tm="100000">
                                          <p:val>
                                            <p:strVal val="ppt_x"/>
                                          </p:val>
                                        </p:tav>
                                      </p:tavLst>
                                    </p:anim>
                                    <p:anim calcmode="lin" valueType="num">
                                      <p:cBhvr additive="base">
                                        <p:cTn id="37" dur="500"/>
                                        <p:tgtEl>
                                          <p:spTgt spid="17"/>
                                        </p:tgtEl>
                                        <p:attrNameLst>
                                          <p:attrName>ppt_y</p:attrName>
                                        </p:attrNameLst>
                                      </p:cBhvr>
                                      <p:tavLst>
                                        <p:tav tm="0">
                                          <p:val>
                                            <p:strVal val="ppt_y"/>
                                          </p:val>
                                        </p:tav>
                                        <p:tav tm="100000">
                                          <p:val>
                                            <p:strVal val="1+ppt_h/2"/>
                                          </p:val>
                                        </p:tav>
                                      </p:tavLst>
                                    </p:anim>
                                    <p:set>
                                      <p:cBhvr>
                                        <p:cTn id="38" dur="1" fill="hold">
                                          <p:stCondLst>
                                            <p:cond delay="499"/>
                                          </p:stCondLst>
                                        </p:cTn>
                                        <p:tgtEl>
                                          <p:spTgt spid="17"/>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2" presetClass="exit" presetSubtype="4" fill="hold" grpId="0" nodeType="clickEffect">
                                  <p:stCondLst>
                                    <p:cond delay="0"/>
                                  </p:stCondLst>
                                  <p:childTnLst>
                                    <p:anim calcmode="lin" valueType="num">
                                      <p:cBhvr additive="base">
                                        <p:cTn id="42" dur="500"/>
                                        <p:tgtEl>
                                          <p:spTgt spid="18"/>
                                        </p:tgtEl>
                                        <p:attrNameLst>
                                          <p:attrName>ppt_x</p:attrName>
                                        </p:attrNameLst>
                                      </p:cBhvr>
                                      <p:tavLst>
                                        <p:tav tm="0">
                                          <p:val>
                                            <p:strVal val="ppt_x"/>
                                          </p:val>
                                        </p:tav>
                                        <p:tav tm="100000">
                                          <p:val>
                                            <p:strVal val="ppt_x"/>
                                          </p:val>
                                        </p:tav>
                                      </p:tavLst>
                                    </p:anim>
                                    <p:anim calcmode="lin" valueType="num">
                                      <p:cBhvr additive="base">
                                        <p:cTn id="43" dur="500"/>
                                        <p:tgtEl>
                                          <p:spTgt spid="18"/>
                                        </p:tgtEl>
                                        <p:attrNameLst>
                                          <p:attrName>ppt_y</p:attrName>
                                        </p:attrNameLst>
                                      </p:cBhvr>
                                      <p:tavLst>
                                        <p:tav tm="0">
                                          <p:val>
                                            <p:strVal val="ppt_y"/>
                                          </p:val>
                                        </p:tav>
                                        <p:tav tm="100000">
                                          <p:val>
                                            <p:strVal val="1+ppt_h/2"/>
                                          </p:val>
                                        </p:tav>
                                      </p:tavLst>
                                    </p:anim>
                                    <p:set>
                                      <p:cBhvr>
                                        <p:cTn id="44" dur="1" fill="hold">
                                          <p:stCondLst>
                                            <p:cond delay="499"/>
                                          </p:stCondLst>
                                        </p:cTn>
                                        <p:tgtEl>
                                          <p:spTgt spid="18"/>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2" presetClass="exit" presetSubtype="4" fill="hold" grpId="0" nodeType="clickEffect">
                                  <p:stCondLst>
                                    <p:cond delay="0"/>
                                  </p:stCondLst>
                                  <p:childTnLst>
                                    <p:anim calcmode="lin" valueType="num">
                                      <p:cBhvr additive="base">
                                        <p:cTn id="48" dur="500"/>
                                        <p:tgtEl>
                                          <p:spTgt spid="19"/>
                                        </p:tgtEl>
                                        <p:attrNameLst>
                                          <p:attrName>ppt_x</p:attrName>
                                        </p:attrNameLst>
                                      </p:cBhvr>
                                      <p:tavLst>
                                        <p:tav tm="0">
                                          <p:val>
                                            <p:strVal val="ppt_x"/>
                                          </p:val>
                                        </p:tav>
                                        <p:tav tm="100000">
                                          <p:val>
                                            <p:strVal val="ppt_x"/>
                                          </p:val>
                                        </p:tav>
                                      </p:tavLst>
                                    </p:anim>
                                    <p:anim calcmode="lin" valueType="num">
                                      <p:cBhvr additive="base">
                                        <p:cTn id="49" dur="500"/>
                                        <p:tgtEl>
                                          <p:spTgt spid="19"/>
                                        </p:tgtEl>
                                        <p:attrNameLst>
                                          <p:attrName>ppt_y</p:attrName>
                                        </p:attrNameLst>
                                      </p:cBhvr>
                                      <p:tavLst>
                                        <p:tav tm="0">
                                          <p:val>
                                            <p:strVal val="ppt_y"/>
                                          </p:val>
                                        </p:tav>
                                        <p:tav tm="100000">
                                          <p:val>
                                            <p:strVal val="1+ppt_h/2"/>
                                          </p:val>
                                        </p:tav>
                                      </p:tavLst>
                                    </p:anim>
                                    <p:set>
                                      <p:cBhvr>
                                        <p:cTn id="50" dur="1" fill="hold">
                                          <p:stCondLst>
                                            <p:cond delay="499"/>
                                          </p:stCondLst>
                                        </p:cTn>
                                        <p:tgtEl>
                                          <p:spTgt spid="19"/>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2" presetClass="exit" presetSubtype="4" fill="hold" grpId="0" nodeType="clickEffect">
                                  <p:stCondLst>
                                    <p:cond delay="0"/>
                                  </p:stCondLst>
                                  <p:childTnLst>
                                    <p:anim calcmode="lin" valueType="num">
                                      <p:cBhvr additive="base">
                                        <p:cTn id="54" dur="500"/>
                                        <p:tgtEl>
                                          <p:spTgt spid="20"/>
                                        </p:tgtEl>
                                        <p:attrNameLst>
                                          <p:attrName>ppt_x</p:attrName>
                                        </p:attrNameLst>
                                      </p:cBhvr>
                                      <p:tavLst>
                                        <p:tav tm="0">
                                          <p:val>
                                            <p:strVal val="ppt_x"/>
                                          </p:val>
                                        </p:tav>
                                        <p:tav tm="100000">
                                          <p:val>
                                            <p:strVal val="ppt_x"/>
                                          </p:val>
                                        </p:tav>
                                      </p:tavLst>
                                    </p:anim>
                                    <p:anim calcmode="lin" valueType="num">
                                      <p:cBhvr additive="base">
                                        <p:cTn id="55" dur="500"/>
                                        <p:tgtEl>
                                          <p:spTgt spid="20"/>
                                        </p:tgtEl>
                                        <p:attrNameLst>
                                          <p:attrName>ppt_y</p:attrName>
                                        </p:attrNameLst>
                                      </p:cBhvr>
                                      <p:tavLst>
                                        <p:tav tm="0">
                                          <p:val>
                                            <p:strVal val="ppt_y"/>
                                          </p:val>
                                        </p:tav>
                                        <p:tav tm="100000">
                                          <p:val>
                                            <p:strVal val="1+ppt_h/2"/>
                                          </p:val>
                                        </p:tav>
                                      </p:tavLst>
                                    </p:anim>
                                    <p:set>
                                      <p:cBhvr>
                                        <p:cTn id="56" dur="1" fill="hold">
                                          <p:stCondLst>
                                            <p:cond delay="499"/>
                                          </p:stCondLst>
                                        </p:cTn>
                                        <p:tgtEl>
                                          <p:spTgt spid="2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6" grpId="0" animBg="1"/>
      <p:bldP spid="17" grpId="0" animBg="1"/>
      <p:bldP spid="18" grpId="0" animBg="1"/>
      <p:bldP spid="19" grpId="0" animBg="1"/>
      <p:bldP spid="2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	</a:t>
            </a:r>
            <a:r>
              <a:rPr lang="cs-CZ" dirty="0" err="1" smtClean="0"/>
              <a:t>Tiere</a:t>
            </a:r>
            <a:endParaRPr lang="cs-CZ" dirty="0"/>
          </a:p>
        </p:txBody>
      </p:sp>
      <p:sp>
        <p:nvSpPr>
          <p:cNvPr id="3" name="Zástupný symbol pro obsah 2"/>
          <p:cNvSpPr>
            <a:spLocks noGrp="1"/>
          </p:cNvSpPr>
          <p:nvPr>
            <p:ph idx="1"/>
          </p:nvPr>
        </p:nvSpPr>
        <p:spPr>
          <a:xfrm>
            <a:off x="467544" y="1578619"/>
            <a:ext cx="8229600" cy="4525963"/>
          </a:xfrm>
        </p:spPr>
        <p:txBody>
          <a:bodyPr/>
          <a:lstStyle/>
          <a:p>
            <a:endParaRPr lang="cs-CZ" dirty="0"/>
          </a:p>
        </p:txBody>
      </p:sp>
      <p:pic>
        <p:nvPicPr>
          <p:cNvPr id="2050" name="Picture 2" descr="C:\Users\Maruška\AppData\Local\Microsoft\Windows\Temporary Internet Files\Content.IE5\461ZP1GB\MC90015031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49747" y="1742588"/>
            <a:ext cx="1607501" cy="239102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Maruška\AppData\Local\Microsoft\Windows\Temporary Internet Files\Content.IE5\YVL9VALM\MC900326486[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76230" y="3881582"/>
            <a:ext cx="1578254" cy="1833372"/>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C:\Users\Maruška\AppData\Local\Microsoft\Windows\Temporary Internet Files\Content.IE5\YVL9VALM\MC900356165[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91742" y="3881582"/>
            <a:ext cx="3046463" cy="174543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Users\Maruška\AppData\Local\Microsoft\Windows\Temporary Internet Files\Content.IE5\YVL9VALM\MC900391444[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80836" y="641339"/>
            <a:ext cx="2790787" cy="1604528"/>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descr="C:\Users\Maruška\AppData\Local\Microsoft\Windows\Temporary Internet Files\Content.IE5\I0YVP2XF\MC900346891[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63840" y="5227440"/>
            <a:ext cx="1836115" cy="103235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C:\Users\Maruška\AppData\Local\Microsoft\Windows\Temporary Internet Files\Content.IE5\461ZP1GB\MC900441419[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979973" y="1443603"/>
            <a:ext cx="1362075" cy="1822450"/>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descr="C:\Users\Maruška\AppData\Local\Microsoft\Windows\Temporary Internet Files\Content.IE5\I0YVP2XF\MC900424004[1].w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81117" y="1782737"/>
            <a:ext cx="1771650" cy="2025650"/>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p:cNvSpPr/>
          <p:nvPr/>
        </p:nvSpPr>
        <p:spPr>
          <a:xfrm>
            <a:off x="763840" y="4133609"/>
            <a:ext cx="2577854" cy="779078"/>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de-DE" sz="2800" dirty="0">
                <a:solidFill>
                  <a:srgbClr val="1D3641"/>
                </a:solidFill>
              </a:rPr>
              <a:t>die Giraffe</a:t>
            </a:r>
            <a:endParaRPr lang="cs-CZ" sz="2800" dirty="0">
              <a:solidFill>
                <a:srgbClr val="1D3641"/>
              </a:solidFill>
            </a:endParaRPr>
          </a:p>
        </p:txBody>
      </p:sp>
      <p:sp>
        <p:nvSpPr>
          <p:cNvPr id="5" name="Obdélník 4"/>
          <p:cNvSpPr/>
          <p:nvPr/>
        </p:nvSpPr>
        <p:spPr>
          <a:xfrm>
            <a:off x="6938567" y="5851144"/>
            <a:ext cx="1915917" cy="610299"/>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de-DE" sz="2800" dirty="0">
                <a:solidFill>
                  <a:srgbClr val="1D3641"/>
                </a:solidFill>
              </a:rPr>
              <a:t>der Elefant</a:t>
            </a:r>
            <a:endParaRPr lang="cs-CZ" sz="2800" dirty="0">
              <a:solidFill>
                <a:srgbClr val="1D3641"/>
              </a:solidFill>
            </a:endParaRPr>
          </a:p>
        </p:txBody>
      </p:sp>
      <p:sp>
        <p:nvSpPr>
          <p:cNvPr id="6" name="Obdélník 5"/>
          <p:cNvSpPr/>
          <p:nvPr/>
        </p:nvSpPr>
        <p:spPr>
          <a:xfrm>
            <a:off x="4333936" y="5743619"/>
            <a:ext cx="2016224" cy="708219"/>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de-DE" sz="2800" dirty="0">
                <a:solidFill>
                  <a:srgbClr val="1D3641"/>
                </a:solidFill>
              </a:rPr>
              <a:t>der Tiger</a:t>
            </a:r>
            <a:endParaRPr lang="cs-CZ" sz="2800" dirty="0">
              <a:solidFill>
                <a:srgbClr val="1D3641"/>
              </a:solidFill>
            </a:endParaRPr>
          </a:p>
        </p:txBody>
      </p:sp>
      <p:sp>
        <p:nvSpPr>
          <p:cNvPr id="7" name="Obdélník 6"/>
          <p:cNvSpPr/>
          <p:nvPr/>
        </p:nvSpPr>
        <p:spPr>
          <a:xfrm>
            <a:off x="6115670" y="2640842"/>
            <a:ext cx="2321120" cy="594514"/>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de-DE" sz="2800" dirty="0">
                <a:solidFill>
                  <a:srgbClr val="1D3641"/>
                </a:solidFill>
              </a:rPr>
              <a:t>die Schildkröte</a:t>
            </a:r>
          </a:p>
        </p:txBody>
      </p:sp>
      <p:sp>
        <p:nvSpPr>
          <p:cNvPr id="8" name="Obdélník 7"/>
          <p:cNvSpPr/>
          <p:nvPr/>
        </p:nvSpPr>
        <p:spPr>
          <a:xfrm>
            <a:off x="310681" y="6053943"/>
            <a:ext cx="2581888" cy="610299"/>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de-DE" sz="2800" dirty="0">
                <a:solidFill>
                  <a:srgbClr val="1D3641"/>
                </a:solidFill>
              </a:rPr>
              <a:t>die Ameise </a:t>
            </a:r>
            <a:endParaRPr lang="cs-CZ" sz="2800" dirty="0"/>
          </a:p>
        </p:txBody>
      </p:sp>
      <p:sp>
        <p:nvSpPr>
          <p:cNvPr id="9" name="Obdélník 8"/>
          <p:cNvSpPr/>
          <p:nvPr/>
        </p:nvSpPr>
        <p:spPr>
          <a:xfrm>
            <a:off x="3825173" y="3301920"/>
            <a:ext cx="1692099" cy="596033"/>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de-DE" sz="2800" dirty="0">
                <a:solidFill>
                  <a:srgbClr val="1D3641"/>
                </a:solidFill>
              </a:rPr>
              <a:t>die Eule</a:t>
            </a:r>
            <a:endParaRPr lang="cs-CZ" sz="2800" dirty="0">
              <a:solidFill>
                <a:srgbClr val="1D3641"/>
              </a:solidFill>
            </a:endParaRPr>
          </a:p>
        </p:txBody>
      </p:sp>
      <p:sp>
        <p:nvSpPr>
          <p:cNvPr id="10" name="Obdélník 9"/>
          <p:cNvSpPr/>
          <p:nvPr/>
        </p:nvSpPr>
        <p:spPr>
          <a:xfrm>
            <a:off x="392432" y="549695"/>
            <a:ext cx="2432737" cy="802264"/>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de-DE" sz="2800" dirty="0">
                <a:solidFill>
                  <a:srgbClr val="1D3641"/>
                </a:solidFill>
              </a:rPr>
              <a:t>der Delphin</a:t>
            </a:r>
            <a:endParaRPr lang="cs-CZ" sz="2800" dirty="0">
              <a:solidFill>
                <a:srgbClr val="1D3641"/>
              </a:solidFill>
            </a:endParaRPr>
          </a:p>
        </p:txBody>
      </p:sp>
    </p:spTree>
    <p:extLst>
      <p:ext uri="{BB962C8B-B14F-4D97-AF65-F5344CB8AC3E}">
        <p14:creationId xmlns:p14="http://schemas.microsoft.com/office/powerpoint/2010/main" val="2818357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p:cTn id="15" dur="1000" fill="hold"/>
                                        <p:tgtEl>
                                          <p:spTgt spid="4"/>
                                        </p:tgtEl>
                                        <p:attrNameLst>
                                          <p:attrName>ppt_w</p:attrName>
                                        </p:attrNameLst>
                                      </p:cBhvr>
                                      <p:tavLst>
                                        <p:tav tm="0">
                                          <p:val>
                                            <p:fltVal val="0"/>
                                          </p:val>
                                        </p:tav>
                                        <p:tav tm="100000">
                                          <p:val>
                                            <p:strVal val="#ppt_w"/>
                                          </p:val>
                                        </p:tav>
                                      </p:tavLst>
                                    </p:anim>
                                    <p:anim calcmode="lin" valueType="num">
                                      <p:cBhvr>
                                        <p:cTn id="16" dur="1000" fill="hold"/>
                                        <p:tgtEl>
                                          <p:spTgt spid="4"/>
                                        </p:tgtEl>
                                        <p:attrNameLst>
                                          <p:attrName>ppt_h</p:attrName>
                                        </p:attrNameLst>
                                      </p:cBhvr>
                                      <p:tavLst>
                                        <p:tav tm="0">
                                          <p:val>
                                            <p:fltVal val="0"/>
                                          </p:val>
                                        </p:tav>
                                        <p:tav tm="100000">
                                          <p:val>
                                            <p:strVal val="#ppt_h"/>
                                          </p:val>
                                        </p:tav>
                                      </p:tavLst>
                                    </p:anim>
                                    <p:anim calcmode="lin" valueType="num">
                                      <p:cBhvr>
                                        <p:cTn id="17" dur="1000" fill="hold"/>
                                        <p:tgtEl>
                                          <p:spTgt spid="4"/>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p:cTn id="23" dur="1000" fill="hold"/>
                                        <p:tgtEl>
                                          <p:spTgt spid="9"/>
                                        </p:tgtEl>
                                        <p:attrNameLst>
                                          <p:attrName>ppt_w</p:attrName>
                                        </p:attrNameLst>
                                      </p:cBhvr>
                                      <p:tavLst>
                                        <p:tav tm="0">
                                          <p:val>
                                            <p:fltVal val="0"/>
                                          </p:val>
                                        </p:tav>
                                        <p:tav tm="100000">
                                          <p:val>
                                            <p:strVal val="#ppt_w"/>
                                          </p:val>
                                        </p:tav>
                                      </p:tavLst>
                                    </p:anim>
                                    <p:anim calcmode="lin" valueType="num">
                                      <p:cBhvr>
                                        <p:cTn id="24" dur="1000" fill="hold"/>
                                        <p:tgtEl>
                                          <p:spTgt spid="9"/>
                                        </p:tgtEl>
                                        <p:attrNameLst>
                                          <p:attrName>ppt_h</p:attrName>
                                        </p:attrNameLst>
                                      </p:cBhvr>
                                      <p:tavLst>
                                        <p:tav tm="0">
                                          <p:val>
                                            <p:fltVal val="0"/>
                                          </p:val>
                                        </p:tav>
                                        <p:tav tm="100000">
                                          <p:val>
                                            <p:strVal val="#ppt_h"/>
                                          </p:val>
                                        </p:tav>
                                      </p:tavLst>
                                    </p:anim>
                                    <p:anim calcmode="lin" valueType="num">
                                      <p:cBhvr>
                                        <p:cTn id="25" dur="1000" fill="hold"/>
                                        <p:tgtEl>
                                          <p:spTgt spid="9"/>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9"/>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p:stCondLst>
                        <p:cond delay="indefinite"/>
                      </p:stCondLst>
                      <p:childTnLst>
                        <p:par>
                          <p:cTn id="28" fill="hold">
                            <p:stCondLst>
                              <p:cond delay="0"/>
                            </p:stCondLst>
                            <p:childTnLst>
                              <p:par>
                                <p:cTn id="29" presetID="15"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p:cTn id="31" dur="1000" fill="hold"/>
                                        <p:tgtEl>
                                          <p:spTgt spid="7"/>
                                        </p:tgtEl>
                                        <p:attrNameLst>
                                          <p:attrName>ppt_w</p:attrName>
                                        </p:attrNameLst>
                                      </p:cBhvr>
                                      <p:tavLst>
                                        <p:tav tm="0">
                                          <p:val>
                                            <p:fltVal val="0"/>
                                          </p:val>
                                        </p:tav>
                                        <p:tav tm="100000">
                                          <p:val>
                                            <p:strVal val="#ppt_w"/>
                                          </p:val>
                                        </p:tav>
                                      </p:tavLst>
                                    </p:anim>
                                    <p:anim calcmode="lin" valueType="num">
                                      <p:cBhvr>
                                        <p:cTn id="32" dur="1000" fill="hold"/>
                                        <p:tgtEl>
                                          <p:spTgt spid="7"/>
                                        </p:tgtEl>
                                        <p:attrNameLst>
                                          <p:attrName>ppt_h</p:attrName>
                                        </p:attrNameLst>
                                      </p:cBhvr>
                                      <p:tavLst>
                                        <p:tav tm="0">
                                          <p:val>
                                            <p:fltVal val="0"/>
                                          </p:val>
                                        </p:tav>
                                        <p:tav tm="100000">
                                          <p:val>
                                            <p:strVal val="#ppt_h"/>
                                          </p:val>
                                        </p:tav>
                                      </p:tavLst>
                                    </p:anim>
                                    <p:anim calcmode="lin" valueType="num">
                                      <p:cBhvr>
                                        <p:cTn id="33" dur="1000" fill="hold"/>
                                        <p:tgtEl>
                                          <p:spTgt spid="7"/>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5" fill="hold">
                      <p:stCondLst>
                        <p:cond delay="indefinite"/>
                      </p:stCondLst>
                      <p:childTnLst>
                        <p:par>
                          <p:cTn id="36" fill="hold">
                            <p:stCondLst>
                              <p:cond delay="0"/>
                            </p:stCondLst>
                            <p:childTnLst>
                              <p:par>
                                <p:cTn id="37" presetID="15"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 calcmode="lin" valueType="num">
                                      <p:cBhvr>
                                        <p:cTn id="39" dur="1000" fill="hold"/>
                                        <p:tgtEl>
                                          <p:spTgt spid="8"/>
                                        </p:tgtEl>
                                        <p:attrNameLst>
                                          <p:attrName>ppt_w</p:attrName>
                                        </p:attrNameLst>
                                      </p:cBhvr>
                                      <p:tavLst>
                                        <p:tav tm="0">
                                          <p:val>
                                            <p:fltVal val="0"/>
                                          </p:val>
                                        </p:tav>
                                        <p:tav tm="100000">
                                          <p:val>
                                            <p:strVal val="#ppt_w"/>
                                          </p:val>
                                        </p:tav>
                                      </p:tavLst>
                                    </p:anim>
                                    <p:anim calcmode="lin" valueType="num">
                                      <p:cBhvr>
                                        <p:cTn id="40" dur="1000" fill="hold"/>
                                        <p:tgtEl>
                                          <p:spTgt spid="8"/>
                                        </p:tgtEl>
                                        <p:attrNameLst>
                                          <p:attrName>ppt_h</p:attrName>
                                        </p:attrNameLst>
                                      </p:cBhvr>
                                      <p:tavLst>
                                        <p:tav tm="0">
                                          <p:val>
                                            <p:fltVal val="0"/>
                                          </p:val>
                                        </p:tav>
                                        <p:tav tm="100000">
                                          <p:val>
                                            <p:strVal val="#ppt_h"/>
                                          </p:val>
                                        </p:tav>
                                      </p:tavLst>
                                    </p:anim>
                                    <p:anim calcmode="lin" valueType="num">
                                      <p:cBhvr>
                                        <p:cTn id="41" dur="1000" fill="hold"/>
                                        <p:tgtEl>
                                          <p:spTgt spid="8"/>
                                        </p:tgtEl>
                                        <p:attrNameLst>
                                          <p:attrName>ppt_x</p:attrName>
                                        </p:attrNameLst>
                                      </p:cBhvr>
                                      <p:tavLst>
                                        <p:tav tm="0" fmla="#ppt_x+(cos(-2*pi*(1-$))*-#ppt_x-sin(-2*pi*(1-$))*(1-#ppt_y))*(1-$)">
                                          <p:val>
                                            <p:fltVal val="0"/>
                                          </p:val>
                                        </p:tav>
                                        <p:tav tm="100000">
                                          <p:val>
                                            <p:fltVal val="1"/>
                                          </p:val>
                                        </p:tav>
                                      </p:tavLst>
                                    </p:anim>
                                    <p:anim calcmode="lin" valueType="num">
                                      <p:cBhvr>
                                        <p:cTn id="42" dur="10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3" fill="hold">
                      <p:stCondLst>
                        <p:cond delay="indefinite"/>
                      </p:stCondLst>
                      <p:childTnLst>
                        <p:par>
                          <p:cTn id="44" fill="hold">
                            <p:stCondLst>
                              <p:cond delay="0"/>
                            </p:stCondLst>
                            <p:childTnLst>
                              <p:par>
                                <p:cTn id="45" presetID="15" presetClass="entr" presetSubtype="0"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anim calcmode="lin" valueType="num">
                                      <p:cBhvr>
                                        <p:cTn id="47" dur="1000" fill="hold"/>
                                        <p:tgtEl>
                                          <p:spTgt spid="6"/>
                                        </p:tgtEl>
                                        <p:attrNameLst>
                                          <p:attrName>ppt_w</p:attrName>
                                        </p:attrNameLst>
                                      </p:cBhvr>
                                      <p:tavLst>
                                        <p:tav tm="0">
                                          <p:val>
                                            <p:fltVal val="0"/>
                                          </p:val>
                                        </p:tav>
                                        <p:tav tm="100000">
                                          <p:val>
                                            <p:strVal val="#ppt_w"/>
                                          </p:val>
                                        </p:tav>
                                      </p:tavLst>
                                    </p:anim>
                                    <p:anim calcmode="lin" valueType="num">
                                      <p:cBhvr>
                                        <p:cTn id="48" dur="1000" fill="hold"/>
                                        <p:tgtEl>
                                          <p:spTgt spid="6"/>
                                        </p:tgtEl>
                                        <p:attrNameLst>
                                          <p:attrName>ppt_h</p:attrName>
                                        </p:attrNameLst>
                                      </p:cBhvr>
                                      <p:tavLst>
                                        <p:tav tm="0">
                                          <p:val>
                                            <p:fltVal val="0"/>
                                          </p:val>
                                        </p:tav>
                                        <p:tav tm="100000">
                                          <p:val>
                                            <p:strVal val="#ppt_h"/>
                                          </p:val>
                                        </p:tav>
                                      </p:tavLst>
                                    </p:anim>
                                    <p:anim calcmode="lin" valueType="num">
                                      <p:cBhvr>
                                        <p:cTn id="49" dur="1000" fill="hold"/>
                                        <p:tgtEl>
                                          <p:spTgt spid="6"/>
                                        </p:tgtEl>
                                        <p:attrNameLst>
                                          <p:attrName>ppt_x</p:attrName>
                                        </p:attrNameLst>
                                      </p:cBhvr>
                                      <p:tavLst>
                                        <p:tav tm="0" fmla="#ppt_x+(cos(-2*pi*(1-$))*-#ppt_x-sin(-2*pi*(1-$))*(1-#ppt_y))*(1-$)">
                                          <p:val>
                                            <p:fltVal val="0"/>
                                          </p:val>
                                        </p:tav>
                                        <p:tav tm="100000">
                                          <p:val>
                                            <p:fltVal val="1"/>
                                          </p:val>
                                        </p:tav>
                                      </p:tavLst>
                                    </p:anim>
                                    <p:anim calcmode="lin" valueType="num">
                                      <p:cBhvr>
                                        <p:cTn id="50" dur="1000" fill="hold"/>
                                        <p:tgtEl>
                                          <p:spTgt spid="6"/>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51" fill="hold">
                      <p:stCondLst>
                        <p:cond delay="indefinite"/>
                      </p:stCondLst>
                      <p:childTnLst>
                        <p:par>
                          <p:cTn id="52" fill="hold">
                            <p:stCondLst>
                              <p:cond delay="0"/>
                            </p:stCondLst>
                            <p:childTnLst>
                              <p:par>
                                <p:cTn id="53" presetID="15" presetClass="entr" presetSubtype="0" fill="hold" grpId="0" nodeType="clickEffect">
                                  <p:stCondLst>
                                    <p:cond delay="0"/>
                                  </p:stCondLst>
                                  <p:childTnLst>
                                    <p:set>
                                      <p:cBhvr>
                                        <p:cTn id="54" dur="1" fill="hold">
                                          <p:stCondLst>
                                            <p:cond delay="0"/>
                                          </p:stCondLst>
                                        </p:cTn>
                                        <p:tgtEl>
                                          <p:spTgt spid="5"/>
                                        </p:tgtEl>
                                        <p:attrNameLst>
                                          <p:attrName>style.visibility</p:attrName>
                                        </p:attrNameLst>
                                      </p:cBhvr>
                                      <p:to>
                                        <p:strVal val="visible"/>
                                      </p:to>
                                    </p:set>
                                    <p:anim calcmode="lin" valueType="num">
                                      <p:cBhvr>
                                        <p:cTn id="55" dur="1000" fill="hold"/>
                                        <p:tgtEl>
                                          <p:spTgt spid="5"/>
                                        </p:tgtEl>
                                        <p:attrNameLst>
                                          <p:attrName>ppt_w</p:attrName>
                                        </p:attrNameLst>
                                      </p:cBhvr>
                                      <p:tavLst>
                                        <p:tav tm="0">
                                          <p:val>
                                            <p:fltVal val="0"/>
                                          </p:val>
                                        </p:tav>
                                        <p:tav tm="100000">
                                          <p:val>
                                            <p:strVal val="#ppt_w"/>
                                          </p:val>
                                        </p:tav>
                                      </p:tavLst>
                                    </p:anim>
                                    <p:anim calcmode="lin" valueType="num">
                                      <p:cBhvr>
                                        <p:cTn id="56" dur="1000" fill="hold"/>
                                        <p:tgtEl>
                                          <p:spTgt spid="5"/>
                                        </p:tgtEl>
                                        <p:attrNameLst>
                                          <p:attrName>ppt_h</p:attrName>
                                        </p:attrNameLst>
                                      </p:cBhvr>
                                      <p:tavLst>
                                        <p:tav tm="0">
                                          <p:val>
                                            <p:fltVal val="0"/>
                                          </p:val>
                                        </p:tav>
                                        <p:tav tm="100000">
                                          <p:val>
                                            <p:strVal val="#ppt_h"/>
                                          </p:val>
                                        </p:tav>
                                      </p:tavLst>
                                    </p:anim>
                                    <p:anim calcmode="lin" valueType="num">
                                      <p:cBhvr>
                                        <p:cTn id="57" dur="1000" fill="hold"/>
                                        <p:tgtEl>
                                          <p:spTgt spid="5"/>
                                        </p:tgtEl>
                                        <p:attrNameLst>
                                          <p:attrName>ppt_x</p:attrName>
                                        </p:attrNameLst>
                                      </p:cBhvr>
                                      <p:tavLst>
                                        <p:tav tm="0" fmla="#ppt_x+(cos(-2*pi*(1-$))*-#ppt_x-sin(-2*pi*(1-$))*(1-#ppt_y))*(1-$)">
                                          <p:val>
                                            <p:fltVal val="0"/>
                                          </p:val>
                                        </p:tav>
                                        <p:tav tm="100000">
                                          <p:val>
                                            <p:fltVal val="1"/>
                                          </p:val>
                                        </p:tav>
                                      </p:tavLst>
                                    </p:anim>
                                    <p:anim calcmode="lin" valueType="num">
                                      <p:cBhvr>
                                        <p:cTn id="58" dur="1000" fill="hold"/>
                                        <p:tgtEl>
                                          <p:spTgt spid="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Hör</a:t>
            </a:r>
            <a:r>
              <a:rPr lang="cs-CZ" dirty="0" smtClean="0"/>
              <a:t> </a:t>
            </a:r>
            <a:r>
              <a:rPr lang="cs-CZ" dirty="0" err="1" smtClean="0"/>
              <a:t>zu</a:t>
            </a:r>
            <a:endParaRPr lang="cs-CZ" dirty="0"/>
          </a:p>
        </p:txBody>
      </p:sp>
      <p:sp>
        <p:nvSpPr>
          <p:cNvPr id="3" name="Zástupný symbol pro obsah 2"/>
          <p:cNvSpPr>
            <a:spLocks noGrp="1"/>
          </p:cNvSpPr>
          <p:nvPr>
            <p:ph idx="1"/>
          </p:nvPr>
        </p:nvSpPr>
        <p:spPr/>
        <p:txBody>
          <a:bodyPr/>
          <a:lstStyle/>
          <a:p>
            <a:r>
              <a:rPr lang="cs-CZ" dirty="0" smtClean="0"/>
              <a:t>Mach </a:t>
            </a:r>
            <a:r>
              <a:rPr lang="cs-CZ" dirty="0" err="1" smtClean="0"/>
              <a:t>diese</a:t>
            </a:r>
            <a:r>
              <a:rPr lang="cs-CZ" dirty="0" smtClean="0"/>
              <a:t> online </a:t>
            </a:r>
            <a:r>
              <a:rPr lang="cs-CZ" dirty="0" err="1" smtClean="0"/>
              <a:t>Übung</a:t>
            </a:r>
            <a:r>
              <a:rPr lang="cs-CZ" dirty="0" smtClean="0"/>
              <a:t>  - </a:t>
            </a:r>
            <a:r>
              <a:rPr lang="cs-CZ" dirty="0" err="1" smtClean="0"/>
              <a:t>Tiere</a:t>
            </a:r>
            <a:r>
              <a:rPr lang="cs-CZ" dirty="0" smtClean="0"/>
              <a:t>.</a:t>
            </a:r>
          </a:p>
          <a:p>
            <a:endParaRPr lang="cs-CZ" dirty="0"/>
          </a:p>
          <a:p>
            <a:endParaRPr lang="cs-CZ" dirty="0" smtClean="0"/>
          </a:p>
          <a:p>
            <a:r>
              <a:rPr lang="cs-CZ" dirty="0" err="1" smtClean="0"/>
              <a:t>Was</a:t>
            </a:r>
            <a:r>
              <a:rPr lang="cs-CZ" dirty="0" smtClean="0"/>
              <a:t> </a:t>
            </a:r>
            <a:r>
              <a:rPr lang="cs-CZ" dirty="0" err="1" smtClean="0"/>
              <a:t>frisst</a:t>
            </a:r>
            <a:r>
              <a:rPr lang="cs-CZ" dirty="0" smtClean="0"/>
              <a:t> </a:t>
            </a:r>
            <a:r>
              <a:rPr lang="cs-CZ" dirty="0" err="1" smtClean="0"/>
              <a:t>dein</a:t>
            </a:r>
            <a:r>
              <a:rPr lang="cs-CZ" dirty="0" smtClean="0"/>
              <a:t> </a:t>
            </a:r>
            <a:r>
              <a:rPr lang="cs-CZ" dirty="0" err="1" smtClean="0"/>
              <a:t>Tier</a:t>
            </a:r>
            <a:r>
              <a:rPr lang="cs-CZ" dirty="0" smtClean="0"/>
              <a:t>?</a:t>
            </a:r>
            <a:endParaRPr lang="cs-CZ" dirty="0"/>
          </a:p>
        </p:txBody>
      </p:sp>
      <p:pic>
        <p:nvPicPr>
          <p:cNvPr id="4098" name="Picture 2" descr="C:\Users\Maruška\AppData\Local\Microsoft\Windows\Temporary Internet Files\Content.IE5\461ZP1GB\MC90044473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03108" y="4130838"/>
            <a:ext cx="1398280" cy="1810722"/>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Maruška\AppData\Local\Microsoft\Windows\Temporary Internet Files\Content.IE5\I0YVP2XF\MC90043800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4208" y="1281832"/>
            <a:ext cx="1863725" cy="1270000"/>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a:hlinkClick r:id="rId4"/>
          </p:cNvPr>
          <p:cNvSpPr/>
          <p:nvPr/>
        </p:nvSpPr>
        <p:spPr>
          <a:xfrm>
            <a:off x="5218059" y="1535126"/>
            <a:ext cx="792088" cy="72008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s-CZ"/>
          </a:p>
        </p:txBody>
      </p:sp>
      <p:sp>
        <p:nvSpPr>
          <p:cNvPr id="7" name="Obdélník 6">
            <a:hlinkClick r:id="rId5"/>
          </p:cNvPr>
          <p:cNvSpPr/>
          <p:nvPr/>
        </p:nvSpPr>
        <p:spPr>
          <a:xfrm>
            <a:off x="3790181" y="2868371"/>
            <a:ext cx="792088" cy="72008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s-CZ"/>
          </a:p>
        </p:txBody>
      </p:sp>
      <p:pic>
        <p:nvPicPr>
          <p:cNvPr id="8" name="Picture 3" descr="C:\Users\Maruška\AppData\Local\Microsoft\Windows\Temporary Internet Files\Content.IE5\I0YVP2XF\MC90043800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8284" y="2551832"/>
            <a:ext cx="1863725" cy="127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82890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Beschreibe</a:t>
            </a:r>
            <a:r>
              <a:rPr lang="cs-CZ" dirty="0" smtClean="0"/>
              <a:t> </a:t>
            </a:r>
            <a:r>
              <a:rPr lang="cs-CZ" dirty="0" err="1" smtClean="0"/>
              <a:t>dieses</a:t>
            </a:r>
            <a:r>
              <a:rPr lang="cs-CZ" dirty="0" smtClean="0"/>
              <a:t> </a:t>
            </a:r>
            <a:r>
              <a:rPr lang="cs-CZ" dirty="0" err="1" smtClean="0"/>
              <a:t>Bild</a:t>
            </a:r>
            <a:r>
              <a:rPr lang="cs-CZ" dirty="0" smtClean="0"/>
              <a:t>!</a:t>
            </a:r>
            <a:endParaRPr lang="cs-CZ" dirty="0"/>
          </a:p>
        </p:txBody>
      </p:sp>
      <p:sp>
        <p:nvSpPr>
          <p:cNvPr id="3" name="Zástupný symbol pro obsah 2"/>
          <p:cNvSpPr>
            <a:spLocks noGrp="1"/>
          </p:cNvSpPr>
          <p:nvPr>
            <p:ph idx="1"/>
          </p:nvPr>
        </p:nvSpPr>
        <p:spPr/>
        <p:txBody>
          <a:bodyPr>
            <a:normAutofit/>
          </a:bodyPr>
          <a:lstStyle/>
          <a:p>
            <a:pPr>
              <a:buClr>
                <a:srgbClr val="FF0000"/>
              </a:buClr>
              <a:buFont typeface="Wingdings" pitchFamily="2" charset="2"/>
              <a:buChar char="ü"/>
            </a:pPr>
            <a:r>
              <a:rPr lang="cs-CZ" sz="2800" dirty="0" err="1" smtClean="0"/>
              <a:t>Was</a:t>
            </a:r>
            <a:r>
              <a:rPr lang="cs-CZ" sz="2800" dirty="0" smtClean="0"/>
              <a:t> </a:t>
            </a:r>
            <a:r>
              <a:rPr lang="cs-CZ" sz="2800" dirty="0" err="1" smtClean="0"/>
              <a:t>siehst</a:t>
            </a:r>
            <a:r>
              <a:rPr lang="cs-CZ" sz="2800" dirty="0" smtClean="0"/>
              <a:t> </a:t>
            </a:r>
            <a:r>
              <a:rPr lang="cs-CZ" sz="2800" dirty="0" err="1" smtClean="0"/>
              <a:t>du</a:t>
            </a:r>
            <a:r>
              <a:rPr lang="cs-CZ" sz="2800" dirty="0" smtClean="0"/>
              <a:t>?</a:t>
            </a:r>
          </a:p>
          <a:p>
            <a:pPr>
              <a:buClr>
                <a:srgbClr val="FF0000"/>
              </a:buClr>
              <a:buFont typeface="Wingdings" pitchFamily="2" charset="2"/>
              <a:buChar char="ü"/>
            </a:pPr>
            <a:r>
              <a:rPr lang="cs-CZ" sz="2800" dirty="0" err="1" smtClean="0"/>
              <a:t>Wie</a:t>
            </a:r>
            <a:r>
              <a:rPr lang="cs-CZ" sz="2800" dirty="0" smtClean="0"/>
              <a:t> </a:t>
            </a:r>
            <a:r>
              <a:rPr lang="cs-CZ" sz="2800" dirty="0" err="1" smtClean="0"/>
              <a:t>heißt</a:t>
            </a:r>
            <a:r>
              <a:rPr lang="cs-CZ" sz="2800" dirty="0" smtClean="0"/>
              <a:t> </a:t>
            </a:r>
            <a:r>
              <a:rPr lang="cs-CZ" sz="2800" dirty="0" err="1" smtClean="0"/>
              <a:t>dieses</a:t>
            </a:r>
            <a:r>
              <a:rPr lang="cs-CZ" sz="2800" dirty="0" smtClean="0"/>
              <a:t> </a:t>
            </a:r>
            <a:r>
              <a:rPr lang="cs-CZ" sz="2800" dirty="0" err="1" smtClean="0"/>
              <a:t>Tier</a:t>
            </a:r>
            <a:r>
              <a:rPr lang="cs-CZ" sz="2800" dirty="0" smtClean="0"/>
              <a:t>?</a:t>
            </a:r>
          </a:p>
          <a:p>
            <a:pPr>
              <a:buClr>
                <a:srgbClr val="FF0000"/>
              </a:buClr>
              <a:buFont typeface="Wingdings" pitchFamily="2" charset="2"/>
              <a:buChar char="ü"/>
            </a:pPr>
            <a:r>
              <a:rPr lang="cs-CZ" sz="2800" dirty="0" err="1" smtClean="0"/>
              <a:t>Was</a:t>
            </a:r>
            <a:r>
              <a:rPr lang="cs-CZ" sz="2800" dirty="0" smtClean="0"/>
              <a:t> </a:t>
            </a:r>
            <a:r>
              <a:rPr lang="cs-CZ" sz="2800" dirty="0" err="1" smtClean="0"/>
              <a:t>bedeutet</a:t>
            </a:r>
            <a:r>
              <a:rPr lang="cs-CZ" sz="2800" dirty="0" smtClean="0"/>
              <a:t> </a:t>
            </a:r>
            <a:r>
              <a:rPr lang="cs-CZ" sz="2800" dirty="0" err="1" smtClean="0"/>
              <a:t>dieses</a:t>
            </a:r>
            <a:r>
              <a:rPr lang="cs-CZ" sz="2800" dirty="0" smtClean="0"/>
              <a:t> </a:t>
            </a:r>
            <a:r>
              <a:rPr lang="cs-CZ" sz="2800" dirty="0" err="1" smtClean="0"/>
              <a:t>Bild</a:t>
            </a:r>
            <a:r>
              <a:rPr lang="cs-CZ" sz="2800" dirty="0" smtClean="0"/>
              <a:t>?</a:t>
            </a:r>
          </a:p>
          <a:p>
            <a:endParaRPr lang="cs-CZ" sz="2800" dirty="0"/>
          </a:p>
        </p:txBody>
      </p:sp>
      <p:pic>
        <p:nvPicPr>
          <p:cNvPr id="3074" name="Picture 2" descr="C:\Users\Maruška\AppData\Local\Microsoft\Windows\Temporary Internet Files\Content.IE5\461ZP1GB\MC90034678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27984" y="2132856"/>
            <a:ext cx="3725911" cy="4093658"/>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9117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Grammatik</a:t>
            </a:r>
            <a:endParaRPr lang="cs-CZ" dirty="0"/>
          </a:p>
        </p:txBody>
      </p:sp>
      <p:sp>
        <p:nvSpPr>
          <p:cNvPr id="3" name="Zástupný symbol pro obsah 2"/>
          <p:cNvSpPr>
            <a:spLocks noGrp="1"/>
          </p:cNvSpPr>
          <p:nvPr>
            <p:ph idx="1"/>
          </p:nvPr>
        </p:nvSpPr>
        <p:spPr>
          <a:xfrm>
            <a:off x="486678" y="1695079"/>
            <a:ext cx="8229600" cy="4525963"/>
          </a:xfrm>
        </p:spPr>
        <p:txBody>
          <a:bodyPr>
            <a:normAutofit/>
          </a:bodyPr>
          <a:lstStyle/>
          <a:p>
            <a:pPr marL="0" indent="0">
              <a:buNone/>
            </a:pPr>
            <a:r>
              <a:rPr lang="cs-CZ" sz="2800" dirty="0" smtClean="0"/>
              <a:t>Perfektum pravidelných sloves</a:t>
            </a:r>
          </a:p>
          <a:p>
            <a:pPr marL="0" indent="0">
              <a:buNone/>
            </a:pPr>
            <a:endParaRPr lang="cs-CZ" sz="2800" dirty="0"/>
          </a:p>
          <a:p>
            <a:pPr marL="0" indent="0">
              <a:buNone/>
            </a:pPr>
            <a:endParaRPr lang="cs-CZ" sz="2800" dirty="0">
              <a:solidFill>
                <a:schemeClr val="tx1"/>
              </a:solidFill>
            </a:endParaRPr>
          </a:p>
        </p:txBody>
      </p:sp>
      <p:sp>
        <p:nvSpPr>
          <p:cNvPr id="4" name="Zaoblený obdélník 3"/>
          <p:cNvSpPr/>
          <p:nvPr/>
        </p:nvSpPr>
        <p:spPr>
          <a:xfrm>
            <a:off x="611560" y="2636912"/>
            <a:ext cx="2592288" cy="1368152"/>
          </a:xfrm>
          <a:prstGeom prst="roundRect">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cs-CZ" sz="2800" dirty="0" smtClean="0">
                <a:solidFill>
                  <a:schemeClr val="tx1"/>
                </a:solidFill>
              </a:rPr>
              <a:t>Pomocné sloveso </a:t>
            </a:r>
            <a:r>
              <a:rPr lang="cs-CZ" sz="2800" dirty="0" err="1" smtClean="0">
                <a:solidFill>
                  <a:schemeClr val="tx1"/>
                </a:solidFill>
              </a:rPr>
              <a:t>haben</a:t>
            </a:r>
            <a:r>
              <a:rPr lang="cs-CZ" sz="2800" dirty="0" smtClean="0">
                <a:solidFill>
                  <a:schemeClr val="tx1"/>
                </a:solidFill>
              </a:rPr>
              <a:t>/ </a:t>
            </a:r>
            <a:r>
              <a:rPr lang="cs-CZ" sz="2800" dirty="0" err="1" smtClean="0">
                <a:solidFill>
                  <a:schemeClr val="tx1"/>
                </a:solidFill>
              </a:rPr>
              <a:t>sein</a:t>
            </a:r>
            <a:endParaRPr lang="cs-CZ" sz="2800" dirty="0">
              <a:solidFill>
                <a:schemeClr val="tx1"/>
              </a:solidFill>
            </a:endParaRPr>
          </a:p>
        </p:txBody>
      </p:sp>
      <p:sp>
        <p:nvSpPr>
          <p:cNvPr id="5" name="Plus 4"/>
          <p:cNvSpPr/>
          <p:nvPr/>
        </p:nvSpPr>
        <p:spPr>
          <a:xfrm>
            <a:off x="3233326" y="2730918"/>
            <a:ext cx="1368152" cy="1296144"/>
          </a:xfrm>
          <a:prstGeom prst="mathPlus">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cs-CZ"/>
          </a:p>
        </p:txBody>
      </p:sp>
      <p:sp>
        <p:nvSpPr>
          <p:cNvPr id="6" name="Zaoblený obdélník 5"/>
          <p:cNvSpPr/>
          <p:nvPr/>
        </p:nvSpPr>
        <p:spPr>
          <a:xfrm>
            <a:off x="4860032" y="2683915"/>
            <a:ext cx="2418794" cy="1274146"/>
          </a:xfrm>
          <a:prstGeom prst="roundRect">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cs-CZ" sz="2800" dirty="0" err="1" smtClean="0">
                <a:solidFill>
                  <a:schemeClr val="tx1"/>
                </a:solidFill>
              </a:rPr>
              <a:t>ge</a:t>
            </a:r>
            <a:r>
              <a:rPr lang="cs-CZ" sz="2800" dirty="0" smtClean="0">
                <a:solidFill>
                  <a:schemeClr val="tx1"/>
                </a:solidFill>
              </a:rPr>
              <a:t>……t</a:t>
            </a:r>
            <a:endParaRPr lang="cs-CZ" sz="2800" dirty="0">
              <a:solidFill>
                <a:schemeClr val="tx1"/>
              </a:solidFill>
            </a:endParaRPr>
          </a:p>
        </p:txBody>
      </p:sp>
      <p:sp>
        <p:nvSpPr>
          <p:cNvPr id="7" name="Je rovno 6"/>
          <p:cNvSpPr/>
          <p:nvPr/>
        </p:nvSpPr>
        <p:spPr>
          <a:xfrm>
            <a:off x="7452320" y="2970443"/>
            <a:ext cx="1224136" cy="817093"/>
          </a:xfrm>
          <a:prstGeom prst="mathEqual">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cs-CZ"/>
          </a:p>
        </p:txBody>
      </p:sp>
      <p:sp>
        <p:nvSpPr>
          <p:cNvPr id="8" name="Obdélník 7"/>
          <p:cNvSpPr/>
          <p:nvPr/>
        </p:nvSpPr>
        <p:spPr>
          <a:xfrm>
            <a:off x="2295933" y="4500211"/>
            <a:ext cx="4185185"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5400" b="1" dirty="0" err="1" smtClean="0">
                <a:ln w="11430"/>
                <a:solidFill>
                  <a:schemeClr val="accent5">
                    <a:lumMod val="75000"/>
                  </a:schemeClr>
                </a:solidFill>
                <a:effectLst>
                  <a:outerShdw blurRad="50800" dist="38100" dir="2700000" algn="tl" rotWithShape="0">
                    <a:prstClr val="black">
                      <a:alpha val="40000"/>
                    </a:prstClr>
                  </a:outerShdw>
                </a:effectLst>
              </a:rPr>
              <a:t>er</a:t>
            </a:r>
            <a:r>
              <a:rPr lang="cs-CZ" sz="5400" b="1" dirty="0" smtClean="0">
                <a:ln w="11430"/>
                <a:solidFill>
                  <a:schemeClr val="accent5">
                    <a:lumMod val="75000"/>
                  </a:schemeClr>
                </a:solidFill>
                <a:effectLst>
                  <a:outerShdw blurRad="50800" dist="38100" dir="2700000" algn="tl" rotWithShape="0">
                    <a:prstClr val="black">
                      <a:alpha val="40000"/>
                    </a:prstClr>
                  </a:outerShdw>
                </a:effectLst>
              </a:rPr>
              <a:t> </a:t>
            </a:r>
            <a:r>
              <a:rPr lang="cs-CZ" sz="5400" b="1" dirty="0" err="1" smtClean="0">
                <a:ln w="11430"/>
                <a:solidFill>
                  <a:schemeClr val="accent5">
                    <a:lumMod val="75000"/>
                  </a:schemeClr>
                </a:solidFill>
                <a:effectLst>
                  <a:outerShdw blurRad="50800" dist="38100" dir="2700000" algn="tl" rotWithShape="0">
                    <a:prstClr val="black">
                      <a:alpha val="40000"/>
                    </a:prstClr>
                  </a:outerShdw>
                </a:effectLst>
              </a:rPr>
              <a:t>hat</a:t>
            </a:r>
            <a:r>
              <a:rPr lang="cs-CZ" sz="5400" b="1" dirty="0" smtClean="0">
                <a:ln w="11430"/>
                <a:solidFill>
                  <a:schemeClr val="accent5">
                    <a:lumMod val="75000"/>
                  </a:schemeClr>
                </a:solidFill>
                <a:effectLst>
                  <a:outerShdw blurRad="50800" dist="38100" dir="2700000" algn="tl" rotWithShape="0">
                    <a:prstClr val="black">
                      <a:alpha val="40000"/>
                    </a:prstClr>
                  </a:outerShdw>
                </a:effectLst>
              </a:rPr>
              <a:t> </a:t>
            </a:r>
            <a:r>
              <a:rPr lang="cs-CZ" sz="5400" b="1" dirty="0" err="1" smtClean="0">
                <a:ln w="11430"/>
                <a:solidFill>
                  <a:schemeClr val="accent5">
                    <a:lumMod val="75000"/>
                  </a:schemeClr>
                </a:solidFill>
                <a:effectLst>
                  <a:outerShdw blurRad="50800" dist="38100" dir="2700000" algn="tl" rotWithShape="0">
                    <a:prstClr val="black">
                      <a:alpha val="40000"/>
                    </a:prstClr>
                  </a:outerShdw>
                </a:effectLst>
              </a:rPr>
              <a:t>gekauft</a:t>
            </a:r>
            <a:endParaRPr lang="cs-CZ" sz="5400" b="1" cap="none" spc="0" dirty="0">
              <a:ln w="11430"/>
              <a:solidFill>
                <a:schemeClr val="accent5">
                  <a:lumMod val="75000"/>
                </a:schemeClr>
              </a:solidFill>
              <a:effectLst>
                <a:outerShdw blurRad="50800" dist="38100" dir="2700000" algn="tl" rotWithShape="0">
                  <a:prstClr val="black">
                    <a:alpha val="40000"/>
                  </a:prstClr>
                </a:outerShdw>
              </a:effectLst>
            </a:endParaRPr>
          </a:p>
        </p:txBody>
      </p:sp>
    </p:spTree>
    <p:extLst>
      <p:ext uri="{BB962C8B-B14F-4D97-AF65-F5344CB8AC3E}">
        <p14:creationId xmlns:p14="http://schemas.microsoft.com/office/powerpoint/2010/main" val="19902241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Perfektum</a:t>
            </a:r>
            <a:endParaRPr lang="cs-CZ" dirty="0"/>
          </a:p>
        </p:txBody>
      </p:sp>
      <p:sp>
        <p:nvSpPr>
          <p:cNvPr id="3" name="Zástupný symbol pro obsah 2"/>
          <p:cNvSpPr>
            <a:spLocks noGrp="1"/>
          </p:cNvSpPr>
          <p:nvPr>
            <p:ph idx="1"/>
          </p:nvPr>
        </p:nvSpPr>
        <p:spPr/>
        <p:txBody>
          <a:bodyPr>
            <a:normAutofit/>
          </a:bodyPr>
          <a:lstStyle/>
          <a:p>
            <a:pPr marL="0" indent="0">
              <a:buNone/>
            </a:pPr>
            <a:r>
              <a:rPr lang="cs-CZ" sz="3400" b="1" dirty="0" smtClean="0">
                <a:solidFill>
                  <a:srgbClr val="FF0000"/>
                </a:solidFill>
                <a:cs typeface="MV Boli" pitchFamily="2" charset="0"/>
              </a:rPr>
              <a:t>Slovesa s neodlučitelnou předponou</a:t>
            </a:r>
          </a:p>
          <a:p>
            <a:pPr marL="0" indent="0">
              <a:buNone/>
            </a:pPr>
            <a:r>
              <a:rPr lang="cs-CZ" sz="3400" b="1" dirty="0" smtClean="0">
                <a:solidFill>
                  <a:schemeClr val="accent5">
                    <a:lumMod val="50000"/>
                  </a:schemeClr>
                </a:solidFill>
                <a:latin typeface="MV Boli" pitchFamily="2" charset="0"/>
                <a:cs typeface="MV Boli" pitchFamily="2" charset="0"/>
              </a:rPr>
              <a:t>b</a:t>
            </a:r>
            <a:r>
              <a:rPr lang="de-DE" sz="3400" b="1" dirty="0" smtClean="0">
                <a:solidFill>
                  <a:schemeClr val="accent5">
                    <a:lumMod val="50000"/>
                  </a:schemeClr>
                </a:solidFill>
                <a:latin typeface="MV Boli" pitchFamily="2" charset="0"/>
                <a:cs typeface="MV Boli" pitchFamily="2" charset="0"/>
              </a:rPr>
              <a:t>e</a:t>
            </a:r>
            <a:r>
              <a:rPr lang="cs-CZ" sz="3400" b="1" dirty="0" smtClean="0">
                <a:solidFill>
                  <a:schemeClr val="accent5">
                    <a:lumMod val="50000"/>
                  </a:schemeClr>
                </a:solidFill>
                <a:latin typeface="MV Boli" pitchFamily="2" charset="0"/>
                <a:cs typeface="MV Boli" pitchFamily="2" charset="0"/>
              </a:rPr>
              <a:t>-</a:t>
            </a:r>
            <a:r>
              <a:rPr lang="de-DE" sz="3400" b="1" dirty="0" smtClean="0">
                <a:solidFill>
                  <a:schemeClr val="accent5">
                    <a:lumMod val="50000"/>
                  </a:schemeClr>
                </a:solidFill>
                <a:latin typeface="MV Boli" pitchFamily="2" charset="0"/>
                <a:cs typeface="MV Boli" pitchFamily="2" charset="0"/>
              </a:rPr>
              <a:t>, </a:t>
            </a:r>
            <a:r>
              <a:rPr lang="de-DE" sz="3400" b="1" dirty="0" err="1" smtClean="0">
                <a:solidFill>
                  <a:schemeClr val="accent5">
                    <a:lumMod val="50000"/>
                  </a:schemeClr>
                </a:solidFill>
                <a:latin typeface="MV Boli" pitchFamily="2" charset="0"/>
                <a:cs typeface="MV Boli" pitchFamily="2" charset="0"/>
              </a:rPr>
              <a:t>ge</a:t>
            </a:r>
            <a:r>
              <a:rPr lang="cs-CZ" sz="3400" b="1" dirty="0" smtClean="0">
                <a:solidFill>
                  <a:schemeClr val="accent5">
                    <a:lumMod val="50000"/>
                  </a:schemeClr>
                </a:solidFill>
                <a:latin typeface="MV Boli" pitchFamily="2" charset="0"/>
                <a:cs typeface="MV Boli" pitchFamily="2" charset="0"/>
              </a:rPr>
              <a:t>-</a:t>
            </a:r>
            <a:r>
              <a:rPr lang="de-DE" sz="3400" b="1" dirty="0" smtClean="0">
                <a:solidFill>
                  <a:schemeClr val="accent5">
                    <a:lumMod val="50000"/>
                  </a:schemeClr>
                </a:solidFill>
                <a:latin typeface="MV Boli" pitchFamily="2" charset="0"/>
                <a:cs typeface="MV Boli" pitchFamily="2" charset="0"/>
              </a:rPr>
              <a:t>, </a:t>
            </a:r>
            <a:r>
              <a:rPr lang="de-DE" sz="3400" b="1" dirty="0" err="1" smtClean="0">
                <a:solidFill>
                  <a:schemeClr val="accent5">
                    <a:lumMod val="50000"/>
                  </a:schemeClr>
                </a:solidFill>
                <a:latin typeface="MV Boli" pitchFamily="2" charset="0"/>
                <a:cs typeface="MV Boli" pitchFamily="2" charset="0"/>
              </a:rPr>
              <a:t>ent</a:t>
            </a:r>
            <a:r>
              <a:rPr lang="cs-CZ" sz="3400" b="1" dirty="0" smtClean="0">
                <a:solidFill>
                  <a:schemeClr val="accent5">
                    <a:lumMod val="50000"/>
                  </a:schemeClr>
                </a:solidFill>
                <a:latin typeface="MV Boli" pitchFamily="2" charset="0"/>
                <a:cs typeface="MV Boli" pitchFamily="2" charset="0"/>
              </a:rPr>
              <a:t>-</a:t>
            </a:r>
            <a:r>
              <a:rPr lang="de-DE" sz="3400" b="1" dirty="0" smtClean="0">
                <a:solidFill>
                  <a:schemeClr val="accent5">
                    <a:lumMod val="50000"/>
                  </a:schemeClr>
                </a:solidFill>
                <a:latin typeface="MV Boli" pitchFamily="2" charset="0"/>
                <a:cs typeface="MV Boli" pitchFamily="2" charset="0"/>
              </a:rPr>
              <a:t>, </a:t>
            </a:r>
            <a:r>
              <a:rPr lang="de-DE" sz="3400" b="1" dirty="0" err="1" smtClean="0">
                <a:solidFill>
                  <a:schemeClr val="accent5">
                    <a:lumMod val="50000"/>
                  </a:schemeClr>
                </a:solidFill>
                <a:latin typeface="MV Boli" pitchFamily="2" charset="0"/>
                <a:cs typeface="MV Boli" pitchFamily="2" charset="0"/>
              </a:rPr>
              <a:t>emp</a:t>
            </a:r>
            <a:r>
              <a:rPr lang="cs-CZ" sz="3400" b="1" dirty="0" smtClean="0">
                <a:solidFill>
                  <a:schemeClr val="accent5">
                    <a:lumMod val="50000"/>
                  </a:schemeClr>
                </a:solidFill>
                <a:latin typeface="MV Boli" pitchFamily="2" charset="0"/>
                <a:cs typeface="MV Boli" pitchFamily="2" charset="0"/>
              </a:rPr>
              <a:t>-</a:t>
            </a:r>
            <a:r>
              <a:rPr lang="de-DE" sz="3400" b="1" dirty="0" smtClean="0">
                <a:solidFill>
                  <a:schemeClr val="accent5">
                    <a:lumMod val="50000"/>
                  </a:schemeClr>
                </a:solidFill>
                <a:latin typeface="MV Boli" pitchFamily="2" charset="0"/>
                <a:cs typeface="MV Boli" pitchFamily="2" charset="0"/>
              </a:rPr>
              <a:t>, er</a:t>
            </a:r>
            <a:r>
              <a:rPr lang="cs-CZ" sz="3400" b="1" dirty="0" smtClean="0">
                <a:solidFill>
                  <a:schemeClr val="accent5">
                    <a:lumMod val="50000"/>
                  </a:schemeClr>
                </a:solidFill>
                <a:latin typeface="MV Boli" pitchFamily="2" charset="0"/>
                <a:cs typeface="MV Boli" pitchFamily="2" charset="0"/>
              </a:rPr>
              <a:t>-</a:t>
            </a:r>
            <a:r>
              <a:rPr lang="de-DE" sz="3400" b="1" dirty="0" smtClean="0">
                <a:solidFill>
                  <a:schemeClr val="accent5">
                    <a:lumMod val="50000"/>
                  </a:schemeClr>
                </a:solidFill>
                <a:latin typeface="MV Boli" pitchFamily="2" charset="0"/>
                <a:cs typeface="MV Boli" pitchFamily="2" charset="0"/>
              </a:rPr>
              <a:t>, </a:t>
            </a:r>
            <a:r>
              <a:rPr lang="de-DE" sz="3400" b="1" dirty="0" err="1" smtClean="0">
                <a:solidFill>
                  <a:schemeClr val="accent5">
                    <a:lumMod val="50000"/>
                  </a:schemeClr>
                </a:solidFill>
                <a:latin typeface="MV Boli" pitchFamily="2" charset="0"/>
                <a:cs typeface="MV Boli" pitchFamily="2" charset="0"/>
              </a:rPr>
              <a:t>ver</a:t>
            </a:r>
            <a:r>
              <a:rPr lang="cs-CZ" sz="3400" b="1" dirty="0" smtClean="0">
                <a:solidFill>
                  <a:schemeClr val="accent5">
                    <a:lumMod val="50000"/>
                  </a:schemeClr>
                </a:solidFill>
                <a:latin typeface="MV Boli" pitchFamily="2" charset="0"/>
                <a:cs typeface="MV Boli" pitchFamily="2" charset="0"/>
              </a:rPr>
              <a:t>-</a:t>
            </a:r>
            <a:r>
              <a:rPr lang="de-DE" sz="3400" b="1" dirty="0" smtClean="0">
                <a:solidFill>
                  <a:schemeClr val="accent5">
                    <a:lumMod val="50000"/>
                  </a:schemeClr>
                </a:solidFill>
                <a:latin typeface="MV Boli" pitchFamily="2" charset="0"/>
                <a:cs typeface="MV Boli" pitchFamily="2" charset="0"/>
              </a:rPr>
              <a:t>, </a:t>
            </a:r>
            <a:r>
              <a:rPr lang="de-DE" sz="3400" b="1" dirty="0" err="1" smtClean="0">
                <a:solidFill>
                  <a:schemeClr val="accent5">
                    <a:lumMod val="50000"/>
                  </a:schemeClr>
                </a:solidFill>
                <a:latin typeface="MV Boli" pitchFamily="2" charset="0"/>
                <a:cs typeface="MV Boli" pitchFamily="2" charset="0"/>
              </a:rPr>
              <a:t>zer</a:t>
            </a:r>
            <a:r>
              <a:rPr lang="cs-CZ" sz="3400" b="1" dirty="0" smtClean="0">
                <a:solidFill>
                  <a:schemeClr val="accent5">
                    <a:lumMod val="50000"/>
                  </a:schemeClr>
                </a:solidFill>
                <a:latin typeface="MV Boli" pitchFamily="2" charset="0"/>
                <a:cs typeface="MV Boli" pitchFamily="2" charset="0"/>
              </a:rPr>
              <a:t>-</a:t>
            </a:r>
            <a:endParaRPr lang="cs-CZ" sz="3400" b="1" dirty="0">
              <a:solidFill>
                <a:schemeClr val="accent5">
                  <a:lumMod val="50000"/>
                </a:schemeClr>
              </a:solidFill>
              <a:latin typeface="MV Boli" pitchFamily="2" charset="0"/>
              <a:cs typeface="MV Boli" pitchFamily="2" charset="0"/>
            </a:endParaRPr>
          </a:p>
          <a:p>
            <a:pPr marL="0" indent="0">
              <a:buNone/>
            </a:pPr>
            <a:r>
              <a:rPr lang="cs-CZ" sz="3400" b="1" dirty="0" err="1" smtClean="0">
                <a:solidFill>
                  <a:schemeClr val="accent2">
                    <a:lumMod val="75000"/>
                  </a:schemeClr>
                </a:solidFill>
                <a:latin typeface="MV Boli" pitchFamily="2" charset="0"/>
                <a:cs typeface="MV Boli" pitchFamily="2" charset="0"/>
              </a:rPr>
              <a:t>Sie</a:t>
            </a:r>
            <a:r>
              <a:rPr lang="cs-CZ" sz="3400" b="1" dirty="0" smtClean="0">
                <a:solidFill>
                  <a:schemeClr val="accent2">
                    <a:lumMod val="75000"/>
                  </a:schemeClr>
                </a:solidFill>
                <a:latin typeface="MV Boli" pitchFamily="2" charset="0"/>
                <a:cs typeface="MV Boli" pitchFamily="2" charset="0"/>
              </a:rPr>
              <a:t> </a:t>
            </a:r>
            <a:r>
              <a:rPr lang="cs-CZ" sz="3400" b="1" u="sng" dirty="0" err="1" smtClean="0">
                <a:solidFill>
                  <a:schemeClr val="accent2">
                    <a:lumMod val="75000"/>
                  </a:schemeClr>
                </a:solidFill>
                <a:latin typeface="MV Boli" pitchFamily="2" charset="0"/>
                <a:cs typeface="MV Boli" pitchFamily="2" charset="0"/>
              </a:rPr>
              <a:t>hat</a:t>
            </a:r>
            <a:r>
              <a:rPr lang="cs-CZ" sz="3400" b="1" dirty="0" smtClean="0">
                <a:solidFill>
                  <a:schemeClr val="accent2">
                    <a:lumMod val="75000"/>
                  </a:schemeClr>
                </a:solidFill>
                <a:latin typeface="MV Boli" pitchFamily="2" charset="0"/>
                <a:cs typeface="MV Boli" pitchFamily="2" charset="0"/>
              </a:rPr>
              <a:t> </a:t>
            </a:r>
            <a:r>
              <a:rPr lang="cs-CZ" sz="3400" b="1" dirty="0" err="1" smtClean="0">
                <a:solidFill>
                  <a:schemeClr val="accent2">
                    <a:lumMod val="75000"/>
                  </a:schemeClr>
                </a:solidFill>
                <a:latin typeface="MV Boli" pitchFamily="2" charset="0"/>
                <a:cs typeface="MV Boli" pitchFamily="2" charset="0"/>
              </a:rPr>
              <a:t>uns</a:t>
            </a:r>
            <a:r>
              <a:rPr lang="cs-CZ" sz="3400" b="1" dirty="0" smtClean="0">
                <a:solidFill>
                  <a:schemeClr val="accent2">
                    <a:lumMod val="75000"/>
                  </a:schemeClr>
                </a:solidFill>
                <a:latin typeface="MV Boli" pitchFamily="2" charset="0"/>
                <a:cs typeface="MV Boli" pitchFamily="2" charset="0"/>
              </a:rPr>
              <a:t> </a:t>
            </a:r>
            <a:r>
              <a:rPr lang="cs-CZ" sz="3400" b="1" u="sng" dirty="0" err="1" smtClean="0">
                <a:solidFill>
                  <a:schemeClr val="accent2">
                    <a:lumMod val="75000"/>
                  </a:schemeClr>
                </a:solidFill>
                <a:latin typeface="MV Boli" pitchFamily="2" charset="0"/>
                <a:cs typeface="MV Boli" pitchFamily="2" charset="0"/>
              </a:rPr>
              <a:t>besucht</a:t>
            </a:r>
            <a:r>
              <a:rPr lang="cs-CZ" sz="3400" b="1" dirty="0" smtClean="0">
                <a:solidFill>
                  <a:schemeClr val="accent2">
                    <a:lumMod val="75000"/>
                  </a:schemeClr>
                </a:solidFill>
                <a:latin typeface="MV Boli" pitchFamily="2" charset="0"/>
                <a:cs typeface="MV Boli" pitchFamily="2" charset="0"/>
              </a:rPr>
              <a:t>.</a:t>
            </a:r>
          </a:p>
          <a:p>
            <a:pPr marL="0" indent="0">
              <a:buNone/>
            </a:pPr>
            <a:endParaRPr lang="cs-CZ" sz="3400" b="1" dirty="0">
              <a:solidFill>
                <a:schemeClr val="accent2">
                  <a:lumMod val="75000"/>
                </a:schemeClr>
              </a:solidFill>
              <a:latin typeface="MV Boli" pitchFamily="2" charset="0"/>
              <a:cs typeface="MV Boli" pitchFamily="2" charset="0"/>
            </a:endParaRPr>
          </a:p>
          <a:p>
            <a:pPr marL="0" indent="0">
              <a:buNone/>
            </a:pPr>
            <a:r>
              <a:rPr lang="cs-CZ" sz="3400" b="1" dirty="0">
                <a:solidFill>
                  <a:srgbClr val="FF0000"/>
                </a:solidFill>
                <a:cs typeface="MV Boli" pitchFamily="2" charset="0"/>
              </a:rPr>
              <a:t>Slovesa na –</a:t>
            </a:r>
            <a:r>
              <a:rPr lang="cs-CZ" sz="3400" b="1" dirty="0" err="1" smtClean="0">
                <a:solidFill>
                  <a:srgbClr val="FF0000"/>
                </a:solidFill>
                <a:cs typeface="MV Boli" pitchFamily="2" charset="0"/>
              </a:rPr>
              <a:t>ieren</a:t>
            </a:r>
            <a:endParaRPr lang="cs-CZ" sz="3400" b="1" dirty="0" smtClean="0">
              <a:solidFill>
                <a:srgbClr val="FF0000"/>
              </a:solidFill>
              <a:cs typeface="MV Boli" pitchFamily="2" charset="0"/>
            </a:endParaRPr>
          </a:p>
          <a:p>
            <a:pPr marL="0" indent="0">
              <a:buNone/>
            </a:pPr>
            <a:r>
              <a:rPr lang="cs-CZ" sz="3400" b="1" dirty="0" err="1">
                <a:solidFill>
                  <a:schemeClr val="accent5">
                    <a:lumMod val="50000"/>
                  </a:schemeClr>
                </a:solidFill>
                <a:latin typeface="MV Boli" pitchFamily="2" charset="0"/>
                <a:cs typeface="MV Boli" pitchFamily="2" charset="0"/>
              </a:rPr>
              <a:t>telefonieren</a:t>
            </a:r>
            <a:r>
              <a:rPr lang="cs-CZ" sz="3400" b="1" dirty="0">
                <a:solidFill>
                  <a:schemeClr val="accent5">
                    <a:lumMod val="50000"/>
                  </a:schemeClr>
                </a:solidFill>
                <a:latin typeface="MV Boli" pitchFamily="2" charset="0"/>
                <a:cs typeface="MV Boli" pitchFamily="2" charset="0"/>
              </a:rPr>
              <a:t>, </a:t>
            </a:r>
            <a:r>
              <a:rPr lang="cs-CZ" sz="3400" b="1" dirty="0" err="1">
                <a:solidFill>
                  <a:schemeClr val="accent5">
                    <a:lumMod val="50000"/>
                  </a:schemeClr>
                </a:solidFill>
                <a:latin typeface="MV Boli" pitchFamily="2" charset="0"/>
                <a:cs typeface="MV Boli" pitchFamily="2" charset="0"/>
              </a:rPr>
              <a:t>studieren</a:t>
            </a:r>
            <a:r>
              <a:rPr lang="cs-CZ" sz="3400" b="1" dirty="0">
                <a:solidFill>
                  <a:schemeClr val="accent5">
                    <a:lumMod val="50000"/>
                  </a:schemeClr>
                </a:solidFill>
                <a:latin typeface="MV Boli" pitchFamily="2" charset="0"/>
                <a:cs typeface="MV Boli" pitchFamily="2" charset="0"/>
              </a:rPr>
              <a:t>, </a:t>
            </a:r>
            <a:r>
              <a:rPr lang="cs-CZ" sz="3400" b="1" dirty="0" err="1">
                <a:solidFill>
                  <a:schemeClr val="accent5">
                    <a:lumMod val="50000"/>
                  </a:schemeClr>
                </a:solidFill>
                <a:latin typeface="MV Boli" pitchFamily="2" charset="0"/>
                <a:cs typeface="MV Boli" pitchFamily="2" charset="0"/>
              </a:rPr>
              <a:t>fotografieren</a:t>
            </a:r>
            <a:r>
              <a:rPr lang="cs-CZ" sz="3400" b="1" dirty="0">
                <a:solidFill>
                  <a:schemeClr val="accent5">
                    <a:lumMod val="50000"/>
                  </a:schemeClr>
                </a:solidFill>
                <a:latin typeface="MV Boli" pitchFamily="2" charset="0"/>
                <a:cs typeface="MV Boli" pitchFamily="2" charset="0"/>
              </a:rPr>
              <a:t> </a:t>
            </a:r>
          </a:p>
          <a:p>
            <a:pPr marL="0" indent="0">
              <a:buNone/>
            </a:pPr>
            <a:r>
              <a:rPr lang="cs-CZ" sz="3400" b="1" dirty="0" smtClean="0">
                <a:solidFill>
                  <a:schemeClr val="accent2">
                    <a:lumMod val="75000"/>
                  </a:schemeClr>
                </a:solidFill>
                <a:latin typeface="MV Boli" pitchFamily="2" charset="0"/>
                <a:cs typeface="MV Boli" pitchFamily="2" charset="0"/>
              </a:rPr>
              <a:t>Er </a:t>
            </a:r>
            <a:r>
              <a:rPr lang="cs-CZ" sz="3400" b="1" u="sng" dirty="0" err="1" smtClean="0">
                <a:solidFill>
                  <a:schemeClr val="accent2">
                    <a:lumMod val="75000"/>
                  </a:schemeClr>
                </a:solidFill>
                <a:latin typeface="MV Boli" pitchFamily="2" charset="0"/>
                <a:cs typeface="MV Boli" pitchFamily="2" charset="0"/>
              </a:rPr>
              <a:t>hat</a:t>
            </a:r>
            <a:r>
              <a:rPr lang="cs-CZ" sz="3400" b="1" u="sng" dirty="0" smtClean="0">
                <a:solidFill>
                  <a:schemeClr val="accent2">
                    <a:lumMod val="75000"/>
                  </a:schemeClr>
                </a:solidFill>
                <a:latin typeface="MV Boli" pitchFamily="2" charset="0"/>
                <a:cs typeface="MV Boli" pitchFamily="2" charset="0"/>
              </a:rPr>
              <a:t> </a:t>
            </a:r>
            <a:r>
              <a:rPr lang="cs-CZ" sz="3400" b="1" u="sng" dirty="0" err="1" smtClean="0">
                <a:solidFill>
                  <a:schemeClr val="accent2">
                    <a:lumMod val="75000"/>
                  </a:schemeClr>
                </a:solidFill>
                <a:latin typeface="MV Boli" pitchFamily="2" charset="0"/>
                <a:cs typeface="MV Boli" pitchFamily="2" charset="0"/>
              </a:rPr>
              <a:t>fotografiert</a:t>
            </a:r>
            <a:r>
              <a:rPr lang="cs-CZ" sz="3400" b="1" dirty="0" smtClean="0">
                <a:solidFill>
                  <a:schemeClr val="accent2">
                    <a:lumMod val="75000"/>
                  </a:schemeClr>
                </a:solidFill>
                <a:latin typeface="MV Boli" pitchFamily="2" charset="0"/>
                <a:cs typeface="MV Boli" pitchFamily="2" charset="0"/>
              </a:rPr>
              <a:t>.</a:t>
            </a:r>
            <a:endParaRPr lang="cs-CZ" sz="3400" b="1" dirty="0">
              <a:solidFill>
                <a:schemeClr val="accent2">
                  <a:lumMod val="75000"/>
                </a:schemeClr>
              </a:solidFill>
              <a:latin typeface="MV Boli" pitchFamily="2" charset="0"/>
              <a:cs typeface="MV Boli" pitchFamily="2" charset="0"/>
            </a:endParaRPr>
          </a:p>
        </p:txBody>
      </p:sp>
      <p:sp>
        <p:nvSpPr>
          <p:cNvPr id="4" name="Ovál 3"/>
          <p:cNvSpPr/>
          <p:nvPr/>
        </p:nvSpPr>
        <p:spPr>
          <a:xfrm>
            <a:off x="5292080" y="2924944"/>
            <a:ext cx="2880320" cy="1584176"/>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cs-CZ" sz="3600" dirty="0" smtClean="0">
                <a:solidFill>
                  <a:schemeClr val="tx1"/>
                </a:solidFill>
              </a:rPr>
              <a:t>bez předpony </a:t>
            </a:r>
            <a:r>
              <a:rPr lang="cs-CZ" sz="3600" dirty="0" err="1" smtClean="0">
                <a:solidFill>
                  <a:schemeClr val="tx1"/>
                </a:solidFill>
              </a:rPr>
              <a:t>ge</a:t>
            </a:r>
            <a:r>
              <a:rPr lang="cs-CZ" sz="3600" dirty="0" smtClean="0">
                <a:solidFill>
                  <a:schemeClr val="tx1"/>
                </a:solidFill>
              </a:rPr>
              <a:t>-</a:t>
            </a:r>
            <a:endParaRPr lang="cs-CZ" sz="3600" dirty="0">
              <a:solidFill>
                <a:schemeClr val="tx1"/>
              </a:solidFill>
            </a:endParaRPr>
          </a:p>
        </p:txBody>
      </p:sp>
      <p:pic>
        <p:nvPicPr>
          <p:cNvPr id="1027" name="Picture 3" descr="C:\Users\Maruška\AppData\Local\Microsoft\Windows\Temporary Internet Files\Content.IE5\YVL9VALM\MC900442128[1].png"/>
          <p:cNvPicPr>
            <a:picLocks noChangeAspect="1" noChangeArrowheads="1"/>
          </p:cNvPicPr>
          <p:nvPr/>
        </p:nvPicPr>
        <p:blipFill>
          <a:blip r:embed="rId2">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600104" y="2584896"/>
            <a:ext cx="2264271" cy="2264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4078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nodeType="clickEffect">
                                  <p:stCondLst>
                                    <p:cond delay="0"/>
                                  </p:stCondLst>
                                  <p:childTnLst>
                                    <p:animEffect transition="out" filter="circle(out)">
                                      <p:cBhvr>
                                        <p:cTn id="6" dur="2000"/>
                                        <p:tgtEl>
                                          <p:spTgt spid="1027"/>
                                        </p:tgtEl>
                                      </p:cBhvr>
                                    </p:animEffect>
                                    <p:set>
                                      <p:cBhvr>
                                        <p:cTn id="7" dur="1" fill="hold">
                                          <p:stCondLst>
                                            <p:cond delay="1999"/>
                                          </p:stCondLst>
                                        </p:cTn>
                                        <p:tgtEl>
                                          <p:spTgt spid="10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Pomocné sloveso „</a:t>
            </a:r>
            <a:r>
              <a:rPr lang="cs-CZ" dirty="0" err="1" smtClean="0"/>
              <a:t>sein</a:t>
            </a:r>
            <a:r>
              <a:rPr lang="cs-CZ" dirty="0" smtClean="0"/>
              <a:t>“</a:t>
            </a:r>
            <a:endParaRPr lang="cs-CZ" dirty="0"/>
          </a:p>
        </p:txBody>
      </p:sp>
      <p:sp>
        <p:nvSpPr>
          <p:cNvPr id="3" name="Zástupný symbol pro obsah 2"/>
          <p:cNvSpPr>
            <a:spLocks noGrp="1"/>
          </p:cNvSpPr>
          <p:nvPr>
            <p:ph idx="1"/>
          </p:nvPr>
        </p:nvSpPr>
        <p:spPr>
          <a:xfrm>
            <a:off x="323528" y="1556792"/>
            <a:ext cx="8229600" cy="4525963"/>
          </a:xfrm>
        </p:spPr>
        <p:txBody>
          <a:bodyPr>
            <a:normAutofit/>
          </a:bodyPr>
          <a:lstStyle/>
          <a:p>
            <a:pPr marL="0" indent="0">
              <a:buNone/>
            </a:pPr>
            <a:r>
              <a:rPr lang="cs-CZ" sz="3400" b="1" dirty="0">
                <a:solidFill>
                  <a:srgbClr val="FF0000"/>
                </a:solidFill>
                <a:cs typeface="MV Boli" pitchFamily="2" charset="0"/>
              </a:rPr>
              <a:t>S</a:t>
            </a:r>
            <a:r>
              <a:rPr lang="cs-CZ" sz="3400" b="1" dirty="0" smtClean="0">
                <a:solidFill>
                  <a:srgbClr val="FF0000"/>
                </a:solidFill>
                <a:cs typeface="MV Boli" pitchFamily="2" charset="0"/>
              </a:rPr>
              <a:t>lovesa </a:t>
            </a:r>
            <a:r>
              <a:rPr lang="cs-CZ" sz="3400" b="1" dirty="0">
                <a:solidFill>
                  <a:srgbClr val="FF0000"/>
                </a:solidFill>
                <a:cs typeface="MV Boli" pitchFamily="2" charset="0"/>
              </a:rPr>
              <a:t>vyjadřující pohyb, nebo změnu </a:t>
            </a:r>
            <a:r>
              <a:rPr lang="cs-CZ" sz="3400" b="1" dirty="0" smtClean="0">
                <a:solidFill>
                  <a:srgbClr val="FF0000"/>
                </a:solidFill>
                <a:cs typeface="MV Boli" pitchFamily="2" charset="0"/>
              </a:rPr>
              <a:t>stavu, mají pomocné sloveso „</a:t>
            </a:r>
            <a:r>
              <a:rPr lang="cs-CZ" sz="3400" b="1" dirty="0" err="1" smtClean="0">
                <a:solidFill>
                  <a:srgbClr val="FF0000"/>
                </a:solidFill>
                <a:cs typeface="MV Boli" pitchFamily="2" charset="0"/>
              </a:rPr>
              <a:t>sein</a:t>
            </a:r>
            <a:r>
              <a:rPr lang="cs-CZ" sz="3400" b="1" dirty="0" smtClean="0">
                <a:solidFill>
                  <a:srgbClr val="FF0000"/>
                </a:solidFill>
                <a:cs typeface="MV Boli" pitchFamily="2" charset="0"/>
              </a:rPr>
              <a:t>“</a:t>
            </a:r>
            <a:endParaRPr lang="cs-CZ" sz="3400" b="1" dirty="0" smtClean="0">
              <a:solidFill>
                <a:srgbClr val="FF0000"/>
              </a:solidFill>
              <a:cs typeface="MV Boli" pitchFamily="2" charset="0"/>
            </a:endParaRPr>
          </a:p>
          <a:p>
            <a:pPr marL="0" indent="0">
              <a:buNone/>
            </a:pPr>
            <a:r>
              <a:rPr lang="cs-CZ" sz="3400" b="1" dirty="0" err="1">
                <a:solidFill>
                  <a:schemeClr val="accent5">
                    <a:lumMod val="50000"/>
                  </a:schemeClr>
                </a:solidFill>
                <a:latin typeface="MV Boli" pitchFamily="2" charset="0"/>
                <a:cs typeface="MV Boli" pitchFamily="2" charset="0"/>
              </a:rPr>
              <a:t>wandern</a:t>
            </a:r>
            <a:r>
              <a:rPr lang="cs-CZ" sz="3400" b="1" dirty="0">
                <a:solidFill>
                  <a:schemeClr val="accent5">
                    <a:lumMod val="50000"/>
                  </a:schemeClr>
                </a:solidFill>
                <a:latin typeface="MV Boli" pitchFamily="2" charset="0"/>
                <a:cs typeface="MV Boli" pitchFamily="2" charset="0"/>
              </a:rPr>
              <a:t>, </a:t>
            </a:r>
            <a:r>
              <a:rPr lang="cs-CZ" sz="3400" b="1" dirty="0" err="1">
                <a:solidFill>
                  <a:schemeClr val="accent5">
                    <a:lumMod val="50000"/>
                  </a:schemeClr>
                </a:solidFill>
                <a:latin typeface="MV Boli" pitchFamily="2" charset="0"/>
                <a:cs typeface="MV Boli" pitchFamily="2" charset="0"/>
              </a:rPr>
              <a:t>aufwachen</a:t>
            </a:r>
            <a:r>
              <a:rPr lang="cs-CZ" sz="3400" b="1" dirty="0">
                <a:solidFill>
                  <a:schemeClr val="accent5">
                    <a:lumMod val="50000"/>
                  </a:schemeClr>
                </a:solidFill>
                <a:latin typeface="MV Boli" pitchFamily="2" charset="0"/>
                <a:cs typeface="MV Boli" pitchFamily="2" charset="0"/>
              </a:rPr>
              <a:t>, </a:t>
            </a:r>
            <a:r>
              <a:rPr lang="cs-CZ" sz="3400" b="1" dirty="0" err="1">
                <a:solidFill>
                  <a:schemeClr val="accent5">
                    <a:lumMod val="50000"/>
                  </a:schemeClr>
                </a:solidFill>
                <a:latin typeface="MV Boli" pitchFamily="2" charset="0"/>
                <a:cs typeface="MV Boli" pitchFamily="2" charset="0"/>
              </a:rPr>
              <a:t>rutschen</a:t>
            </a:r>
            <a:r>
              <a:rPr lang="cs-CZ" sz="3400" b="1" dirty="0">
                <a:solidFill>
                  <a:schemeClr val="accent5">
                    <a:lumMod val="50000"/>
                  </a:schemeClr>
                </a:solidFill>
                <a:latin typeface="MV Boli" pitchFamily="2" charset="0"/>
                <a:cs typeface="MV Boli" pitchFamily="2" charset="0"/>
              </a:rPr>
              <a:t>, </a:t>
            </a:r>
            <a:r>
              <a:rPr lang="cs-CZ" sz="3400" b="1" dirty="0" err="1">
                <a:solidFill>
                  <a:schemeClr val="accent5">
                    <a:lumMod val="50000"/>
                  </a:schemeClr>
                </a:solidFill>
                <a:latin typeface="MV Boli" pitchFamily="2" charset="0"/>
                <a:cs typeface="MV Boli" pitchFamily="2" charset="0"/>
              </a:rPr>
              <a:t>passieren</a:t>
            </a:r>
            <a:r>
              <a:rPr lang="cs-CZ" sz="3400" b="1" dirty="0" smtClean="0">
                <a:solidFill>
                  <a:schemeClr val="accent5">
                    <a:lumMod val="50000"/>
                  </a:schemeClr>
                </a:solidFill>
                <a:latin typeface="MV Boli" pitchFamily="2" charset="0"/>
                <a:cs typeface="MV Boli" pitchFamily="2" charset="0"/>
              </a:rPr>
              <a:t>…</a:t>
            </a:r>
          </a:p>
          <a:p>
            <a:pPr marL="0" indent="0">
              <a:buNone/>
            </a:pPr>
            <a:endParaRPr lang="cs-CZ" sz="3400" b="1" dirty="0" smtClean="0">
              <a:solidFill>
                <a:schemeClr val="accent5">
                  <a:lumMod val="50000"/>
                </a:schemeClr>
              </a:solidFill>
              <a:latin typeface="MV Boli" pitchFamily="2" charset="0"/>
              <a:cs typeface="MV Boli" pitchFamily="2" charset="0"/>
            </a:endParaRPr>
          </a:p>
          <a:p>
            <a:pPr marL="0" indent="0">
              <a:buNone/>
            </a:pPr>
            <a:r>
              <a:rPr lang="cs-CZ" sz="3400" b="1" dirty="0" err="1">
                <a:solidFill>
                  <a:schemeClr val="accent2">
                    <a:lumMod val="75000"/>
                  </a:schemeClr>
                </a:solidFill>
                <a:latin typeface="MV Boli" pitchFamily="2" charset="0"/>
                <a:cs typeface="MV Boli" pitchFamily="2" charset="0"/>
              </a:rPr>
              <a:t>Wir</a:t>
            </a:r>
            <a:r>
              <a:rPr lang="cs-CZ" sz="3400" b="1" dirty="0">
                <a:solidFill>
                  <a:schemeClr val="accent2">
                    <a:lumMod val="75000"/>
                  </a:schemeClr>
                </a:solidFill>
                <a:latin typeface="MV Boli" pitchFamily="2" charset="0"/>
                <a:cs typeface="MV Boli" pitchFamily="2" charset="0"/>
              </a:rPr>
              <a:t> </a:t>
            </a:r>
            <a:r>
              <a:rPr lang="cs-CZ" sz="3400" b="1" u="sng" dirty="0" err="1">
                <a:solidFill>
                  <a:schemeClr val="accent2">
                    <a:lumMod val="75000"/>
                  </a:schemeClr>
                </a:solidFill>
                <a:latin typeface="MV Boli" pitchFamily="2" charset="0"/>
                <a:cs typeface="MV Boli" pitchFamily="2" charset="0"/>
              </a:rPr>
              <a:t>sind</a:t>
            </a:r>
            <a:r>
              <a:rPr lang="cs-CZ" sz="3400" b="1" dirty="0">
                <a:solidFill>
                  <a:schemeClr val="accent2">
                    <a:lumMod val="75000"/>
                  </a:schemeClr>
                </a:solidFill>
                <a:latin typeface="MV Boli" pitchFamily="2" charset="0"/>
                <a:cs typeface="MV Boli" pitchFamily="2" charset="0"/>
              </a:rPr>
              <a:t> </a:t>
            </a:r>
            <a:r>
              <a:rPr lang="cs-CZ" sz="3400" b="1" dirty="0" err="1">
                <a:solidFill>
                  <a:schemeClr val="accent2">
                    <a:lumMod val="75000"/>
                  </a:schemeClr>
                </a:solidFill>
                <a:latin typeface="MV Boli" pitchFamily="2" charset="0"/>
                <a:cs typeface="MV Boli" pitchFamily="2" charset="0"/>
              </a:rPr>
              <a:t>viel</a:t>
            </a:r>
            <a:r>
              <a:rPr lang="cs-CZ" sz="3400" b="1" dirty="0">
                <a:solidFill>
                  <a:schemeClr val="accent2">
                    <a:lumMod val="75000"/>
                  </a:schemeClr>
                </a:solidFill>
                <a:latin typeface="MV Boli" pitchFamily="2" charset="0"/>
                <a:cs typeface="MV Boli" pitchFamily="2" charset="0"/>
              </a:rPr>
              <a:t> </a:t>
            </a:r>
            <a:r>
              <a:rPr lang="cs-CZ" sz="3400" b="1" u="sng" dirty="0" err="1">
                <a:solidFill>
                  <a:schemeClr val="accent2">
                    <a:lumMod val="75000"/>
                  </a:schemeClr>
                </a:solidFill>
                <a:latin typeface="MV Boli" pitchFamily="2" charset="0"/>
                <a:cs typeface="MV Boli" pitchFamily="2" charset="0"/>
              </a:rPr>
              <a:t>gereist</a:t>
            </a:r>
            <a:r>
              <a:rPr lang="cs-CZ" sz="3400" b="1" dirty="0">
                <a:solidFill>
                  <a:schemeClr val="accent2">
                    <a:lumMod val="75000"/>
                  </a:schemeClr>
                </a:solidFill>
                <a:latin typeface="MV Boli" pitchFamily="2" charset="0"/>
                <a:cs typeface="MV Boli" pitchFamily="2" charset="0"/>
              </a:rPr>
              <a:t>.</a:t>
            </a:r>
          </a:p>
        </p:txBody>
      </p:sp>
    </p:spTree>
    <p:extLst>
      <p:ext uri="{BB962C8B-B14F-4D97-AF65-F5344CB8AC3E}">
        <p14:creationId xmlns:p14="http://schemas.microsoft.com/office/powerpoint/2010/main" val="32094040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4171153756"/>
              </p:ext>
            </p:extLst>
          </p:nvPr>
        </p:nvGraphicFramePr>
        <p:xfrm>
          <a:off x="755577" y="1700807"/>
          <a:ext cx="7488831" cy="4176464"/>
        </p:xfrm>
        <a:graphic>
          <a:graphicData uri="http://schemas.openxmlformats.org/drawingml/2006/table">
            <a:tbl>
              <a:tblPr/>
              <a:tblGrid>
                <a:gridCol w="1759072"/>
                <a:gridCol w="1759072"/>
                <a:gridCol w="1653236"/>
                <a:gridCol w="2317451"/>
              </a:tblGrid>
              <a:tr h="835293">
                <a:tc>
                  <a:txBody>
                    <a:bodyPr/>
                    <a:lstStyle/>
                    <a:p>
                      <a:pPr algn="ctr">
                        <a:spcAft>
                          <a:spcPts val="0"/>
                        </a:spcAft>
                        <a:tabLst>
                          <a:tab pos="180340" algn="l"/>
                        </a:tabLst>
                      </a:pPr>
                      <a:r>
                        <a:rPr lang="cs-CZ" sz="2400" b="1">
                          <a:effectLst/>
                          <a:latin typeface="Times New Roman"/>
                          <a:ea typeface="Times New Roman"/>
                        </a:rPr>
                        <a:t>Ich habe</a:t>
                      </a:r>
                      <a:endParaRPr lang="cs-CZ" sz="24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400" b="1">
                          <a:effectLst/>
                          <a:latin typeface="Times New Roman"/>
                          <a:ea typeface="Times New Roman"/>
                        </a:rPr>
                        <a:t>alles</a:t>
                      </a:r>
                      <a:endParaRPr lang="cs-CZ" sz="24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400" b="1">
                          <a:solidFill>
                            <a:srgbClr val="548DD4"/>
                          </a:solidFill>
                          <a:effectLst/>
                          <a:latin typeface="Times New Roman"/>
                          <a:ea typeface="Times New Roman"/>
                        </a:rPr>
                        <a:t>ge </a:t>
                      </a:r>
                      <a:r>
                        <a:rPr lang="cs-CZ" sz="2400" b="1">
                          <a:effectLst/>
                          <a:latin typeface="Times New Roman"/>
                          <a:ea typeface="Times New Roman"/>
                        </a:rPr>
                        <a:t>+kauft</a:t>
                      </a:r>
                      <a:endParaRPr lang="cs-CZ" sz="24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400" b="1">
                          <a:effectLst/>
                          <a:latin typeface="Times New Roman"/>
                          <a:ea typeface="Times New Roman"/>
                        </a:rPr>
                        <a:t>Koupil jsem všechno.</a:t>
                      </a:r>
                      <a:endParaRPr lang="cs-CZ" sz="24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35293">
                <a:tc>
                  <a:txBody>
                    <a:bodyPr/>
                    <a:lstStyle/>
                    <a:p>
                      <a:pPr algn="ctr">
                        <a:spcAft>
                          <a:spcPts val="0"/>
                        </a:spcAft>
                        <a:tabLst>
                          <a:tab pos="180340" algn="l"/>
                        </a:tabLst>
                      </a:pPr>
                      <a:r>
                        <a:rPr lang="cs-CZ" sz="2400" b="1">
                          <a:effectLst/>
                          <a:latin typeface="Times New Roman"/>
                          <a:ea typeface="Times New Roman"/>
                        </a:rPr>
                        <a:t>Ich habe</a:t>
                      </a:r>
                      <a:endParaRPr lang="cs-CZ" sz="24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400" b="1">
                          <a:effectLst/>
                          <a:latin typeface="Times New Roman"/>
                          <a:ea typeface="Times New Roman"/>
                        </a:rPr>
                        <a:t>alles</a:t>
                      </a:r>
                      <a:endParaRPr lang="cs-CZ" sz="24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400" b="1">
                          <a:solidFill>
                            <a:srgbClr val="FF0000"/>
                          </a:solidFill>
                          <a:effectLst/>
                          <a:latin typeface="Times New Roman"/>
                          <a:ea typeface="Times New Roman"/>
                        </a:rPr>
                        <a:t>ein</a:t>
                      </a:r>
                      <a:r>
                        <a:rPr lang="cs-CZ" sz="2400" b="1">
                          <a:effectLst/>
                          <a:latin typeface="Times New Roman"/>
                          <a:ea typeface="Times New Roman"/>
                        </a:rPr>
                        <a:t>+ </a:t>
                      </a:r>
                      <a:r>
                        <a:rPr lang="cs-CZ" sz="2400" b="1">
                          <a:solidFill>
                            <a:srgbClr val="548DD4"/>
                          </a:solidFill>
                          <a:effectLst/>
                          <a:latin typeface="Times New Roman"/>
                          <a:ea typeface="Times New Roman"/>
                        </a:rPr>
                        <a:t>ge</a:t>
                      </a:r>
                      <a:r>
                        <a:rPr lang="cs-CZ" sz="2400" b="1">
                          <a:effectLst/>
                          <a:latin typeface="Times New Roman"/>
                          <a:ea typeface="Times New Roman"/>
                        </a:rPr>
                        <a:t>+kauft</a:t>
                      </a:r>
                      <a:endParaRPr lang="cs-CZ" sz="24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400" b="1">
                          <a:effectLst/>
                          <a:latin typeface="Times New Roman"/>
                          <a:ea typeface="Times New Roman"/>
                        </a:rPr>
                        <a:t>Nakoupil jsem všechno.</a:t>
                      </a:r>
                      <a:endParaRPr lang="cs-CZ" sz="24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35293">
                <a:tc>
                  <a:txBody>
                    <a:bodyPr/>
                    <a:lstStyle/>
                    <a:p>
                      <a:pPr algn="ctr">
                        <a:spcAft>
                          <a:spcPts val="0"/>
                        </a:spcAft>
                        <a:tabLst>
                          <a:tab pos="180340" algn="l"/>
                        </a:tabLst>
                      </a:pPr>
                      <a:r>
                        <a:rPr lang="cs-CZ" sz="2400" b="1">
                          <a:effectLst/>
                          <a:latin typeface="Times New Roman"/>
                          <a:ea typeface="Times New Roman"/>
                        </a:rPr>
                        <a:t>Wir haben</a:t>
                      </a:r>
                      <a:endParaRPr lang="cs-CZ" sz="24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400" b="1">
                          <a:effectLst/>
                          <a:latin typeface="Times New Roman"/>
                          <a:ea typeface="Times New Roman"/>
                        </a:rPr>
                        <a:t>alles </a:t>
                      </a:r>
                      <a:endParaRPr lang="cs-CZ" sz="24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400" b="1">
                          <a:effectLst/>
                          <a:latin typeface="Times New Roman"/>
                          <a:ea typeface="Times New Roman"/>
                        </a:rPr>
                        <a:t>eingekauft.</a:t>
                      </a:r>
                      <a:endParaRPr lang="cs-CZ" sz="24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400" b="1">
                          <a:effectLst/>
                          <a:latin typeface="Times New Roman"/>
                          <a:ea typeface="Times New Roman"/>
                        </a:rPr>
                        <a:t> </a:t>
                      </a:r>
                      <a:endParaRPr lang="cs-CZ" sz="24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670585">
                <a:tc>
                  <a:txBody>
                    <a:bodyPr/>
                    <a:lstStyle/>
                    <a:p>
                      <a:pPr algn="ctr">
                        <a:spcAft>
                          <a:spcPts val="0"/>
                        </a:spcAft>
                        <a:tabLst>
                          <a:tab pos="180340" algn="l"/>
                        </a:tabLst>
                      </a:pPr>
                      <a:r>
                        <a:rPr lang="cs-CZ" sz="2400" b="1">
                          <a:effectLst/>
                          <a:latin typeface="Times New Roman"/>
                          <a:ea typeface="Times New Roman"/>
                        </a:rPr>
                        <a:t>Wir haben</a:t>
                      </a:r>
                      <a:endParaRPr lang="cs-CZ" sz="24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400" b="1">
                          <a:effectLst/>
                          <a:latin typeface="Times New Roman"/>
                          <a:ea typeface="Times New Roman"/>
                        </a:rPr>
                        <a:t>heute alles im Supermarkt</a:t>
                      </a:r>
                      <a:endParaRPr lang="cs-CZ" sz="24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400" b="1" dirty="0" err="1">
                          <a:effectLst/>
                          <a:latin typeface="Times New Roman"/>
                          <a:ea typeface="Times New Roman"/>
                        </a:rPr>
                        <a:t>eingekauft</a:t>
                      </a:r>
                      <a:r>
                        <a:rPr lang="cs-CZ" sz="2400" b="1" dirty="0">
                          <a:effectLst/>
                          <a:latin typeface="Times New Roman"/>
                          <a:ea typeface="Times New Roman"/>
                        </a:rPr>
                        <a:t>.</a:t>
                      </a:r>
                      <a:endParaRPr lang="cs-CZ" sz="2400" dirty="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2400" b="1" dirty="0">
                          <a:effectLst/>
                          <a:latin typeface="Times New Roman"/>
                          <a:ea typeface="Times New Roman"/>
                        </a:rPr>
                        <a:t>Nakoupili jsme dneska všechno v supermarketu.</a:t>
                      </a:r>
                      <a:endParaRPr lang="cs-CZ" sz="2400" dirty="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8367738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2659328537"/>
              </p:ext>
            </p:extLst>
          </p:nvPr>
        </p:nvGraphicFramePr>
        <p:xfrm>
          <a:off x="539552" y="1628800"/>
          <a:ext cx="8064897" cy="4578041"/>
        </p:xfrm>
        <a:graphic>
          <a:graphicData uri="http://schemas.openxmlformats.org/drawingml/2006/table">
            <a:tbl>
              <a:tblPr/>
              <a:tblGrid>
                <a:gridCol w="1894386"/>
                <a:gridCol w="1894386"/>
                <a:gridCol w="1780409"/>
                <a:gridCol w="2495716"/>
              </a:tblGrid>
              <a:tr h="496056">
                <a:tc>
                  <a:txBody>
                    <a:bodyPr/>
                    <a:lstStyle/>
                    <a:p>
                      <a:pPr>
                        <a:spcAft>
                          <a:spcPts val="0"/>
                        </a:spcAft>
                        <a:tabLst>
                          <a:tab pos="180340" algn="l"/>
                        </a:tabLst>
                      </a:pPr>
                      <a:r>
                        <a:rPr lang="cs-CZ" sz="2000" b="1">
                          <a:effectLst/>
                          <a:latin typeface="Times New Roman"/>
                          <a:ea typeface="Times New Roman"/>
                        </a:rPr>
                        <a:t>Ich habe</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a:effectLst/>
                          <a:latin typeface="Times New Roman"/>
                          <a:ea typeface="Times New Roman"/>
                        </a:rPr>
                        <a:t>zu Hause</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a:effectLst/>
                          <a:latin typeface="Times New Roman"/>
                          <a:ea typeface="Times New Roman"/>
                        </a:rPr>
                        <a:t>fern+ge+sehen.</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dirty="0">
                          <a:effectLst/>
                          <a:latin typeface="Times New Roman"/>
                          <a:ea typeface="Times New Roman"/>
                        </a:rPr>
                        <a:t> </a:t>
                      </a:r>
                      <a:endParaRPr lang="cs-CZ" sz="2000" dirty="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96055">
                <a:tc>
                  <a:txBody>
                    <a:bodyPr/>
                    <a:lstStyle/>
                    <a:p>
                      <a:pPr>
                        <a:spcAft>
                          <a:spcPts val="0"/>
                        </a:spcAft>
                        <a:tabLst>
                          <a:tab pos="180340" algn="l"/>
                        </a:tabLst>
                      </a:pPr>
                      <a:r>
                        <a:rPr lang="cs-CZ" sz="2000" b="1">
                          <a:effectLst/>
                          <a:latin typeface="Times New Roman"/>
                          <a:ea typeface="Times New Roman"/>
                        </a:rPr>
                        <a:t>Du hast </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a:effectLst/>
                          <a:latin typeface="Times New Roman"/>
                          <a:ea typeface="Times New Roman"/>
                        </a:rPr>
                        <a:t>zu Hause lange</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a:effectLst/>
                          <a:latin typeface="Times New Roman"/>
                          <a:ea typeface="Times New Roman"/>
                        </a:rPr>
                        <a:t>ferngesehen.</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a:effectLst/>
                          <a:latin typeface="Times New Roman"/>
                          <a:ea typeface="Times New Roman"/>
                        </a:rPr>
                        <a:t> </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92110">
                <a:tc>
                  <a:txBody>
                    <a:bodyPr/>
                    <a:lstStyle/>
                    <a:p>
                      <a:pPr>
                        <a:spcAft>
                          <a:spcPts val="0"/>
                        </a:spcAft>
                        <a:tabLst>
                          <a:tab pos="180340" algn="l"/>
                        </a:tabLst>
                      </a:pPr>
                      <a:r>
                        <a:rPr lang="cs-CZ" sz="2000" b="1">
                          <a:effectLst/>
                          <a:latin typeface="Times New Roman"/>
                          <a:ea typeface="Times New Roman"/>
                        </a:rPr>
                        <a:t>Ihr habt</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a:effectLst/>
                          <a:latin typeface="Times New Roman"/>
                          <a:ea typeface="Times New Roman"/>
                        </a:rPr>
                        <a:t>am Samstag zu Hause lange</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a:effectLst/>
                          <a:latin typeface="Times New Roman"/>
                          <a:ea typeface="Times New Roman"/>
                        </a:rPr>
                        <a:t>ferngesehen.</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dirty="0">
                          <a:effectLst/>
                          <a:latin typeface="Times New Roman"/>
                          <a:ea typeface="Times New Roman"/>
                        </a:rPr>
                        <a:t> </a:t>
                      </a:r>
                      <a:endParaRPr lang="cs-CZ" sz="2000" dirty="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96055">
                <a:tc>
                  <a:txBody>
                    <a:bodyPr/>
                    <a:lstStyle/>
                    <a:p>
                      <a:pPr>
                        <a:spcAft>
                          <a:spcPts val="0"/>
                        </a:spcAft>
                        <a:tabLst>
                          <a:tab pos="180340" algn="l"/>
                        </a:tabLst>
                      </a:pPr>
                      <a:r>
                        <a:rPr lang="cs-CZ" sz="2000" b="1">
                          <a:effectLst/>
                          <a:latin typeface="Times New Roman"/>
                          <a:ea typeface="Times New Roman"/>
                        </a:rPr>
                        <a:t>Ich bin</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a:effectLst/>
                          <a:latin typeface="Times New Roman"/>
                          <a:ea typeface="Times New Roman"/>
                        </a:rPr>
                        <a:t>heute in die Stadt</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dirty="0" err="1">
                          <a:effectLst/>
                          <a:latin typeface="Times New Roman"/>
                          <a:ea typeface="Times New Roman"/>
                        </a:rPr>
                        <a:t>gefahren</a:t>
                      </a:r>
                      <a:r>
                        <a:rPr lang="cs-CZ" sz="2000" b="1" dirty="0">
                          <a:effectLst/>
                          <a:latin typeface="Times New Roman"/>
                          <a:ea typeface="Times New Roman"/>
                        </a:rPr>
                        <a:t>.</a:t>
                      </a:r>
                      <a:endParaRPr lang="cs-CZ" sz="2000" dirty="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dirty="0">
                          <a:effectLst/>
                          <a:latin typeface="Times New Roman"/>
                          <a:ea typeface="Times New Roman"/>
                        </a:rPr>
                        <a:t> </a:t>
                      </a:r>
                      <a:endParaRPr lang="cs-CZ" sz="2000" dirty="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96055">
                <a:tc>
                  <a:txBody>
                    <a:bodyPr/>
                    <a:lstStyle/>
                    <a:p>
                      <a:pPr>
                        <a:spcAft>
                          <a:spcPts val="0"/>
                        </a:spcAft>
                        <a:tabLst>
                          <a:tab pos="180340" algn="l"/>
                        </a:tabLst>
                      </a:pPr>
                      <a:r>
                        <a:rPr lang="cs-CZ" sz="2000" b="1">
                          <a:effectLst/>
                          <a:latin typeface="Times New Roman"/>
                          <a:ea typeface="Times New Roman"/>
                        </a:rPr>
                        <a:t>Anita hat</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a:effectLst/>
                          <a:latin typeface="Times New Roman"/>
                          <a:ea typeface="Times New Roman"/>
                        </a:rPr>
                        <a:t>eine SMS</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a:effectLst/>
                          <a:latin typeface="Times New Roman"/>
                          <a:ea typeface="Times New Roman"/>
                        </a:rPr>
                        <a:t>bekommen.</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a:effectLst/>
                          <a:latin typeface="Times New Roman"/>
                          <a:ea typeface="Times New Roman"/>
                        </a:rPr>
                        <a:t> </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92110">
                <a:tc>
                  <a:txBody>
                    <a:bodyPr/>
                    <a:lstStyle/>
                    <a:p>
                      <a:pPr>
                        <a:spcAft>
                          <a:spcPts val="0"/>
                        </a:spcAft>
                        <a:tabLst>
                          <a:tab pos="180340" algn="l"/>
                        </a:tabLst>
                      </a:pPr>
                      <a:r>
                        <a:rPr lang="cs-CZ" sz="2000" b="1">
                          <a:effectLst/>
                          <a:latin typeface="Times New Roman"/>
                          <a:ea typeface="Times New Roman"/>
                        </a:rPr>
                        <a:t>Ina hat</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a:effectLst/>
                          <a:latin typeface="Times New Roman"/>
                          <a:ea typeface="Times New Roman"/>
                        </a:rPr>
                        <a:t>Tee</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dirty="0" err="1">
                          <a:solidFill>
                            <a:srgbClr val="FF0000"/>
                          </a:solidFill>
                          <a:effectLst/>
                          <a:latin typeface="Times New Roman"/>
                          <a:ea typeface="Times New Roman"/>
                        </a:rPr>
                        <a:t>getrunken</a:t>
                      </a:r>
                      <a:r>
                        <a:rPr lang="cs-CZ" sz="2000" b="1" dirty="0">
                          <a:solidFill>
                            <a:srgbClr val="FF0000"/>
                          </a:solidFill>
                          <a:effectLst/>
                          <a:latin typeface="Times New Roman"/>
                          <a:ea typeface="Times New Roman"/>
                        </a:rPr>
                        <a:t>.</a:t>
                      </a:r>
                      <a:endParaRPr lang="cs-CZ" sz="2000" dirty="0">
                        <a:solidFill>
                          <a:srgbClr val="FF0000"/>
                        </a:solidFill>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dirty="0">
                          <a:effectLst/>
                          <a:latin typeface="Times New Roman"/>
                          <a:ea typeface="Times New Roman"/>
                        </a:rPr>
                        <a:t>změna kmenové samohlásky</a:t>
                      </a:r>
                      <a:endParaRPr lang="cs-CZ" sz="2000" dirty="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96055">
                <a:tc>
                  <a:txBody>
                    <a:bodyPr/>
                    <a:lstStyle/>
                    <a:p>
                      <a:pPr>
                        <a:spcAft>
                          <a:spcPts val="0"/>
                        </a:spcAft>
                        <a:tabLst>
                          <a:tab pos="180340" algn="l"/>
                        </a:tabLst>
                      </a:pPr>
                      <a:r>
                        <a:rPr lang="cs-CZ" sz="2000" b="1" dirty="0">
                          <a:effectLst/>
                          <a:latin typeface="Times New Roman"/>
                          <a:ea typeface="Times New Roman"/>
                        </a:rPr>
                        <a:t>Michal </a:t>
                      </a:r>
                      <a:r>
                        <a:rPr lang="cs-CZ" sz="2000" b="1" dirty="0" err="1">
                          <a:effectLst/>
                          <a:latin typeface="Times New Roman"/>
                          <a:ea typeface="Times New Roman"/>
                        </a:rPr>
                        <a:t>hat</a:t>
                      </a:r>
                      <a:r>
                        <a:rPr lang="cs-CZ" sz="2000" b="1" dirty="0">
                          <a:effectLst/>
                          <a:latin typeface="Times New Roman"/>
                          <a:ea typeface="Times New Roman"/>
                        </a:rPr>
                        <a:t> </a:t>
                      </a:r>
                      <a:endParaRPr lang="cs-CZ" sz="2000" dirty="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a:effectLst/>
                          <a:latin typeface="Times New Roman"/>
                          <a:ea typeface="Times New Roman"/>
                        </a:rPr>
                        <a:t>Pizza</a:t>
                      </a:r>
                      <a:endParaRPr lang="cs-CZ" sz="200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dirty="0" err="1">
                          <a:solidFill>
                            <a:srgbClr val="FF0000"/>
                          </a:solidFill>
                          <a:effectLst/>
                          <a:latin typeface="Times New Roman"/>
                          <a:ea typeface="Times New Roman"/>
                        </a:rPr>
                        <a:t>gegessen</a:t>
                      </a:r>
                      <a:r>
                        <a:rPr lang="cs-CZ" sz="2000" b="1" dirty="0">
                          <a:solidFill>
                            <a:srgbClr val="FF0000"/>
                          </a:solidFill>
                          <a:effectLst/>
                          <a:latin typeface="Times New Roman"/>
                          <a:ea typeface="Times New Roman"/>
                        </a:rPr>
                        <a:t>.</a:t>
                      </a:r>
                      <a:endParaRPr lang="cs-CZ" sz="2000" dirty="0">
                        <a:solidFill>
                          <a:srgbClr val="FF0000"/>
                        </a:solidFill>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cs-CZ" sz="2000" b="1" dirty="0">
                          <a:effectLst/>
                          <a:latin typeface="Times New Roman"/>
                          <a:ea typeface="Times New Roman"/>
                        </a:rPr>
                        <a:t>změna kořenu slova</a:t>
                      </a:r>
                      <a:endParaRPr lang="cs-CZ" sz="2000" dirty="0">
                        <a:effectLst/>
                        <a:latin typeface="Times New Roman"/>
                        <a:ea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73253508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Perfektum</a:t>
            </a:r>
            <a:endParaRPr lang="cs-CZ" dirty="0"/>
          </a:p>
        </p:txBody>
      </p:sp>
      <p:sp>
        <p:nvSpPr>
          <p:cNvPr id="3" name="Zástupný symbol pro obsah 2"/>
          <p:cNvSpPr>
            <a:spLocks noGrp="1"/>
          </p:cNvSpPr>
          <p:nvPr>
            <p:ph idx="1"/>
          </p:nvPr>
        </p:nvSpPr>
        <p:spPr/>
        <p:txBody>
          <a:bodyPr>
            <a:normAutofit fontScale="92500" lnSpcReduction="10000"/>
          </a:bodyPr>
          <a:lstStyle/>
          <a:p>
            <a:r>
              <a:rPr lang="de-DE" sz="2800" dirty="0">
                <a:solidFill>
                  <a:schemeClr val="tx1"/>
                </a:solidFill>
              </a:rPr>
              <a:t>Wann besichtigt ihr die </a:t>
            </a:r>
            <a:r>
              <a:rPr lang="de-DE" sz="2800" dirty="0" smtClean="0">
                <a:solidFill>
                  <a:schemeClr val="tx1"/>
                </a:solidFill>
              </a:rPr>
              <a:t>Galerie</a:t>
            </a:r>
            <a:r>
              <a:rPr lang="de-DE" sz="2800" dirty="0">
                <a:solidFill>
                  <a:schemeClr val="tx1"/>
                </a:solidFill>
              </a:rPr>
              <a:t>? – Wir haben sie schon </a:t>
            </a:r>
            <a:r>
              <a:rPr lang="cs-CZ" sz="2800" dirty="0" smtClean="0">
                <a:solidFill>
                  <a:schemeClr val="tx1"/>
                </a:solidFill>
              </a:rPr>
              <a:t>__________________________</a:t>
            </a:r>
          </a:p>
          <a:p>
            <a:r>
              <a:rPr lang="de-DE" sz="2800" dirty="0">
                <a:solidFill>
                  <a:schemeClr val="tx1"/>
                </a:solidFill>
              </a:rPr>
              <a:t> </a:t>
            </a:r>
            <a:r>
              <a:rPr lang="de-DE" sz="2800" dirty="0" smtClean="0">
                <a:solidFill>
                  <a:schemeClr val="tx1"/>
                </a:solidFill>
              </a:rPr>
              <a:t>Ich </a:t>
            </a:r>
            <a:r>
              <a:rPr lang="de-DE" sz="2800" dirty="0">
                <a:solidFill>
                  <a:schemeClr val="tx1"/>
                </a:solidFill>
              </a:rPr>
              <a:t>höre </a:t>
            </a:r>
            <a:r>
              <a:rPr lang="de-DE" sz="2800" dirty="0" smtClean="0">
                <a:solidFill>
                  <a:schemeClr val="tx1"/>
                </a:solidFill>
              </a:rPr>
              <a:t>gern</a:t>
            </a:r>
            <a:r>
              <a:rPr lang="cs-CZ" sz="2800" dirty="0" smtClean="0">
                <a:solidFill>
                  <a:schemeClr val="tx1"/>
                </a:solidFill>
              </a:rPr>
              <a:t> </a:t>
            </a:r>
            <a:r>
              <a:rPr lang="cs-CZ" sz="2800" dirty="0" err="1" smtClean="0">
                <a:solidFill>
                  <a:schemeClr val="tx1"/>
                </a:solidFill>
              </a:rPr>
              <a:t>Musik</a:t>
            </a:r>
            <a:r>
              <a:rPr lang="de-DE" sz="2800" dirty="0" smtClean="0">
                <a:solidFill>
                  <a:schemeClr val="tx1"/>
                </a:solidFill>
              </a:rPr>
              <a:t>. </a:t>
            </a:r>
            <a:r>
              <a:rPr lang="de-DE" sz="2800" dirty="0">
                <a:solidFill>
                  <a:schemeClr val="tx1"/>
                </a:solidFill>
              </a:rPr>
              <a:t>Auch heute früh habe ich </a:t>
            </a:r>
            <a:r>
              <a:rPr lang="cs-CZ" sz="2800" dirty="0" err="1" smtClean="0">
                <a:solidFill>
                  <a:schemeClr val="tx1"/>
                </a:solidFill>
              </a:rPr>
              <a:t>Musik</a:t>
            </a:r>
            <a:r>
              <a:rPr lang="cs-CZ" sz="2800" dirty="0" smtClean="0">
                <a:solidFill>
                  <a:schemeClr val="tx1"/>
                </a:solidFill>
              </a:rPr>
              <a:t> _______________________</a:t>
            </a:r>
          </a:p>
          <a:p>
            <a:r>
              <a:rPr lang="de-DE" sz="2800" dirty="0">
                <a:solidFill>
                  <a:schemeClr val="tx1"/>
                </a:solidFill>
              </a:rPr>
              <a:t>Putzt sich </a:t>
            </a:r>
            <a:r>
              <a:rPr lang="cs-CZ" sz="2800" dirty="0" smtClean="0">
                <a:solidFill>
                  <a:schemeClr val="tx1"/>
                </a:solidFill>
              </a:rPr>
              <a:t>Jana </a:t>
            </a:r>
            <a:r>
              <a:rPr lang="de-DE" sz="2800" dirty="0" smtClean="0">
                <a:solidFill>
                  <a:schemeClr val="tx1"/>
                </a:solidFill>
              </a:rPr>
              <a:t>immer </a:t>
            </a:r>
            <a:r>
              <a:rPr lang="de-DE" sz="2800" dirty="0">
                <a:solidFill>
                  <a:schemeClr val="tx1"/>
                </a:solidFill>
              </a:rPr>
              <a:t>noch die Zähne? – Nein, sie hat sie </a:t>
            </a:r>
            <a:r>
              <a:rPr lang="de-DE" sz="2800" dirty="0" smtClean="0">
                <a:solidFill>
                  <a:schemeClr val="tx1"/>
                </a:solidFill>
              </a:rPr>
              <a:t>schon</a:t>
            </a:r>
            <a:r>
              <a:rPr lang="cs-CZ" sz="2800" dirty="0" smtClean="0">
                <a:solidFill>
                  <a:schemeClr val="tx1"/>
                </a:solidFill>
              </a:rPr>
              <a:t> _______________________</a:t>
            </a:r>
          </a:p>
          <a:p>
            <a:r>
              <a:rPr lang="de-DE" sz="2800" dirty="0">
                <a:solidFill>
                  <a:schemeClr val="tx1"/>
                </a:solidFill>
              </a:rPr>
              <a:t>Kocht </a:t>
            </a:r>
            <a:r>
              <a:rPr lang="cs-CZ" sz="2800" dirty="0" err="1" smtClean="0">
                <a:solidFill>
                  <a:schemeClr val="tx1"/>
                </a:solidFill>
              </a:rPr>
              <a:t>Mutti</a:t>
            </a:r>
            <a:r>
              <a:rPr lang="cs-CZ" sz="2800" dirty="0" smtClean="0">
                <a:solidFill>
                  <a:schemeClr val="tx1"/>
                </a:solidFill>
              </a:rPr>
              <a:t> </a:t>
            </a:r>
            <a:r>
              <a:rPr lang="de-DE" sz="2800" dirty="0" smtClean="0">
                <a:solidFill>
                  <a:schemeClr val="tx1"/>
                </a:solidFill>
              </a:rPr>
              <a:t>Reis</a:t>
            </a:r>
            <a:r>
              <a:rPr lang="de-DE" sz="2800" dirty="0">
                <a:solidFill>
                  <a:schemeClr val="tx1"/>
                </a:solidFill>
              </a:rPr>
              <a:t>? – Sie hat ihn schon  </a:t>
            </a:r>
            <a:r>
              <a:rPr lang="cs-CZ" sz="2800" dirty="0" smtClean="0">
                <a:solidFill>
                  <a:schemeClr val="tx1"/>
                </a:solidFill>
              </a:rPr>
              <a:t>_____________.</a:t>
            </a:r>
          </a:p>
          <a:p>
            <a:r>
              <a:rPr lang="de-DE" sz="2800" dirty="0">
                <a:solidFill>
                  <a:schemeClr val="tx1"/>
                </a:solidFill>
              </a:rPr>
              <a:t>Muss ich noch etwas vorbereiten? – Nein, Lucy hat schon </a:t>
            </a:r>
            <a:r>
              <a:rPr lang="de-DE" sz="2800" dirty="0" smtClean="0">
                <a:solidFill>
                  <a:schemeClr val="tx1"/>
                </a:solidFill>
              </a:rPr>
              <a:t>alles</a:t>
            </a:r>
            <a:r>
              <a:rPr lang="cs-CZ" sz="2800" dirty="0" smtClean="0">
                <a:solidFill>
                  <a:schemeClr val="tx1"/>
                </a:solidFill>
              </a:rPr>
              <a:t> _______________________.</a:t>
            </a:r>
          </a:p>
          <a:p>
            <a:r>
              <a:rPr lang="de-DE" sz="2800" dirty="0">
                <a:solidFill>
                  <a:schemeClr val="tx1"/>
                </a:solidFill>
              </a:rPr>
              <a:t>Möchtest du dir ein </a:t>
            </a:r>
            <a:r>
              <a:rPr lang="cs-CZ" sz="2800" dirty="0" smtClean="0">
                <a:solidFill>
                  <a:schemeClr val="tx1"/>
                </a:solidFill>
              </a:rPr>
              <a:t>Buch </a:t>
            </a:r>
            <a:r>
              <a:rPr lang="de-DE" sz="2800" dirty="0" smtClean="0">
                <a:solidFill>
                  <a:schemeClr val="tx1"/>
                </a:solidFill>
              </a:rPr>
              <a:t>kaufen</a:t>
            </a:r>
            <a:r>
              <a:rPr lang="de-DE" sz="2800" dirty="0">
                <a:solidFill>
                  <a:schemeClr val="tx1"/>
                </a:solidFill>
              </a:rPr>
              <a:t>? – Ich habe schon </a:t>
            </a:r>
            <a:r>
              <a:rPr lang="de-DE" sz="2800" dirty="0" smtClean="0">
                <a:solidFill>
                  <a:schemeClr val="tx1"/>
                </a:solidFill>
              </a:rPr>
              <a:t>eins</a:t>
            </a:r>
            <a:r>
              <a:rPr lang="cs-CZ" sz="2800" dirty="0" smtClean="0">
                <a:solidFill>
                  <a:schemeClr val="tx1"/>
                </a:solidFill>
              </a:rPr>
              <a:t> _____________</a:t>
            </a:r>
            <a:endParaRPr lang="cs-CZ" sz="2800" dirty="0">
              <a:solidFill>
                <a:schemeClr val="tx1"/>
              </a:solidFill>
            </a:endParaRPr>
          </a:p>
        </p:txBody>
      </p:sp>
      <p:sp>
        <p:nvSpPr>
          <p:cNvPr id="5" name="Obdélník 4"/>
          <p:cNvSpPr/>
          <p:nvPr/>
        </p:nvSpPr>
        <p:spPr>
          <a:xfrm>
            <a:off x="863588" y="1924863"/>
            <a:ext cx="4104456" cy="360040"/>
          </a:xfrm>
          <a:prstGeom prst="rect">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cs-CZ" sz="2800" dirty="0" err="1" smtClean="0">
                <a:solidFill>
                  <a:schemeClr val="tx1"/>
                </a:solidFill>
              </a:rPr>
              <a:t>besichtigt</a:t>
            </a:r>
            <a:endParaRPr lang="cs-CZ" sz="2800" dirty="0">
              <a:solidFill>
                <a:schemeClr val="tx1"/>
              </a:solidFill>
            </a:endParaRPr>
          </a:p>
        </p:txBody>
      </p:sp>
      <p:sp>
        <p:nvSpPr>
          <p:cNvPr id="6" name="Obdélník 5"/>
          <p:cNvSpPr/>
          <p:nvPr/>
        </p:nvSpPr>
        <p:spPr>
          <a:xfrm>
            <a:off x="892627" y="2852936"/>
            <a:ext cx="2952328" cy="288032"/>
          </a:xfrm>
          <a:prstGeom prst="rect">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cs-CZ" sz="2800" dirty="0" err="1">
                <a:solidFill>
                  <a:schemeClr val="tx1"/>
                </a:solidFill>
              </a:rPr>
              <a:t>gehört</a:t>
            </a:r>
            <a:endParaRPr lang="cs-CZ" sz="2800" dirty="0">
              <a:solidFill>
                <a:schemeClr val="tx1"/>
              </a:solidFill>
            </a:endParaRPr>
          </a:p>
        </p:txBody>
      </p:sp>
      <p:sp>
        <p:nvSpPr>
          <p:cNvPr id="7" name="Obdélník 6"/>
          <p:cNvSpPr/>
          <p:nvPr/>
        </p:nvSpPr>
        <p:spPr>
          <a:xfrm>
            <a:off x="1835696" y="3521283"/>
            <a:ext cx="2952328" cy="432048"/>
          </a:xfrm>
          <a:prstGeom prst="rect">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cs-CZ" sz="2800" dirty="0" err="1">
                <a:solidFill>
                  <a:schemeClr val="tx1"/>
                </a:solidFill>
              </a:rPr>
              <a:t>geputzt</a:t>
            </a:r>
            <a:endParaRPr lang="cs-CZ" sz="2800" dirty="0">
              <a:solidFill>
                <a:schemeClr val="tx1"/>
              </a:solidFill>
            </a:endParaRPr>
          </a:p>
        </p:txBody>
      </p:sp>
      <p:sp>
        <p:nvSpPr>
          <p:cNvPr id="8" name="Obdélník 7"/>
          <p:cNvSpPr/>
          <p:nvPr/>
        </p:nvSpPr>
        <p:spPr>
          <a:xfrm>
            <a:off x="5652120" y="3972139"/>
            <a:ext cx="2304256" cy="360040"/>
          </a:xfrm>
          <a:prstGeom prst="rect">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cs-CZ" sz="2800" dirty="0" err="1">
                <a:solidFill>
                  <a:schemeClr val="tx1"/>
                </a:solidFill>
              </a:rPr>
              <a:t>gekocht</a:t>
            </a:r>
            <a:endParaRPr lang="cs-CZ" sz="2800" dirty="0">
              <a:solidFill>
                <a:schemeClr val="tx1"/>
              </a:solidFill>
            </a:endParaRPr>
          </a:p>
        </p:txBody>
      </p:sp>
      <p:sp>
        <p:nvSpPr>
          <p:cNvPr id="9" name="Obdélník 8"/>
          <p:cNvSpPr/>
          <p:nvPr/>
        </p:nvSpPr>
        <p:spPr>
          <a:xfrm>
            <a:off x="1958666" y="4738667"/>
            <a:ext cx="2736304" cy="360040"/>
          </a:xfrm>
          <a:prstGeom prst="rect">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cs-CZ" sz="2800" dirty="0" err="1">
                <a:solidFill>
                  <a:schemeClr val="tx1"/>
                </a:solidFill>
              </a:rPr>
              <a:t>vorbereitet</a:t>
            </a:r>
            <a:endParaRPr lang="cs-CZ" sz="2800" dirty="0">
              <a:solidFill>
                <a:schemeClr val="tx1"/>
              </a:solidFill>
            </a:endParaRPr>
          </a:p>
        </p:txBody>
      </p:sp>
      <p:sp>
        <p:nvSpPr>
          <p:cNvPr id="10" name="Obdélník 9"/>
          <p:cNvSpPr/>
          <p:nvPr/>
        </p:nvSpPr>
        <p:spPr>
          <a:xfrm>
            <a:off x="892627" y="5589240"/>
            <a:ext cx="2023189" cy="360040"/>
          </a:xfrm>
          <a:prstGeom prst="rect">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cs-CZ" sz="2800" dirty="0" err="1">
                <a:solidFill>
                  <a:schemeClr val="tx1"/>
                </a:solidFill>
              </a:rPr>
              <a:t>gekauft</a:t>
            </a:r>
            <a:endParaRPr lang="cs-CZ" sz="2800" dirty="0">
              <a:solidFill>
                <a:schemeClr val="tx1"/>
              </a:solidFill>
            </a:endParaRPr>
          </a:p>
        </p:txBody>
      </p:sp>
      <p:sp>
        <p:nvSpPr>
          <p:cNvPr id="11" name="Obdélník 10"/>
          <p:cNvSpPr/>
          <p:nvPr/>
        </p:nvSpPr>
        <p:spPr>
          <a:xfrm>
            <a:off x="2585720" y="2967335"/>
            <a:ext cx="3972562"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5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Gut </a:t>
            </a:r>
            <a:r>
              <a:rPr lang="cs-CZ" sz="5400" b="1" cap="none" spc="0" dirty="0" err="1"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gemacht</a:t>
            </a:r>
            <a:r>
              <a:rPr lang="cs-CZ" sz="5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a:t>
            </a:r>
            <a:endParaRPr lang="cs-CZ"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945106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5"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p:cTn id="37" dur="1000" fill="hold"/>
                                        <p:tgtEl>
                                          <p:spTgt spid="11"/>
                                        </p:tgtEl>
                                        <p:attrNameLst>
                                          <p:attrName>ppt_w</p:attrName>
                                        </p:attrNameLst>
                                      </p:cBhvr>
                                      <p:tavLst>
                                        <p:tav tm="0">
                                          <p:val>
                                            <p:fltVal val="0"/>
                                          </p:val>
                                        </p:tav>
                                        <p:tav tm="100000">
                                          <p:val>
                                            <p:strVal val="#ppt_w"/>
                                          </p:val>
                                        </p:tav>
                                      </p:tavLst>
                                    </p:anim>
                                    <p:anim calcmode="lin" valueType="num">
                                      <p:cBhvr>
                                        <p:cTn id="38" dur="1000" fill="hold"/>
                                        <p:tgtEl>
                                          <p:spTgt spid="11"/>
                                        </p:tgtEl>
                                        <p:attrNameLst>
                                          <p:attrName>ppt_h</p:attrName>
                                        </p:attrNameLst>
                                      </p:cBhvr>
                                      <p:tavLst>
                                        <p:tav tm="0">
                                          <p:val>
                                            <p:fltVal val="0"/>
                                          </p:val>
                                        </p:tav>
                                        <p:tav tm="100000">
                                          <p:val>
                                            <p:strVal val="#ppt_h"/>
                                          </p:val>
                                        </p:tav>
                                      </p:tavLst>
                                    </p:anim>
                                    <p:anim calcmode="lin" valueType="num">
                                      <p:cBhvr>
                                        <p:cTn id="39" dur="1000" fill="hold"/>
                                        <p:tgtEl>
                                          <p:spTgt spid="11"/>
                                        </p:tgtEl>
                                        <p:attrNameLst>
                                          <p:attrName>ppt_x</p:attrName>
                                        </p:attrNameLst>
                                      </p:cBhvr>
                                      <p:tavLst>
                                        <p:tav tm="0" fmla="#ppt_x+(cos(-2*pi*(1-$))*-#ppt_x-sin(-2*pi*(1-$))*(1-#ppt_y))*(1-$)">
                                          <p:val>
                                            <p:fltVal val="0"/>
                                          </p:val>
                                        </p:tav>
                                        <p:tav tm="100000">
                                          <p:val>
                                            <p:fltVal val="1"/>
                                          </p:val>
                                        </p:tav>
                                      </p:tavLst>
                                    </p:anim>
                                    <p:anim calcmode="lin" valueType="num">
                                      <p:cBhvr>
                                        <p:cTn id="40" dur="1000" fill="hold"/>
                                        <p:tgtEl>
                                          <p:spTgt spid="11"/>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Was</a:t>
            </a:r>
            <a:r>
              <a:rPr lang="cs-CZ" dirty="0" smtClean="0"/>
              <a:t> </a:t>
            </a:r>
            <a:r>
              <a:rPr lang="cs-CZ" dirty="0" err="1" smtClean="0"/>
              <a:t>hast</a:t>
            </a:r>
            <a:r>
              <a:rPr lang="cs-CZ" dirty="0" smtClean="0"/>
              <a:t> </a:t>
            </a:r>
            <a:r>
              <a:rPr lang="cs-CZ" dirty="0" err="1" smtClean="0"/>
              <a:t>du</a:t>
            </a:r>
            <a:r>
              <a:rPr lang="cs-CZ" dirty="0" smtClean="0"/>
              <a:t> </a:t>
            </a:r>
            <a:r>
              <a:rPr lang="cs-CZ" dirty="0" err="1" smtClean="0"/>
              <a:t>gestern</a:t>
            </a:r>
            <a:r>
              <a:rPr lang="cs-CZ" dirty="0" smtClean="0"/>
              <a:t> </a:t>
            </a:r>
            <a:r>
              <a:rPr lang="cs-CZ" dirty="0" err="1" smtClean="0"/>
              <a:t>gemacht</a:t>
            </a:r>
            <a:endParaRPr lang="cs-CZ" dirty="0"/>
          </a:p>
        </p:txBody>
      </p:sp>
      <p:sp>
        <p:nvSpPr>
          <p:cNvPr id="3" name="Zástupný symbol pro obsah 2"/>
          <p:cNvSpPr>
            <a:spLocks noGrp="1"/>
          </p:cNvSpPr>
          <p:nvPr>
            <p:ph idx="1"/>
          </p:nvPr>
        </p:nvSpPr>
        <p:spPr/>
        <p:txBody>
          <a:bodyPr>
            <a:normAutofit/>
          </a:bodyPr>
          <a:lstStyle/>
          <a:p>
            <a:pPr marL="0" indent="0">
              <a:buNone/>
            </a:pPr>
            <a:r>
              <a:rPr lang="cs-CZ" sz="4000" b="1" dirty="0" err="1" smtClean="0">
                <a:latin typeface="Curlz MT" pitchFamily="82" charset="0"/>
              </a:rPr>
              <a:t>Ich</a:t>
            </a:r>
            <a:r>
              <a:rPr lang="cs-CZ" sz="4000" b="1" dirty="0" smtClean="0">
                <a:latin typeface="Curlz MT" pitchFamily="82" charset="0"/>
              </a:rPr>
              <a:t> …</a:t>
            </a:r>
          </a:p>
          <a:p>
            <a:pPr marL="0" indent="0">
              <a:buNone/>
            </a:pPr>
            <a:r>
              <a:rPr lang="cs-CZ" sz="2800" dirty="0" smtClean="0"/>
              <a:t>(</a:t>
            </a:r>
            <a:r>
              <a:rPr lang="cs-CZ" sz="2800" dirty="0" err="1" smtClean="0"/>
              <a:t>spielen</a:t>
            </a:r>
            <a:r>
              <a:rPr lang="cs-CZ" sz="2800" dirty="0" smtClean="0"/>
              <a:t>, </a:t>
            </a:r>
            <a:r>
              <a:rPr lang="cs-CZ" sz="2800" dirty="0" err="1" smtClean="0"/>
              <a:t>Oma</a:t>
            </a:r>
            <a:r>
              <a:rPr lang="cs-CZ" sz="2800" dirty="0" smtClean="0"/>
              <a:t> </a:t>
            </a:r>
            <a:r>
              <a:rPr lang="cs-CZ" sz="2800" dirty="0" err="1" smtClean="0"/>
              <a:t>besuchen</a:t>
            </a:r>
            <a:r>
              <a:rPr lang="cs-CZ" sz="2800" dirty="0" smtClean="0"/>
              <a:t>, </a:t>
            </a:r>
            <a:r>
              <a:rPr lang="cs-CZ" sz="2800" dirty="0" err="1" smtClean="0"/>
              <a:t>einkaufen</a:t>
            </a:r>
            <a:r>
              <a:rPr lang="cs-CZ" sz="2800" dirty="0" smtClean="0"/>
              <a:t>, </a:t>
            </a:r>
            <a:r>
              <a:rPr lang="cs-CZ" sz="2800" dirty="0" err="1" smtClean="0"/>
              <a:t>telefonieren</a:t>
            </a:r>
            <a:r>
              <a:rPr lang="cs-CZ" sz="2800" dirty="0" smtClean="0"/>
              <a:t>,  </a:t>
            </a:r>
            <a:r>
              <a:rPr lang="cs-CZ" sz="2800" dirty="0" err="1" smtClean="0"/>
              <a:t>Schuhe</a:t>
            </a:r>
            <a:r>
              <a:rPr lang="cs-CZ" sz="2800" dirty="0" smtClean="0"/>
              <a:t> </a:t>
            </a:r>
            <a:r>
              <a:rPr lang="cs-CZ" sz="2800" dirty="0" err="1" smtClean="0"/>
              <a:t>kaufen</a:t>
            </a:r>
            <a:r>
              <a:rPr lang="cs-CZ" sz="2800" dirty="0" smtClean="0"/>
              <a:t>,  </a:t>
            </a:r>
            <a:r>
              <a:rPr lang="cs-CZ" sz="2800" dirty="0" err="1" smtClean="0"/>
              <a:t>Musik</a:t>
            </a:r>
            <a:r>
              <a:rPr lang="cs-CZ" sz="2800" dirty="0" smtClean="0"/>
              <a:t> </a:t>
            </a:r>
            <a:r>
              <a:rPr lang="cs-CZ" sz="2800" dirty="0" err="1" smtClean="0"/>
              <a:t>hören</a:t>
            </a:r>
            <a:r>
              <a:rPr lang="cs-CZ" sz="2800" dirty="0" smtClean="0"/>
              <a:t>,  </a:t>
            </a:r>
            <a:r>
              <a:rPr lang="cs-CZ" sz="2800" dirty="0" err="1" smtClean="0"/>
              <a:t>etwas</a:t>
            </a:r>
            <a:r>
              <a:rPr lang="cs-CZ" sz="2800" dirty="0" smtClean="0"/>
              <a:t> </a:t>
            </a:r>
            <a:r>
              <a:rPr lang="cs-CZ" sz="2800" dirty="0" err="1" smtClean="0"/>
              <a:t>reparieren</a:t>
            </a:r>
            <a:r>
              <a:rPr lang="cs-CZ" sz="2800" dirty="0" smtClean="0"/>
              <a:t>)</a:t>
            </a:r>
            <a:endParaRPr lang="cs-CZ" sz="2800" dirty="0"/>
          </a:p>
        </p:txBody>
      </p:sp>
      <p:pic>
        <p:nvPicPr>
          <p:cNvPr id="6146" name="Picture 2" descr="C:\Users\Maruška\AppData\Local\Microsoft\Windows\Temporary Internet Files\Content.IE5\YVL9VALM\MC900442135[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6931" y="4049303"/>
            <a:ext cx="1904231" cy="1904231"/>
          </a:xfrm>
          <a:prstGeom prst="rect">
            <a:avLst/>
          </a:prstGeom>
          <a:noFill/>
          <a:extLst>
            <a:ext uri="{909E8E84-426E-40DD-AFC4-6F175D3DCCD1}">
              <a14:hiddenFill xmlns:a14="http://schemas.microsoft.com/office/drawing/2010/main">
                <a:solidFill>
                  <a:srgbClr val="FFFFFF"/>
                </a:solidFill>
              </a14:hiddenFill>
            </a:ext>
          </a:extLst>
        </p:spPr>
      </p:pic>
      <p:pic>
        <p:nvPicPr>
          <p:cNvPr id="6147" name="Picture 3" descr="C:\Users\Maruška\AppData\Local\Microsoft\Windows\Temporary Internet Files\Content.IE5\I0YVP2XF\MP900442492[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9618"/>
          <a:stretch/>
        </p:blipFill>
        <p:spPr bwMode="auto">
          <a:xfrm>
            <a:off x="4860032" y="4653136"/>
            <a:ext cx="1781944" cy="1824512"/>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C:\Users\Maruška\AppData\Local\Microsoft\Windows\Temporary Internet Files\Content.IE5\461ZP1GB\MC900441798[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25958" y="2895451"/>
            <a:ext cx="2307704" cy="2307704"/>
          </a:xfrm>
          <a:prstGeom prst="rect">
            <a:avLst/>
          </a:prstGeom>
          <a:noFill/>
          <a:extLst>
            <a:ext uri="{909E8E84-426E-40DD-AFC4-6F175D3DCCD1}">
              <a14:hiddenFill xmlns:a14="http://schemas.microsoft.com/office/drawing/2010/main">
                <a:solidFill>
                  <a:srgbClr val="FFFFFF"/>
                </a:solidFill>
              </a14:hiddenFill>
            </a:ext>
          </a:extLst>
        </p:spPr>
      </p:pic>
      <p:pic>
        <p:nvPicPr>
          <p:cNvPr id="6149" name="Picture 5" descr="C:\Users\Maruška\AppData\Local\Microsoft\Windows\Temporary Internet Files\Content.IE5\YVL9VALM\MC900358779[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9552" y="3505295"/>
            <a:ext cx="1698041" cy="1876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1444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Maruška\AppData\Local\Microsoft\Windows\Temporary Internet Files\Content.IE5\U7KHF0UT\MC900234146[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69090" y="4750555"/>
            <a:ext cx="2160240" cy="2080788"/>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Maruška\AppData\Local\Microsoft\Windows\Temporary Internet Files\Content.IE5\NG53281Q\MC90043779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552" y="5040061"/>
            <a:ext cx="1831975" cy="1501775"/>
          </a:xfrm>
          <a:prstGeom prst="rect">
            <a:avLst/>
          </a:prstGeom>
          <a:noFill/>
          <a:extLst>
            <a:ext uri="{909E8E84-426E-40DD-AFC4-6F175D3DCCD1}">
              <a14:hiddenFill xmlns:a14="http://schemas.microsoft.com/office/drawing/2010/main">
                <a:solidFill>
                  <a:srgbClr val="FFFFFF"/>
                </a:solidFill>
              </a14:hiddenFill>
            </a:ext>
          </a:extLst>
        </p:spPr>
      </p:pic>
      <p:sp>
        <p:nvSpPr>
          <p:cNvPr id="4" name="Ovál 3"/>
          <p:cNvSpPr/>
          <p:nvPr/>
        </p:nvSpPr>
        <p:spPr>
          <a:xfrm>
            <a:off x="251520" y="3645024"/>
            <a:ext cx="1949398" cy="1105531"/>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3600" dirty="0" err="1" smtClean="0"/>
              <a:t>richtig</a:t>
            </a:r>
            <a:endParaRPr lang="cs-CZ" sz="3600" dirty="0"/>
          </a:p>
        </p:txBody>
      </p:sp>
      <p:sp>
        <p:nvSpPr>
          <p:cNvPr id="7" name="Ovál 6"/>
          <p:cNvSpPr/>
          <p:nvPr/>
        </p:nvSpPr>
        <p:spPr>
          <a:xfrm>
            <a:off x="6804248" y="3622768"/>
            <a:ext cx="1949398" cy="1105531"/>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3600" dirty="0" err="1" smtClean="0"/>
              <a:t>falsch</a:t>
            </a:r>
            <a:endParaRPr lang="cs-CZ" sz="3600" dirty="0"/>
          </a:p>
        </p:txBody>
      </p:sp>
      <p:sp>
        <p:nvSpPr>
          <p:cNvPr id="5" name="Zaoblený obdélník 4"/>
          <p:cNvSpPr/>
          <p:nvPr/>
        </p:nvSpPr>
        <p:spPr>
          <a:xfrm>
            <a:off x="3059832" y="1557533"/>
            <a:ext cx="3240360" cy="72008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2400" dirty="0" err="1"/>
              <a:t>du</a:t>
            </a:r>
            <a:r>
              <a:rPr lang="cs-CZ" sz="2400" dirty="0"/>
              <a:t> </a:t>
            </a:r>
            <a:r>
              <a:rPr lang="cs-CZ" sz="2400" dirty="0" err="1"/>
              <a:t>habst</a:t>
            </a:r>
            <a:r>
              <a:rPr lang="cs-CZ" sz="2400" dirty="0"/>
              <a:t> </a:t>
            </a:r>
            <a:r>
              <a:rPr lang="cs-CZ" sz="2400" dirty="0" err="1"/>
              <a:t>gehört</a:t>
            </a:r>
            <a:endParaRPr lang="cs-CZ" sz="2400" dirty="0"/>
          </a:p>
        </p:txBody>
      </p:sp>
      <p:sp>
        <p:nvSpPr>
          <p:cNvPr id="9" name="Zaoblený obdélník 8"/>
          <p:cNvSpPr/>
          <p:nvPr/>
        </p:nvSpPr>
        <p:spPr>
          <a:xfrm>
            <a:off x="3034301" y="703866"/>
            <a:ext cx="3240360" cy="72008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2400" dirty="0" err="1"/>
              <a:t>ich</a:t>
            </a:r>
            <a:r>
              <a:rPr lang="cs-CZ" sz="2400" dirty="0"/>
              <a:t> </a:t>
            </a:r>
            <a:r>
              <a:rPr lang="cs-CZ" sz="2400" dirty="0" err="1"/>
              <a:t>habe</a:t>
            </a:r>
            <a:r>
              <a:rPr lang="cs-CZ" sz="2400" dirty="0"/>
              <a:t> </a:t>
            </a:r>
            <a:r>
              <a:rPr lang="cs-CZ" sz="2400" dirty="0" err="1"/>
              <a:t>gekauft</a:t>
            </a:r>
            <a:endParaRPr lang="cs-CZ" sz="2400" dirty="0"/>
          </a:p>
        </p:txBody>
      </p:sp>
      <p:sp>
        <p:nvSpPr>
          <p:cNvPr id="10" name="Zaoblený obdélník 9"/>
          <p:cNvSpPr/>
          <p:nvPr/>
        </p:nvSpPr>
        <p:spPr>
          <a:xfrm>
            <a:off x="2987824" y="5517232"/>
            <a:ext cx="3240360" cy="72008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2400" dirty="0" err="1"/>
              <a:t>ich</a:t>
            </a:r>
            <a:r>
              <a:rPr lang="cs-CZ" sz="2400" dirty="0"/>
              <a:t> </a:t>
            </a:r>
            <a:r>
              <a:rPr lang="cs-CZ" sz="2400" dirty="0" err="1"/>
              <a:t>habe</a:t>
            </a:r>
            <a:r>
              <a:rPr lang="cs-CZ" sz="2400" dirty="0"/>
              <a:t> </a:t>
            </a:r>
            <a:r>
              <a:rPr lang="cs-CZ" sz="2400" dirty="0" err="1"/>
              <a:t>gemalt</a:t>
            </a:r>
            <a:endParaRPr lang="cs-CZ" sz="2400" dirty="0"/>
          </a:p>
        </p:txBody>
      </p:sp>
      <p:sp>
        <p:nvSpPr>
          <p:cNvPr id="11" name="Zaoblený obdélník 10"/>
          <p:cNvSpPr/>
          <p:nvPr/>
        </p:nvSpPr>
        <p:spPr>
          <a:xfrm>
            <a:off x="3015485" y="4728299"/>
            <a:ext cx="3240360" cy="72008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2400" dirty="0" err="1"/>
              <a:t>ihr</a:t>
            </a:r>
            <a:r>
              <a:rPr lang="cs-CZ" sz="2400" dirty="0"/>
              <a:t> </a:t>
            </a:r>
            <a:r>
              <a:rPr lang="cs-CZ" sz="2400" dirty="0" err="1"/>
              <a:t>hat</a:t>
            </a:r>
            <a:r>
              <a:rPr lang="cs-CZ" sz="2400" dirty="0"/>
              <a:t> </a:t>
            </a:r>
            <a:r>
              <a:rPr lang="cs-CZ" sz="2400" dirty="0" err="1"/>
              <a:t>gebesucht</a:t>
            </a:r>
            <a:endParaRPr lang="cs-CZ" sz="2400" dirty="0"/>
          </a:p>
        </p:txBody>
      </p:sp>
      <p:sp>
        <p:nvSpPr>
          <p:cNvPr id="12" name="Zaoblený obdélník 11"/>
          <p:cNvSpPr/>
          <p:nvPr/>
        </p:nvSpPr>
        <p:spPr>
          <a:xfrm>
            <a:off x="3062330" y="3135991"/>
            <a:ext cx="3240360" cy="72008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2400" dirty="0" err="1"/>
              <a:t>er</a:t>
            </a:r>
            <a:r>
              <a:rPr lang="cs-CZ" sz="2400" dirty="0"/>
              <a:t> </a:t>
            </a:r>
            <a:r>
              <a:rPr lang="cs-CZ" sz="2400" dirty="0" err="1"/>
              <a:t>hat</a:t>
            </a:r>
            <a:r>
              <a:rPr lang="cs-CZ" sz="2400" dirty="0"/>
              <a:t> </a:t>
            </a:r>
            <a:r>
              <a:rPr lang="cs-CZ" sz="2400" dirty="0" err="1"/>
              <a:t>getelefoniert</a:t>
            </a:r>
            <a:endParaRPr lang="cs-CZ" sz="2400" dirty="0"/>
          </a:p>
        </p:txBody>
      </p:sp>
      <p:sp>
        <p:nvSpPr>
          <p:cNvPr id="13" name="Zaoblený obdélník 12"/>
          <p:cNvSpPr/>
          <p:nvPr/>
        </p:nvSpPr>
        <p:spPr>
          <a:xfrm>
            <a:off x="3034301" y="2374631"/>
            <a:ext cx="3240360" cy="72008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2400" dirty="0" err="1"/>
              <a:t>wir</a:t>
            </a:r>
            <a:r>
              <a:rPr lang="cs-CZ" sz="2400" dirty="0"/>
              <a:t> </a:t>
            </a:r>
            <a:r>
              <a:rPr lang="cs-CZ" sz="2400" dirty="0" err="1"/>
              <a:t>haben</a:t>
            </a:r>
            <a:r>
              <a:rPr lang="cs-CZ" sz="2400" dirty="0"/>
              <a:t> </a:t>
            </a:r>
            <a:r>
              <a:rPr lang="cs-CZ" sz="2400" dirty="0" err="1"/>
              <a:t>geputzt</a:t>
            </a:r>
            <a:endParaRPr lang="cs-CZ" sz="2400" dirty="0"/>
          </a:p>
        </p:txBody>
      </p:sp>
      <p:sp>
        <p:nvSpPr>
          <p:cNvPr id="14" name="Zaoblený obdélník 13"/>
          <p:cNvSpPr/>
          <p:nvPr/>
        </p:nvSpPr>
        <p:spPr>
          <a:xfrm>
            <a:off x="3041510" y="3933056"/>
            <a:ext cx="3240360" cy="72008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2400" dirty="0" err="1"/>
              <a:t>Sie</a:t>
            </a:r>
            <a:r>
              <a:rPr lang="cs-CZ" sz="2400" dirty="0"/>
              <a:t> </a:t>
            </a:r>
            <a:r>
              <a:rPr lang="cs-CZ" sz="2400" dirty="0" err="1"/>
              <a:t>hat</a:t>
            </a:r>
            <a:r>
              <a:rPr lang="cs-CZ" sz="2400" dirty="0"/>
              <a:t> </a:t>
            </a:r>
            <a:r>
              <a:rPr lang="cs-CZ" sz="2400" dirty="0" err="1"/>
              <a:t>fotografiert</a:t>
            </a:r>
            <a:endParaRPr lang="cs-CZ" sz="2400" dirty="0"/>
          </a:p>
        </p:txBody>
      </p:sp>
    </p:spTree>
    <p:extLst>
      <p:ext uri="{BB962C8B-B14F-4D97-AF65-F5344CB8AC3E}">
        <p14:creationId xmlns:p14="http://schemas.microsoft.com/office/powerpoint/2010/main" val="1755541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2.22222E-6 -2.43587E-6 C -0.00886 -0.01178 -0.01962 -0.01733 -0.0316 -0.02264 C -0.03924 -0.02218 -0.11389 -0.01895 -0.14375 -0.01294 C -0.16268 -0.00901 -0.18108 0.00139 -0.2 0.00648 C -0.2191 0.01919 -0.23924 0.02612 -0.25851 0.03906 C -0.27275 0.04854 -0.28473 0.06148 -0.3 0.06818 C -0.30938 0.07742 -0.32084 0.0832 -0.32917 0.0943 C -0.33976 0.10839 -0.35209 0.11972 -0.36337 0.13312 C -0.38178 0.15508 -0.36511 0.13613 -0.38039 0.16247 C -0.38316 0.16733 -0.38733 0.17056 -0.39011 0.17541 C -0.39584 0.18558 -0.39688 0.19922 -0.4 0.211 C -0.39862 0.30391 -0.39809 0.39473 -0.39254 0.48695 C -0.39011 0.52623 -0.39237 0.56876 -0.38525 0.60712 C -0.38438 0.63971 -0.38282 0.70465 -0.38282 0.70465 " pathEditMode="relative" ptsTypes="fffffffffffffA">
                                      <p:cBhvr>
                                        <p:cTn id="6" dur="2000" fill="hold"/>
                                        <p:tgtEl>
                                          <p:spTgt spid="9"/>
                                        </p:tgtEl>
                                        <p:attrNameLst>
                                          <p:attrName>ppt_x</p:attrName>
                                          <p:attrName>ppt_y</p:attrName>
                                        </p:attrNameLst>
                                      </p:cBhvr>
                                    </p:animMotion>
                                  </p:childTnLst>
                                  <p:subTnLst>
                                    <p:set>
                                      <p:cBhvr override="childStyle">
                                        <p:cTn dur="1" fill="hold" display="0" masterRel="sameClick" afterEffect="1">
                                          <p:stCondLst>
                                            <p:cond evt="end" delay="0">
                                              <p:tn val="5"/>
                                            </p:cond>
                                          </p:stCondLst>
                                        </p:cTn>
                                        <p:tgtEl>
                                          <p:spTgt spid="9"/>
                                        </p:tgtEl>
                                        <p:attrNameLst>
                                          <p:attrName>style.visibility</p:attrName>
                                        </p:attrNameLst>
                                      </p:cBhvr>
                                      <p:to>
                                        <p:strVal val="hidden"/>
                                      </p:to>
                                    </p:se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grpId="0" nodeType="clickEffect">
                                  <p:stCondLst>
                                    <p:cond delay="0"/>
                                  </p:stCondLst>
                                  <p:childTnLst>
                                    <p:animMotion origin="layout" path="M 0.00034 2.74093E-6 C 0.02326 -0.00254 0.04375 -0.00809 0.06632 -0.01294 C 0.07968 -0.02473 0.06822 -0.01664 0.09062 -0.02265 C 0.09305 -0.02334 0.09566 -0.02427 0.09791 -0.02589 C 0.10052 -0.02774 0.10243 -0.03143 0.1052 -0.03236 C 0.11319 -0.0349 0.12152 -0.03444 0.12968 -0.03559 C 0.14027 -0.03444 0.15086 -0.0349 0.16128 -0.03236 C 0.16423 -0.03166 0.16597 -0.02727 0.16875 -0.02589 C 0.17257 -0.02404 0.17691 -0.02381 0.1809 -0.02265 C 0.19583 -0.00925 0.17934 -0.02219 0.20034 -0.01294 C 0.20382 -0.01133 0.20659 -0.00809 0.21007 -0.00647 C 0.2335 0.00393 0.21111 -0.01318 0.24184 0.00323 C 0.25156 0.00855 0.26128 0.01178 0.27118 0.01617 C 0.27291 0.01779 0.29236 0.03489 0.29548 0.03905 C 0.30069 0.04599 0.30486 0.05477 0.31007 0.0617 C 0.31441 0.10215 0.32274 0.12248 0.33697 0.15599 C 0.33993 0.1627 0.36284 0.21007 0.36388 0.21423 C 0.36996 0.2385 0.36649 0.22764 0.37361 0.24682 C 0.37447 0.25213 0.375 0.25768 0.37604 0.263 C 0.37743 0.26947 0.3809 0.28241 0.3809 0.28241 C 0.37934 0.32355 0.38316 0.42061 0.35885 0.46753 C 0.35642 0.48417 0.35138 0.49734 0.3467 0.51305 C 0.34375 0.53617 0.34253 0.55697 0.33454 0.578 C 0.33541 0.58886 0.33385 0.60041 0.33697 0.61035 C 0.3401 0.62029 0.36128 0.61359 0.36128 0.61359 " pathEditMode="relative" ptsTypes="ffffffffffffffffffffffffA">
                                      <p:cBhvr>
                                        <p:cTn id="10" dur="2000" fill="hold"/>
                                        <p:tgtEl>
                                          <p:spTgt spid="5"/>
                                        </p:tgtEl>
                                        <p:attrNameLst>
                                          <p:attrName>ppt_x</p:attrName>
                                          <p:attrName>ppt_y</p:attrName>
                                        </p:attrNameLst>
                                      </p:cBhvr>
                                    </p:animMotion>
                                  </p:childTnLst>
                                  <p:subTnLst>
                                    <p:set>
                                      <p:cBhvr override="childStyle">
                                        <p:cTn dur="1" fill="hold" display="0" masterRel="sameClick" afterEffect="1">
                                          <p:stCondLst>
                                            <p:cond evt="end" delay="0">
                                              <p:tn val="9"/>
                                            </p:cond>
                                          </p:stCondLst>
                                        </p:cTn>
                                        <p:tgtEl>
                                          <p:spTgt spid="5"/>
                                        </p:tgtEl>
                                        <p:attrNameLst>
                                          <p:attrName>style.visibility</p:attrName>
                                        </p:attrNameLst>
                                      </p:cBhvr>
                                      <p:to>
                                        <p:strVal val="hidden"/>
                                      </p:to>
                                    </p:set>
                                  </p:subTnLst>
                                </p:cTn>
                              </p:par>
                            </p:childTnLst>
                          </p:cTn>
                        </p:par>
                      </p:childTnLst>
                    </p:cTn>
                  </p:par>
                  <p:par>
                    <p:cTn id="11" fill="hold">
                      <p:stCondLst>
                        <p:cond delay="indefinite"/>
                      </p:stCondLst>
                      <p:childTnLst>
                        <p:par>
                          <p:cTn id="12" fill="hold">
                            <p:stCondLst>
                              <p:cond delay="0"/>
                            </p:stCondLst>
                            <p:childTnLst>
                              <p:par>
                                <p:cTn id="13" presetID="0" presetClass="path" presetSubtype="0" accel="50000" decel="50000" fill="hold" grpId="0" nodeType="clickEffect">
                                  <p:stCondLst>
                                    <p:cond delay="0"/>
                                  </p:stCondLst>
                                  <p:childTnLst>
                                    <p:animMotion origin="layout" path="M -1.38889E-6 -1.66166E-6 C 0.06944 -0.00439 0.09913 -0.00578 0.17812 -0.00347 C 0.19184 -0.00093 0.20191 0.00231 0.21476 0.00647 C 0.23125 0.01733 0.24635 0.03004 0.25868 0.04853 C 0.26128 0.05246 0.26389 0.05685 0.26597 0.06147 C 0.26962 0.06979 0.27569 0.08759 0.27569 0.08759 C 0.27483 0.0929 0.27552 0.09914 0.27326 0.10376 C 0.26562 0.11994 0.24288 0.14328 0.22934 0.14929 C 0.18055 0.19806 0.04496 0.17471 0.01962 0.17518 C -0.00972 0.17911 -0.03872 0.18257 -0.06823 0.18488 C -0.10035 0.1828 -0.12934 0.17887 -0.16094 0.17518 C -0.18733 0.17633 -0.23403 0.17079 -0.26337 0.18812 C -0.27691 0.19621 -0.28837 0.21123 -0.30243 0.21747 C -0.30799 0.23966 -0.29983 0.21331 -0.31458 0.23688 C -0.31615 0.23942 -0.3158 0.24358 -0.31701 0.24659 C -0.32257 0.26138 -0.3224 0.26022 -0.32917 0.26947 C -0.3316 0.28195 -0.33681 0.29258 -0.33889 0.30506 C -0.33993 0.31153 -0.3401 0.318 -0.34132 0.32447 C -0.34254 0.33117 -0.34462 0.33765 -0.34635 0.34412 C -0.34722 0.34735 -0.34879 0.35382 -0.34879 0.35382 C -0.34722 0.39288 -0.3467 0.43194 -0.34392 0.47076 C -0.34323 0.47954 -0.33889 0.49665 -0.33889 0.49665 C -0.33802 0.49133 -0.33646 0.48047 -0.33646 0.48047 " pathEditMode="relative" ptsTypes="ffffffffffffffffffffffA">
                                      <p:cBhvr>
                                        <p:cTn id="14" dur="2000" fill="hold"/>
                                        <p:tgtEl>
                                          <p:spTgt spid="13"/>
                                        </p:tgtEl>
                                        <p:attrNameLst>
                                          <p:attrName>ppt_x</p:attrName>
                                          <p:attrName>ppt_y</p:attrName>
                                        </p:attrNameLst>
                                      </p:cBhvr>
                                    </p:animMotion>
                                  </p:childTnLst>
                                  <p:subTnLst>
                                    <p:set>
                                      <p:cBhvr override="childStyle">
                                        <p:cTn dur="1" fill="hold" display="0" masterRel="sameClick" afterEffect="1">
                                          <p:stCondLst>
                                            <p:cond evt="end" delay="0">
                                              <p:tn val="13"/>
                                            </p:cond>
                                          </p:stCondLst>
                                        </p:cTn>
                                        <p:tgtEl>
                                          <p:spTgt spid="13"/>
                                        </p:tgtEl>
                                        <p:attrNameLst>
                                          <p:attrName>style.visibility</p:attrName>
                                        </p:attrNameLst>
                                      </p:cBhvr>
                                      <p:to>
                                        <p:strVal val="hidden"/>
                                      </p:to>
                                    </p:set>
                                    <p:audio>
                                      <p:cMediaNode>
                                        <p:cTn display="0" masterRel="sameClick">
                                          <p:stCondLst>
                                            <p:cond evt="begin" delay="0">
                                              <p:tn val="13"/>
                                            </p:cond>
                                          </p:stCondLst>
                                          <p:endCondLst>
                                            <p:cond evt="onStopAudio" delay="0">
                                              <p:tgtEl>
                                                <p:sldTgt/>
                                              </p:tgtEl>
                                            </p:cond>
                                          </p:endCondLst>
                                        </p:cTn>
                                        <p:tgtEl>
                                          <p:sndTgt r:embed="rId2" name="applause.wav"/>
                                        </p:tgtEl>
                                      </p:cMediaNode>
                                    </p:audio>
                                  </p:subTnLst>
                                </p:cTn>
                              </p:par>
                            </p:childTnLst>
                          </p:cTn>
                        </p:par>
                      </p:childTnLst>
                    </p:cTn>
                  </p:par>
                  <p:par>
                    <p:cTn id="15" fill="hold">
                      <p:stCondLst>
                        <p:cond delay="indefinite"/>
                      </p:stCondLst>
                      <p:childTnLst>
                        <p:par>
                          <p:cTn id="16" fill="hold">
                            <p:stCondLst>
                              <p:cond delay="0"/>
                            </p:stCondLst>
                            <p:childTnLst>
                              <p:par>
                                <p:cTn id="17" presetID="0" presetClass="path" presetSubtype="0" accel="50000" decel="50000" fill="hold" grpId="0" nodeType="clickEffect">
                                  <p:stCondLst>
                                    <p:cond delay="0"/>
                                  </p:stCondLst>
                                  <p:childTnLst>
                                    <p:animMotion origin="layout" path="M -2.77778E-7 1.07003E-6 C -0.04097 0.00208 -0.06024 0.00393 -0.09514 0.0097 C -0.11701 0.01941 -0.1342 0.01502 -0.15608 0.0097 C -0.15851 0.00762 -0.16076 0.00508 -0.16337 0.00323 C -0.16563 0.00161 -0.16858 0.00208 -0.17066 1.07003E-6 C -0.17448 -0.0037 -0.18056 -0.01318 -0.18056 -0.01318 C -0.17969 -0.02404 -0.18073 -0.03559 -0.17813 -0.04553 C -0.17726 -0.04946 -0.17292 -0.04946 -0.17066 -0.05223 C -0.14323 -0.08205 -0.19705 -0.0312 -0.14635 -0.07812 C -0.12691 -0.09614 -0.11042 -0.11995 -0.09028 -0.13636 C -0.07101 -0.15207 -0.05122 -0.16663 -0.03177 -0.18188 C -0.0125 -0.19691 -0.00208 -0.20546 0.01701 -0.22094 C 0.04427 -0.24313 0.07726 -0.25052 0.10729 -0.263 C 0.11319 -0.26555 0.11823 -0.27086 0.12431 -0.27271 C 0.13628 -0.27641 0.14878 -0.27664 0.16094 -0.27941 C 0.18368 -0.2845 0.20642 -0.29143 0.22934 -0.29559 C 0.25417 -0.29998 0.27986 -0.30137 0.30486 -0.3053 C 0.32396 -0.3083 0.34201 -0.31454 0.36094 -0.31824 C 0.41615 -0.31616 0.46493 -0.32702 0.50243 -0.26947 C 0.50851 -0.26023 0.50816 -0.25538 0.51215 -0.24359 C 0.5217 -0.21586 0.52969 -0.18951 0.5342 -0.15924 C 0.53715 -0.13913 0.5375 -0.12503 0.54149 -0.10724 C 0.54288 -0.10077 0.54635 -0.08782 0.54635 -0.08782 C 0.54462 0.01641 0.55174 0.058 0.52674 0.13959 C 0.52083 0.15877 0.5184 0.17702 0.50972 0.19482 C 0.50538 0.21724 0.50295 0.24081 0.49757 0.263 C 0.49427 0.29836 0.49514 0.2801 0.49514 0.31777 " pathEditMode="relative" ptsTypes="ffffffffffffffffffffffffffA">
                                      <p:cBhvr>
                                        <p:cTn id="18" dur="2000" fill="hold"/>
                                        <p:tgtEl>
                                          <p:spTgt spid="12"/>
                                        </p:tgtEl>
                                        <p:attrNameLst>
                                          <p:attrName>ppt_x</p:attrName>
                                          <p:attrName>ppt_y</p:attrName>
                                        </p:attrNameLst>
                                      </p:cBhvr>
                                    </p:animMotion>
                                  </p:childTnLst>
                                  <p:subTnLst>
                                    <p:set>
                                      <p:cBhvr override="childStyle">
                                        <p:cTn dur="1" fill="hold" display="0" masterRel="sameClick" afterEffect="1">
                                          <p:stCondLst>
                                            <p:cond evt="end" delay="0">
                                              <p:tn val="17"/>
                                            </p:cond>
                                          </p:stCondLst>
                                        </p:cTn>
                                        <p:tgtEl>
                                          <p:spTgt spid="12"/>
                                        </p:tgtEl>
                                        <p:attrNameLst>
                                          <p:attrName>style.visibility</p:attrName>
                                        </p:attrNameLst>
                                      </p:cBhvr>
                                      <p:to>
                                        <p:strVal val="hidden"/>
                                      </p:to>
                                    </p:set>
                                  </p:subTnLst>
                                </p:cTn>
                              </p:par>
                            </p:childTnLst>
                          </p:cTn>
                        </p:par>
                      </p:childTnLst>
                    </p:cTn>
                  </p:par>
                  <p:par>
                    <p:cTn id="19" fill="hold">
                      <p:stCondLst>
                        <p:cond delay="indefinite"/>
                      </p:stCondLst>
                      <p:childTnLst>
                        <p:par>
                          <p:cTn id="20" fill="hold">
                            <p:stCondLst>
                              <p:cond delay="0"/>
                            </p:stCondLst>
                            <p:childTnLst>
                              <p:par>
                                <p:cTn id="21" presetID="0" presetClass="path" presetSubtype="0" accel="50000" decel="50000" fill="hold" grpId="0" nodeType="clickEffect">
                                  <p:stCondLst>
                                    <p:cond delay="0"/>
                                  </p:stCondLst>
                                  <p:childTnLst>
                                    <p:animMotion origin="layout" path="M 6.11111E-6 -8.48163E-7 C -0.00642 -0.03536 -0.02117 -0.06632 -0.0342 -0.09752 C -0.06666 -0.17541 -0.0342 -0.11162 -0.05867 -0.14952 C -0.06683 -0.16223 -0.06024 -0.15992 -0.07326 -0.17217 C -0.07621 -0.17494 -0.09149 -0.17841 -0.0927 -0.17864 C -0.10972 -0.17749 -0.12708 -0.17887 -0.14392 -0.17541 C -0.14652 -0.17494 -0.16909 -0.159 -0.17569 -0.15599 C -0.19253 -0.13958 -0.20885 -0.12549 -0.21961 -0.10076 C -0.22326 -0.09244 -0.22708 -0.08412 -0.22933 -0.07487 C -0.2302 -0.07164 -0.2302 -0.06771 -0.23176 -0.06494 C -0.2335 -0.06193 -0.23663 -0.06055 -0.23906 -0.05847 C -0.24461 -0.03605 -0.2368 -0.06101 -0.24878 -0.04229 C -0.2519 -0.03744 -0.25312 -0.03096 -0.25607 -0.02611 C -0.26041 -0.01895 -0.2677 -0.01479 -0.27083 -0.00647 C -0.28211 0.02335 -0.27881 0.01017 -0.28298 0.03236 C -0.28211 0.0832 -0.28854 0.1359 -0.27812 0.18489 C -0.2717 0.21516 -0.27135 0.21285 -0.2611 0.24012 C -0.25711 0.25099 -0.26163 0.24983 -0.25607 0.24983 " pathEditMode="relative" ptsTypes="fffffffffffffffffA">
                                      <p:cBhvr>
                                        <p:cTn id="22" dur="2000" fill="hold"/>
                                        <p:tgtEl>
                                          <p:spTgt spid="14"/>
                                        </p:tgtEl>
                                        <p:attrNameLst>
                                          <p:attrName>ppt_x</p:attrName>
                                          <p:attrName>ppt_y</p:attrName>
                                        </p:attrNameLst>
                                      </p:cBhvr>
                                    </p:animMotion>
                                  </p:childTnLst>
                                  <p:subTnLst>
                                    <p:set>
                                      <p:cBhvr override="childStyle">
                                        <p:cTn dur="1" fill="hold" display="0" masterRel="sameClick" afterEffect="1">
                                          <p:stCondLst>
                                            <p:cond evt="end" delay="0">
                                              <p:tn val="21"/>
                                            </p:cond>
                                          </p:stCondLst>
                                        </p:cTn>
                                        <p:tgtEl>
                                          <p:spTgt spid="14"/>
                                        </p:tgtEl>
                                        <p:attrNameLst>
                                          <p:attrName>style.visibility</p:attrName>
                                        </p:attrNameLst>
                                      </p:cBhvr>
                                      <p:to>
                                        <p:strVal val="hidden"/>
                                      </p:to>
                                    </p:set>
                                    <p:audio>
                                      <p:cMediaNode>
                                        <p:cTn display="0" masterRel="sameClick">
                                          <p:stCondLst>
                                            <p:cond evt="begin" delay="0">
                                              <p:tn val="21"/>
                                            </p:cond>
                                          </p:stCondLst>
                                          <p:endCondLst>
                                            <p:cond evt="onStopAudio" delay="0">
                                              <p:tgtEl>
                                                <p:sldTgt/>
                                              </p:tgtEl>
                                            </p:cond>
                                          </p:endCondLst>
                                        </p:cTn>
                                        <p:tgtEl>
                                          <p:sndTgt r:embed="rId2" name="applause.wav"/>
                                        </p:tgtEl>
                                      </p:cMediaNode>
                                    </p:audio>
                                  </p:subTnLst>
                                </p:cTn>
                              </p:par>
                            </p:childTnLst>
                          </p:cTn>
                        </p:par>
                      </p:childTnLst>
                    </p:cTn>
                  </p:par>
                  <p:par>
                    <p:cTn id="23" fill="hold">
                      <p:stCondLst>
                        <p:cond delay="indefinite"/>
                      </p:stCondLst>
                      <p:childTnLst>
                        <p:par>
                          <p:cTn id="24" fill="hold">
                            <p:stCondLst>
                              <p:cond delay="0"/>
                            </p:stCondLst>
                            <p:childTnLst>
                              <p:par>
                                <p:cTn id="25" presetID="0" presetClass="path" presetSubtype="0" accel="50000" decel="50000" fill="hold" grpId="0" nodeType="clickEffect">
                                  <p:stCondLst>
                                    <p:cond delay="0"/>
                                  </p:stCondLst>
                                  <p:childTnLst>
                                    <p:animMotion origin="layout" path="M 3.61111E-6 -6.78992E-6 C 0.00243 -0.0044 0.00434 -0.00925 0.00729 -0.01295 C 0.01337 -0.02011 0.02674 -0.03236 0.02674 -0.03236 C 0.03524 -0.04992 0.04618 -0.06009 0.06094 -0.06495 C 0.07326 -0.08944 0.10208 -0.09661 0.12188 -0.104 C 0.16094 -0.11879 0.19826 -0.12873 0.23889 -0.13312 C 0.53507 -0.12896 0.39965 -0.17449 0.50243 -0.10724 C 0.50868 -0.09615 0.51615 -0.08621 0.52188 -0.07465 C 0.52483 -0.06864 0.52622 -0.06125 0.52917 -0.05524 C 0.53264 -0.01757 0.53455 -0.00948 0.52917 0.03905 C 0.5283 0.04622 0.52465 0.05222 0.52188 0.05846 C 0.46945 0.17148 0.525 0.04183 0.47552 0.159 C 0.46597 0.18164 0.45642 0.21192 0.43646 0.2207 C 0.43403 0.22278 0.43195 0.22833 0.42917 0.22717 C 0.41597 0.2214 0.42361 0.18788 0.42431 0.18188 C 0.42483 0.17748 0.42587 0.17332 0.42674 0.16893 C 0.42743 0.16547 0.42917 0.159 0.42917 0.159 " pathEditMode="relative" ptsTypes="ffffffffffffffffA">
                                      <p:cBhvr>
                                        <p:cTn id="26" dur="2000" fill="hold"/>
                                        <p:tgtEl>
                                          <p:spTgt spid="11"/>
                                        </p:tgtEl>
                                        <p:attrNameLst>
                                          <p:attrName>ppt_x</p:attrName>
                                          <p:attrName>ppt_y</p:attrName>
                                        </p:attrNameLst>
                                      </p:cBhvr>
                                    </p:animMotion>
                                  </p:childTnLst>
                                  <p:subTnLst>
                                    <p:set>
                                      <p:cBhvr override="childStyle">
                                        <p:cTn dur="1" fill="hold" display="0" masterRel="sameClick" afterEffect="1">
                                          <p:stCondLst>
                                            <p:cond evt="end" delay="0">
                                              <p:tn val="25"/>
                                            </p:cond>
                                          </p:stCondLst>
                                        </p:cTn>
                                        <p:tgtEl>
                                          <p:spTgt spid="11"/>
                                        </p:tgtEl>
                                        <p:attrNameLst>
                                          <p:attrName>style.visibility</p:attrName>
                                        </p:attrNameLst>
                                      </p:cBhvr>
                                      <p:to>
                                        <p:strVal val="hidden"/>
                                      </p:to>
                                    </p:set>
                                  </p:subTnLst>
                                </p:cTn>
                              </p:par>
                            </p:childTnLst>
                          </p:cTn>
                        </p:par>
                      </p:childTnLst>
                    </p:cTn>
                  </p:par>
                  <p:par>
                    <p:cTn id="27" fill="hold">
                      <p:stCondLst>
                        <p:cond delay="indefinite"/>
                      </p:stCondLst>
                      <p:childTnLst>
                        <p:par>
                          <p:cTn id="28" fill="hold">
                            <p:stCondLst>
                              <p:cond delay="0"/>
                            </p:stCondLst>
                            <p:childTnLst>
                              <p:par>
                                <p:cTn id="29" presetID="0" presetClass="path" presetSubtype="0" accel="50000" decel="50000" fill="hold" grpId="0" nodeType="clickEffect">
                                  <p:stCondLst>
                                    <p:cond delay="0"/>
                                  </p:stCondLst>
                                  <p:childTnLst>
                                    <p:animMotion origin="layout" path="M -8.33333E-7 1.25491E-6 C -0.00417 -0.01133 -0.00782 -0.02334 -0.01459 -0.03259 C -0.0283 -0.05108 -0.05938 -0.07766 -0.07795 -0.08436 C -0.08681 -0.08759 -0.09601 -0.08852 -0.10486 -0.09083 C -0.12118 -0.08967 -0.1375 -0.09013 -0.15365 -0.08759 C -0.16441 -0.08597 -0.1941 -0.06402 -0.19757 -0.06171 C -0.20278 -0.05824 -0.20886 -0.05963 -0.21459 -0.05847 C -0.24861 -0.04345 -0.23368 -0.04784 -0.25851 -0.0423 C -0.27084 -0.03421 -0.28177 -0.03328 -0.29514 -0.02912 C -0.30591 -0.02589 -0.3158 -0.02196 -0.32674 -0.01942 C -0.33004 -0.01734 -0.33334 -0.01479 -0.33664 -0.01295 C -0.33907 -0.01156 -0.34393 -0.00971 -0.34393 -0.00971 " pathEditMode="relative" ptsTypes="fffffffffffA">
                                      <p:cBhvr>
                                        <p:cTn id="30" dur="2000" fill="hold"/>
                                        <p:tgtEl>
                                          <p:spTgt spid="10"/>
                                        </p:tgtEl>
                                        <p:attrNameLst>
                                          <p:attrName>ppt_x</p:attrName>
                                          <p:attrName>ppt_y</p:attrName>
                                        </p:attrNameLst>
                                      </p:cBhvr>
                                    </p:animMotion>
                                  </p:childTnLst>
                                  <p:subTnLst>
                                    <p:set>
                                      <p:cBhvr override="childStyle">
                                        <p:cTn dur="1" fill="hold" display="0" masterRel="sameClick" afterEffect="1">
                                          <p:stCondLst>
                                            <p:cond evt="end" delay="0">
                                              <p:tn val="29"/>
                                            </p:cond>
                                          </p:stCondLst>
                                        </p:cTn>
                                        <p:tgtEl>
                                          <p:spTgt spid="10"/>
                                        </p:tgtEl>
                                        <p:attrNameLst>
                                          <p:attrName>style.visibility</p:attrName>
                                        </p:attrNameLst>
                                      </p:cBhvr>
                                      <p:to>
                                        <p:strVal val="hidden"/>
                                      </p:to>
                                    </p:set>
                                    <p:audio>
                                      <p:cMediaNode>
                                        <p:cTn display="0" masterRel="sameClick">
                                          <p:stCondLst>
                                            <p:cond evt="begin" delay="0">
                                              <p:tn val="29"/>
                                            </p:cond>
                                          </p:stCondLst>
                                          <p:endCondLst>
                                            <p:cond evt="onStopAudio" delay="0">
                                              <p:tgtEl>
                                                <p:sldTgt/>
                                              </p:tgtEl>
                                            </p:cond>
                                          </p:endCondLst>
                                        </p:cTn>
                                        <p:tgtEl>
                                          <p:sndTgt r:embed="rId2" name="applaus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P spid="10" grpId="0" animBg="1"/>
      <p:bldP spid="11" grpId="0" animBg="1"/>
      <p:bldP spid="12" grpId="0" animBg="1"/>
      <p:bldP spid="13" grpId="0" animBg="1"/>
      <p:bldP spid="1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láček 1"/>
          <p:cNvSpPr/>
          <p:nvPr/>
        </p:nvSpPr>
        <p:spPr>
          <a:xfrm>
            <a:off x="3779912" y="764704"/>
            <a:ext cx="3888432" cy="2232248"/>
          </a:xfrm>
          <a:prstGeom prst="cloudCallout">
            <a:avLst/>
          </a:prstGeom>
          <a:effectLst>
            <a:glow rad="228600">
              <a:schemeClr val="accent5">
                <a:satMod val="175000"/>
                <a:alpha val="40000"/>
              </a:schemeClr>
            </a:glow>
            <a:outerShdw blurRad="63500" dist="25400" dir="5400000" rotWithShape="0">
              <a:srgbClr val="000000">
                <a:alpha val="43000"/>
              </a:srgbClr>
            </a:outerShdw>
          </a:effectLst>
        </p:spPr>
        <p:style>
          <a:lnRef idx="0">
            <a:schemeClr val="accent5"/>
          </a:lnRef>
          <a:fillRef idx="3">
            <a:schemeClr val="accent5"/>
          </a:fillRef>
          <a:effectRef idx="3">
            <a:schemeClr val="accent5"/>
          </a:effectRef>
          <a:fontRef idx="minor">
            <a:schemeClr val="lt1"/>
          </a:fontRef>
        </p:style>
        <p:txBody>
          <a:bodyPr rtlCol="0" anchor="ctr"/>
          <a:lstStyle/>
          <a:p>
            <a:pPr algn="ctr"/>
            <a:r>
              <a:rPr lang="cs-CZ" sz="3200" dirty="0" err="1" smtClean="0">
                <a:solidFill>
                  <a:schemeClr val="tx1"/>
                </a:solidFill>
              </a:rPr>
              <a:t>Du</a:t>
            </a:r>
            <a:r>
              <a:rPr lang="cs-CZ" sz="3200" dirty="0" smtClean="0">
                <a:solidFill>
                  <a:schemeClr val="tx1"/>
                </a:solidFill>
              </a:rPr>
              <a:t> </a:t>
            </a:r>
            <a:r>
              <a:rPr lang="cs-CZ" sz="3200" dirty="0" err="1" smtClean="0">
                <a:solidFill>
                  <a:schemeClr val="tx1"/>
                </a:solidFill>
              </a:rPr>
              <a:t>hast</a:t>
            </a:r>
            <a:r>
              <a:rPr lang="cs-CZ" sz="3200" dirty="0" smtClean="0">
                <a:solidFill>
                  <a:schemeClr val="tx1"/>
                </a:solidFill>
              </a:rPr>
              <a:t> </a:t>
            </a:r>
            <a:r>
              <a:rPr lang="cs-CZ" sz="3200" dirty="0" err="1" smtClean="0">
                <a:solidFill>
                  <a:schemeClr val="tx1"/>
                </a:solidFill>
              </a:rPr>
              <a:t>das</a:t>
            </a:r>
            <a:r>
              <a:rPr lang="cs-CZ" sz="3200" dirty="0" smtClean="0">
                <a:solidFill>
                  <a:schemeClr val="tx1"/>
                </a:solidFill>
              </a:rPr>
              <a:t> gut </a:t>
            </a:r>
            <a:r>
              <a:rPr lang="cs-CZ" sz="3200" dirty="0" err="1" smtClean="0">
                <a:solidFill>
                  <a:schemeClr val="tx1"/>
                </a:solidFill>
              </a:rPr>
              <a:t>gemacht</a:t>
            </a:r>
            <a:r>
              <a:rPr lang="cs-CZ" sz="3200" dirty="0" smtClean="0">
                <a:solidFill>
                  <a:schemeClr val="tx1"/>
                </a:solidFill>
              </a:rPr>
              <a:t>!!!</a:t>
            </a:r>
            <a:endParaRPr lang="cs-CZ" sz="3200" dirty="0">
              <a:solidFill>
                <a:schemeClr val="tx1"/>
              </a:solidFill>
            </a:endParaRPr>
          </a:p>
        </p:txBody>
      </p:sp>
      <p:pic>
        <p:nvPicPr>
          <p:cNvPr id="2050" name="Picture 2" descr="C:\Users\Maruška\AppData\Local\Microsoft\Windows\Temporary Internet Files\Content.IE5\U7KHF0UT\MC90033409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3356992"/>
            <a:ext cx="2272492" cy="2715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016810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2005778"/>
            <a:ext cx="8229600" cy="1143000"/>
          </a:xfrm>
        </p:spPr>
        <p:txBody>
          <a:bodyPr/>
          <a:lstStyle/>
          <a:p>
            <a:r>
              <a:rPr lang="cs-CZ" dirty="0" smtClean="0"/>
              <a:t>Použité zdroje:</a:t>
            </a:r>
            <a:endParaRPr lang="cs-CZ" dirty="0"/>
          </a:p>
        </p:txBody>
      </p:sp>
      <p:sp>
        <p:nvSpPr>
          <p:cNvPr id="3" name="Zástupný symbol pro obsah 2"/>
          <p:cNvSpPr>
            <a:spLocks noGrp="1"/>
          </p:cNvSpPr>
          <p:nvPr>
            <p:ph idx="1"/>
          </p:nvPr>
        </p:nvSpPr>
        <p:spPr>
          <a:xfrm>
            <a:off x="457200" y="3140968"/>
            <a:ext cx="8229600" cy="2985195"/>
          </a:xfrm>
        </p:spPr>
        <p:txBody>
          <a:bodyPr>
            <a:normAutofit/>
          </a:bodyPr>
          <a:lstStyle/>
          <a:p>
            <a:r>
              <a:rPr lang="cs-CZ" sz="2800" dirty="0"/>
              <a:t>FIŠAROVÁ, Olga; ZBRANKOVÁ, Milena. </a:t>
            </a:r>
            <a:r>
              <a:rPr lang="cs-CZ" sz="2800" i="1" dirty="0" err="1"/>
              <a:t>Deutsch</a:t>
            </a:r>
            <a:r>
              <a:rPr lang="cs-CZ" sz="2800" i="1" dirty="0"/>
              <a:t> </a:t>
            </a:r>
            <a:r>
              <a:rPr lang="cs-CZ" sz="2800" i="1" dirty="0" err="1"/>
              <a:t>mit</a:t>
            </a:r>
            <a:r>
              <a:rPr lang="cs-CZ" sz="2800" i="1" dirty="0"/>
              <a:t> Max, díl 2</a:t>
            </a:r>
            <a:r>
              <a:rPr lang="cs-CZ" sz="2800" dirty="0"/>
              <a:t>. Plzeň: Fraus, 2007, ISBN 978-80-7238-594-2.</a:t>
            </a:r>
          </a:p>
          <a:p>
            <a:r>
              <a:rPr lang="cs-CZ" sz="2800" dirty="0"/>
              <a:t>Pracovní list </a:t>
            </a:r>
            <a:r>
              <a:rPr lang="cs-CZ" sz="2800" dirty="0" err="1"/>
              <a:t>Lektion</a:t>
            </a:r>
            <a:r>
              <a:rPr lang="cs-CZ" sz="2800" dirty="0"/>
              <a:t> 8 – </a:t>
            </a:r>
            <a:r>
              <a:rPr lang="cs-CZ" sz="2800" dirty="0" err="1"/>
              <a:t>Deutsch</a:t>
            </a:r>
            <a:r>
              <a:rPr lang="cs-CZ" sz="2800" dirty="0"/>
              <a:t> </a:t>
            </a:r>
            <a:r>
              <a:rPr lang="cs-CZ" sz="2800" dirty="0" err="1"/>
              <a:t>mit</a:t>
            </a:r>
            <a:r>
              <a:rPr lang="cs-CZ" sz="2800" dirty="0"/>
              <a:t> Max 2</a:t>
            </a:r>
          </a:p>
          <a:p>
            <a:r>
              <a:rPr lang="cs-CZ" sz="2800" dirty="0"/>
              <a:t>Obrázky: MS Office – Klipart</a:t>
            </a:r>
          </a:p>
          <a:p>
            <a:r>
              <a:rPr lang="cs-CZ" sz="2800" dirty="0"/>
              <a:t>Vlastní zdroje</a:t>
            </a:r>
          </a:p>
          <a:p>
            <a:pPr marL="0" indent="0">
              <a:buNone/>
            </a:pPr>
            <a:endParaRPr lang="cs-CZ" sz="2800" dirty="0" smtClean="0"/>
          </a:p>
        </p:txBody>
      </p:sp>
      <p:pic>
        <p:nvPicPr>
          <p:cNvPr id="4" name="Picture 2"/>
          <p:cNvPicPr>
            <a:picLocks noChangeAspect="1" noChangeArrowheads="1"/>
          </p:cNvPicPr>
          <p:nvPr/>
        </p:nvPicPr>
        <p:blipFill>
          <a:blip r:embed="rId2" cstate="print"/>
          <a:srcRect/>
          <a:stretch>
            <a:fillRect/>
          </a:stretch>
        </p:blipFill>
        <p:spPr bwMode="auto">
          <a:xfrm>
            <a:off x="1008980" y="500042"/>
            <a:ext cx="6083300" cy="1485900"/>
          </a:xfrm>
          <a:prstGeom prst="rect">
            <a:avLst/>
          </a:prstGeom>
          <a:solidFill>
            <a:srgbClr val="FFFFFF"/>
          </a:solidFill>
          <a:ln w="9525">
            <a:noFill/>
            <a:miter lim="800000"/>
            <a:headEnd/>
            <a:tailEnd/>
          </a:ln>
        </p:spPr>
      </p:pic>
      <p:pic>
        <p:nvPicPr>
          <p:cNvPr id="5" name="Picture 3" descr="C:\Users\Paja\Documents\Paja\Škola\logo3.jpg"/>
          <p:cNvPicPr>
            <a:picLocks noChangeAspect="1" noChangeArrowheads="1"/>
          </p:cNvPicPr>
          <p:nvPr/>
        </p:nvPicPr>
        <p:blipFill>
          <a:blip r:embed="rId3" cstate="print"/>
          <a:srcRect/>
          <a:stretch>
            <a:fillRect/>
          </a:stretch>
        </p:blipFill>
        <p:spPr bwMode="auto">
          <a:xfrm>
            <a:off x="6999166" y="500042"/>
            <a:ext cx="885202" cy="1485900"/>
          </a:xfrm>
          <a:prstGeom prst="rect">
            <a:avLst/>
          </a:prstGeom>
          <a:noFill/>
        </p:spPr>
      </p:pic>
    </p:spTree>
    <p:extLst>
      <p:ext uri="{BB962C8B-B14F-4D97-AF65-F5344CB8AC3E}">
        <p14:creationId xmlns:p14="http://schemas.microsoft.com/office/powerpoint/2010/main" val="4039148081"/>
      </p:ext>
    </p:extLst>
  </p:cSld>
  <p:clrMapOvr>
    <a:masterClrMapping/>
  </p:clrMapOvr>
  <p:timing>
    <p:tnLst>
      <p:par>
        <p:cTn id="1" dur="indefinite" restart="never" nodeType="tmRoot"/>
      </p:par>
    </p:tnLst>
  </p:timing>
</p:sld>
</file>

<file path=ppt/theme/theme1.xml><?xml version="1.0" encoding="utf-8"?>
<a:theme xmlns:a="http://schemas.openxmlformats.org/drawingml/2006/main" name="Došky">
  <a:themeElements>
    <a:clrScheme name="Došky">
      <a:dk1>
        <a:sysClr val="windowText" lastClr="000000"/>
      </a:dk1>
      <a:lt1>
        <a:sysClr val="window" lastClr="FFFFFF"/>
      </a:lt1>
      <a:dk2>
        <a:srgbClr val="1D3641"/>
      </a:dk2>
      <a:lt2>
        <a:srgbClr val="DFE6D0"/>
      </a:lt2>
      <a:accent1>
        <a:srgbClr val="759AA5"/>
      </a:accent1>
      <a:accent2>
        <a:srgbClr val="CFC60D"/>
      </a:accent2>
      <a:accent3>
        <a:srgbClr val="99987F"/>
      </a:accent3>
      <a:accent4>
        <a:srgbClr val="90AC97"/>
      </a:accent4>
      <a:accent5>
        <a:srgbClr val="FFAD1C"/>
      </a:accent5>
      <a:accent6>
        <a:srgbClr val="B9AB6F"/>
      </a:accent6>
      <a:hlink>
        <a:srgbClr val="66AACD"/>
      </a:hlink>
      <a:folHlink>
        <a:srgbClr val="809DB3"/>
      </a:folHlink>
    </a:clrScheme>
    <a:fontScheme name="Mediá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ošky">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977</TotalTime>
  <Words>545</Words>
  <Application>Microsoft Office PowerPoint</Application>
  <PresentationFormat>Předvádění na obrazovce (4:3)</PresentationFormat>
  <Paragraphs>141</Paragraphs>
  <Slides>16</Slides>
  <Notes>0</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Došky</vt:lpstr>
      <vt:lpstr>Deutsch mit Max 2 Lektion 8</vt:lpstr>
      <vt:lpstr>Prezentace aplikace PowerPoint</vt:lpstr>
      <vt:lpstr>Vokabeln</vt:lpstr>
      <vt:lpstr> Tiere</vt:lpstr>
      <vt:lpstr>Hör zu</vt:lpstr>
      <vt:lpstr>Beschreibe dieses Bild!</vt:lpstr>
      <vt:lpstr>Grammatik</vt:lpstr>
      <vt:lpstr>Perfektum</vt:lpstr>
      <vt:lpstr>Pomocné sloveso „sein“</vt:lpstr>
      <vt:lpstr>Prezentace aplikace PowerPoint</vt:lpstr>
      <vt:lpstr>Prezentace aplikace PowerPoint</vt:lpstr>
      <vt:lpstr>Perfektum</vt:lpstr>
      <vt:lpstr>Was hast du gestern gemacht</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Deutsch mt Max 2 Lektion 8</dc:title>
  <dc:creator>Maruška</dc:creator>
  <cp:lastModifiedBy>Maruška</cp:lastModifiedBy>
  <cp:revision>40</cp:revision>
  <dcterms:created xsi:type="dcterms:W3CDTF">2013-03-05T19:05:36Z</dcterms:created>
  <dcterms:modified xsi:type="dcterms:W3CDTF">2013-04-15T17:50:44Z</dcterms:modified>
</cp:coreProperties>
</file>