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64" r:id="rId3"/>
    <p:sldId id="267" r:id="rId4"/>
    <p:sldId id="265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-147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E1EC5-991B-4ABD-8795-C4898CD1D482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B26CD9-49C7-4B9A-85B1-3203831519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661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26A825-923F-45E1-9FAA-CCEE8B86E15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B26CD9-49C7-4B9A-85B1-32038315191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4200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AF41E27-43EC-4F30-A4D2-DE0C4BE86D0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526AD5F-9942-4952-A061-774D7025146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4"/>
        </p:xfrm>
        <a:graphic>
          <a:graphicData uri="http://schemas.openxmlformats.org/drawingml/2006/table">
            <a:tbl>
              <a:tblPr/>
              <a:tblGrid>
                <a:gridCol w="2006101"/>
                <a:gridCol w="4258174"/>
              </a:tblGrid>
              <a:tr h="605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0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4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9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Název </a:t>
            </a:r>
            <a:r>
              <a:rPr lang="cs-CZ" b="1" smtClean="0"/>
              <a:t>DUM: </a:t>
            </a:r>
            <a:r>
              <a:rPr lang="cs-CZ" smtClean="0"/>
              <a:t>VY_32_INOVACE_XV_1_02_Butterfly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Šablona číslo:    </a:t>
            </a:r>
            <a:r>
              <a:rPr lang="cs-CZ" b="1" dirty="0" smtClean="0"/>
              <a:t>XV     </a:t>
            </a:r>
            <a:r>
              <a:rPr lang="cs-CZ" b="1" dirty="0"/>
              <a:t>Sada číslo: </a:t>
            </a:r>
            <a:r>
              <a:rPr lang="cs-CZ" b="1" dirty="0" smtClean="0"/>
              <a:t>1         </a:t>
            </a:r>
            <a:r>
              <a:rPr lang="cs-CZ" b="1"/>
              <a:t>Pořadové </a:t>
            </a:r>
            <a:r>
              <a:rPr lang="cs-CZ" b="1" smtClean="0"/>
              <a:t>číslo: 2 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Autor: Mgr. </a:t>
            </a:r>
            <a:r>
              <a:rPr lang="cs-CZ" b="1" dirty="0" smtClean="0"/>
              <a:t>Kateřina Zídková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50643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583" y="742951"/>
            <a:ext cx="7632849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b="1"/>
              <a:t>Anotace: </a:t>
            </a:r>
            <a:r>
              <a:rPr lang="cs-CZ" sz="1600" b="1" smtClean="0"/>
              <a:t>CLIL: </a:t>
            </a:r>
            <a:r>
              <a:rPr lang="cs-CZ" sz="1600" smtClean="0"/>
              <a:t>Pracovní činnosti v angličtině. Žáci podle instrukcí v angličtině vyrobí osově souměrného motýla.</a:t>
            </a:r>
            <a:endParaRPr lang="cs-CZ" sz="1600"/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Očekávaný výstup</a:t>
            </a:r>
            <a:r>
              <a:rPr lang="cs-CZ" sz="1600"/>
              <a:t>: Žáci si vyrobí </a:t>
            </a:r>
            <a:r>
              <a:rPr lang="cs-CZ" sz="1600" smtClean="0"/>
              <a:t>osově souměrného motýla. Seznámí se s využitím šablony a osové souměrnosti přehnutím barevného papíru. Nacvičují stříhání dvou vrstev papíru najednou. Rozvíjejí svoji vynalézavost při řešení úkolu, jak motýla souměrně vyzdobit.</a:t>
            </a:r>
          </a:p>
          <a:p>
            <a:pPr algn="just"/>
            <a:r>
              <a:rPr lang="cs-CZ" sz="1600" smtClean="0"/>
              <a:t>Za </a:t>
            </a:r>
            <a:r>
              <a:rPr lang="cs-CZ" sz="1600"/>
              <a:t>použití obrazového materiálu v </a:t>
            </a:r>
            <a:r>
              <a:rPr lang="cs-CZ" sz="1600" smtClean="0"/>
              <a:t>prezentaci a </a:t>
            </a:r>
            <a:r>
              <a:rPr lang="cs-CZ" sz="1600"/>
              <a:t>za učitelovy přímé </a:t>
            </a:r>
            <a:r>
              <a:rPr lang="cs-CZ" sz="1600" smtClean="0"/>
              <a:t>demonstrace </a:t>
            </a:r>
            <a:r>
              <a:rPr lang="cs-CZ" sz="1600"/>
              <a:t>se rozvíjejí ve vnímání cizího jazyka jako nástroje ke komunikaci. Naučí se anglická slova: </a:t>
            </a:r>
            <a:r>
              <a:rPr lang="cs-CZ" sz="1600" smtClean="0"/>
              <a:t>butterfly, coloured paper, scissors, pencil.</a:t>
            </a:r>
            <a:endParaRPr lang="cs-CZ" sz="1600"/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Druh učebního materiálu: </a:t>
            </a:r>
            <a:r>
              <a:rPr lang="cs-CZ" sz="1600"/>
              <a:t>prezentace zpracovaná v programu PowerPoint</a:t>
            </a:r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Typická věková skupina: </a:t>
            </a:r>
            <a:r>
              <a:rPr lang="cs-CZ" sz="1600"/>
              <a:t> 6 - 8 let</a:t>
            </a:r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Klíčová slova: </a:t>
            </a:r>
            <a:r>
              <a:rPr lang="cs-CZ" sz="1600" smtClean="0"/>
              <a:t>CLIL, pracovní činnosti v angličtině, motýl, šablona, osová souměrnost</a:t>
            </a:r>
            <a:endParaRPr lang="cs-CZ" sz="1600"/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Pomůcky a materiál: </a:t>
            </a:r>
            <a:r>
              <a:rPr lang="cs-CZ" sz="1600" smtClean="0"/>
              <a:t>barevné papíry formátu A5, čtvrtka, tužka, nůžky</a:t>
            </a:r>
            <a:endParaRPr lang="cs-CZ" sz="1600"/>
          </a:p>
          <a:p>
            <a:pPr algn="just"/>
            <a:endParaRPr lang="cs-CZ" sz="1600"/>
          </a:p>
          <a:p>
            <a:pPr algn="just"/>
            <a:r>
              <a:rPr lang="cs-CZ" sz="1600" b="1"/>
              <a:t>Potřebný čas pro výuku DUM: </a:t>
            </a:r>
            <a:r>
              <a:rPr lang="cs-CZ" sz="1600" b="1" smtClean="0"/>
              <a:t>20</a:t>
            </a:r>
            <a:r>
              <a:rPr lang="cs-CZ" sz="1600" smtClean="0"/>
              <a:t> </a:t>
            </a:r>
            <a:r>
              <a:rPr lang="cs-CZ" sz="1600"/>
              <a:t>minut</a:t>
            </a:r>
          </a:p>
          <a:p>
            <a:pPr algn="just"/>
            <a:r>
              <a:rPr lang="cs-CZ"/>
              <a:t/>
            </a:r>
            <a:br>
              <a:rPr lang="cs-CZ"/>
            </a:br>
            <a:endParaRPr lang="cs-CZ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36809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lvl="0" indent="0" algn="just">
              <a:spcBef>
                <a:spcPts val="0"/>
              </a:spcBef>
              <a:buNone/>
            </a:pPr>
            <a:r>
              <a:rPr lang="cs-CZ" sz="1800" b="1">
                <a:solidFill>
                  <a:prstClr val="black"/>
                </a:solidFill>
                <a:latin typeface="Palatino Linotype"/>
              </a:rPr>
              <a:t>Metodické zhodnocení a popis práce s digitálním učebním materiálem: </a:t>
            </a:r>
            <a:endParaRPr lang="cs-CZ" sz="1800" b="1" smtClean="0">
              <a:solidFill>
                <a:prstClr val="black"/>
              </a:solidFill>
              <a:latin typeface="Palatino Linotype"/>
            </a:endParaRPr>
          </a:p>
          <a:p>
            <a:pPr marL="0" lvl="0" indent="0" algn="just">
              <a:spcBef>
                <a:spcPts val="0"/>
              </a:spcBef>
              <a:buNone/>
            </a:pPr>
            <a:endParaRPr lang="cs-CZ" sz="1800" b="1" smtClean="0">
              <a:solidFill>
                <a:prstClr val="black"/>
              </a:solidFill>
              <a:latin typeface="Palatino Linotype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800" smtClean="0">
                <a:solidFill>
                  <a:prstClr val="black"/>
                </a:solidFill>
                <a:latin typeface="Palatino Linotype"/>
              </a:rPr>
              <a:t>Žáci </a:t>
            </a:r>
            <a:r>
              <a:rPr lang="cs-CZ" sz="1800">
                <a:solidFill>
                  <a:prstClr val="black"/>
                </a:solidFill>
                <a:latin typeface="Palatino Linotype"/>
              </a:rPr>
              <a:t>uvidí fotografie motýlů, kde je zřejmá osová souměrnost. Učitel se řídí návodem v angličtině, který je vždy součástí obrázku. Může jej přečíst nebo se jím inspirovat při demonstraci pracovního postupu žákům. Žáci též pasivně vnímají psanou podobu anglického jazyka. </a:t>
            </a:r>
            <a:r>
              <a:rPr lang="cs-CZ" sz="1800" smtClean="0">
                <a:solidFill>
                  <a:prstClr val="black"/>
                </a:solidFill>
                <a:latin typeface="Palatino Linotype"/>
              </a:rPr>
              <a:t>Tímto </a:t>
            </a:r>
            <a:r>
              <a:rPr lang="cs-CZ" sz="1800" smtClean="0">
                <a:solidFill>
                  <a:prstClr val="black"/>
                </a:solidFill>
                <a:latin typeface="Palatino Linotype"/>
              </a:rPr>
              <a:t>je </a:t>
            </a:r>
            <a:r>
              <a:rPr lang="cs-CZ" sz="1800" smtClean="0">
                <a:solidFill>
                  <a:prstClr val="black"/>
                </a:solidFill>
                <a:latin typeface="Palatino Linotype"/>
              </a:rPr>
              <a:t>dbáno na </a:t>
            </a:r>
            <a:r>
              <a:rPr lang="cs-CZ" sz="1800">
                <a:solidFill>
                  <a:prstClr val="black"/>
                </a:solidFill>
                <a:latin typeface="Palatino Linotype"/>
              </a:rPr>
              <a:t>rozvoj vyjímečně nadaných žáků. Anglická slovíčka, která si žáci mají osvojit, žáci několikrát zopakují po učiteli</a:t>
            </a:r>
            <a:r>
              <a:rPr lang="cs-CZ" sz="1800" smtClean="0">
                <a:solidFill>
                  <a:prstClr val="black"/>
                </a:solidFill>
                <a:latin typeface="Palatino Linotype"/>
              </a:rPr>
              <a:t>.</a:t>
            </a:r>
          </a:p>
          <a:p>
            <a:pPr marL="0" lvl="0" indent="0" algn="just">
              <a:spcBef>
                <a:spcPts val="0"/>
              </a:spcBef>
              <a:buNone/>
            </a:pPr>
            <a:endParaRPr lang="cs-CZ" sz="1800">
              <a:solidFill>
                <a:prstClr val="black"/>
              </a:solidFill>
              <a:latin typeface="Palatino Linotype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800">
                <a:solidFill>
                  <a:prstClr val="black"/>
                </a:solidFill>
                <a:latin typeface="Palatino Linotype"/>
              </a:rPr>
              <a:t>Může následovat diskuze, jak motýla ozdobit, aby byla zachována osová souměrnost: otiskováním temperových barev, nalepování samolepek nebo dokreslování podle značek po propíchnutí přeloženého motýla špendlíkem</a:t>
            </a:r>
            <a:r>
              <a:rPr lang="cs-CZ" sz="1800" smtClean="0">
                <a:solidFill>
                  <a:prstClr val="black"/>
                </a:solidFill>
                <a:latin typeface="Palatino Linotype"/>
              </a:rPr>
              <a:t>. </a:t>
            </a:r>
          </a:p>
          <a:p>
            <a:pPr marL="0" lvl="0" indent="0" algn="just">
              <a:spcBef>
                <a:spcPts val="0"/>
              </a:spcBef>
              <a:buNone/>
            </a:pPr>
            <a:endParaRPr lang="cs-CZ" sz="1800">
              <a:solidFill>
                <a:prstClr val="black"/>
              </a:solidFill>
              <a:latin typeface="Palatino Linotype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800" smtClean="0">
                <a:solidFill>
                  <a:prstClr val="black"/>
                </a:solidFill>
                <a:latin typeface="Palatino Linotype"/>
              </a:rPr>
              <a:t>Může následovat zdobení motýla.</a:t>
            </a:r>
            <a:endParaRPr lang="cs-CZ" sz="1800">
              <a:solidFill>
                <a:prstClr val="black"/>
              </a:solidFill>
              <a:latin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val="378605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vlastní fotografie</a:t>
            </a:r>
          </a:p>
          <a:p>
            <a:r>
              <a:rPr lang="cs-CZ" smtClean="0"/>
              <a:t>http</a:t>
            </a:r>
            <a:r>
              <a:rPr lang="cs-CZ"/>
              <a:t>://office.microsoft.com/cs-cz/images/results.aspx?qu=butterfly&amp;ex=2#pg:2|            </a:t>
            </a:r>
          </a:p>
        </p:txBody>
      </p:sp>
    </p:spTree>
    <p:extLst>
      <p:ext uri="{BB962C8B-B14F-4D97-AF65-F5344CB8AC3E}">
        <p14:creationId xmlns:p14="http://schemas.microsoft.com/office/powerpoint/2010/main" val="363588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Butterfly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CLIL: PČ v angličtině pro 1. a 2.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94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5719" cy="457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424936" cy="576064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Look at these </a:t>
            </a:r>
            <a:r>
              <a:rPr lang="cs-CZ" smtClean="0"/>
              <a:t>beautiful butterflies!</a:t>
            </a:r>
          </a:p>
          <a:p>
            <a:r>
              <a:rPr lang="cs-CZ" smtClean="0"/>
              <a:t>How symetrical they are!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8640"/>
            <a:ext cx="3600112" cy="2702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3366">
            <a:off x="208112" y="332656"/>
            <a:ext cx="3931840" cy="3931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1400">
            <a:off x="5912505" y="3972967"/>
            <a:ext cx="2408626" cy="2408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328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Let´s make your own butterfly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zidkovak\Desktop\DUM Motýl\2013-02-05 21.19.1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8966"/>
            <a:ext cx="7488832" cy="4207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56176" y="5013176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Coloured paper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420888"/>
            <a:ext cx="1625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You´ll need: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4245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</a:t>
            </a:r>
            <a:r>
              <a:rPr lang="cs-CZ" smtClean="0"/>
              <a:t>cissors            a </a:t>
            </a:r>
            <a:r>
              <a:rPr lang="cs-CZ" dirty="0" smtClean="0"/>
              <a:t>pencil</a:t>
            </a:r>
            <a:endParaRPr lang="cs-CZ" dirty="0"/>
          </a:p>
        </p:txBody>
      </p:sp>
      <p:pic>
        <p:nvPicPr>
          <p:cNvPr id="3075" name="Picture 3" descr="C:\Users\zidkovak\Desktop\DUM Motýl\2013-02-05 21.43.3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idkovak\Desktop\DUM Motýl\2013-02-05 21.43.51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" y="2347516"/>
            <a:ext cx="4041775" cy="303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591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Fold the paper like this.</a:t>
            </a:r>
            <a:endParaRPr lang="cs-CZ" sz="4400" dirty="0"/>
          </a:p>
        </p:txBody>
      </p:sp>
      <p:pic>
        <p:nvPicPr>
          <p:cNvPr id="4098" name="Picture 2" descr="C:\Users\zidkovak\Desktop\DUM Motýl\2013-02-05 21.22.3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474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Use a stencil. Copy the shape on the paper.</a:t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5122" name="Picture 2" descr="C:\Users\zidkovak\Desktop\DUM Motýl\2013-02-05 21.37.2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039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Cut it out. Be careful and don´t cut it where it is folded.</a:t>
            </a:r>
            <a:endParaRPr lang="cs-CZ" sz="3200" dirty="0"/>
          </a:p>
        </p:txBody>
      </p:sp>
      <p:pic>
        <p:nvPicPr>
          <p:cNvPr id="6146" name="Picture 2" descr="C:\Users\zidkovak\Desktop\DUM Motýl\2013-02-05 21.39.5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prava 8"/>
          <p:cNvSpPr/>
          <p:nvPr/>
        </p:nvSpPr>
        <p:spPr>
          <a:xfrm rot="19175162">
            <a:off x="1057317" y="5651957"/>
            <a:ext cx="3166351" cy="5282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070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Unfold the butterfly. You can decorate it </a:t>
            </a:r>
            <a:r>
              <a:rPr lang="cs-CZ" sz="2800" smtClean="0"/>
              <a:t>now.</a:t>
            </a:r>
            <a:br>
              <a:rPr lang="cs-CZ" sz="2800" smtClean="0"/>
            </a:br>
            <a:r>
              <a:rPr lang="cs-CZ" sz="2800" smtClean="0"/>
              <a:t> How can we make the decoration symetrical?</a:t>
            </a:r>
            <a:endParaRPr lang="cs-CZ" sz="2800" dirty="0"/>
          </a:p>
        </p:txBody>
      </p:sp>
      <p:pic>
        <p:nvPicPr>
          <p:cNvPr id="7170" name="Picture 2" descr="C:\Users\zidkovak\Desktop\DUM Motýl\2013-02-05 21.41.5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2348880"/>
            <a:ext cx="6034617" cy="432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100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1461</TotalTime>
  <Words>268</Words>
  <Application>Microsoft Office PowerPoint</Application>
  <PresentationFormat>Předvádění na obrazovce (4:3)</PresentationFormat>
  <Paragraphs>55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Prezentace aplikace PowerPoint</vt:lpstr>
      <vt:lpstr>Zdroje</vt:lpstr>
      <vt:lpstr>Butterfly</vt:lpstr>
      <vt:lpstr>Prezentace aplikace PowerPoint</vt:lpstr>
      <vt:lpstr>Let´s make your own butterfly </vt:lpstr>
      <vt:lpstr>scissors            a pencil</vt:lpstr>
      <vt:lpstr>Fold the paper like this.</vt:lpstr>
      <vt:lpstr>Use a stencil. Copy the shape on the paper. </vt:lpstr>
      <vt:lpstr>Cut it out. Be careful and don´t cut it where it is folded.</vt:lpstr>
      <vt:lpstr>Unfold the butterfly. You can decorate it now.  How can we make the decoration symetrical?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Butterfly</dc:title>
  <dc:creator>Katerina Zídková</dc:creator>
  <cp:lastModifiedBy>Katerina Zídková</cp:lastModifiedBy>
  <cp:revision>17</cp:revision>
  <dcterms:created xsi:type="dcterms:W3CDTF">2013-02-05T21:03:07Z</dcterms:created>
  <dcterms:modified xsi:type="dcterms:W3CDTF">2013-05-01T16:05:40Z</dcterms:modified>
</cp:coreProperties>
</file>