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63" r:id="rId4"/>
    <p:sldId id="258" r:id="rId5"/>
    <p:sldId id="259" r:id="rId6"/>
    <p:sldId id="257" r:id="rId7"/>
    <p:sldId id="260" r:id="rId8"/>
    <p:sldId id="262" r:id="rId9"/>
    <p:sldId id="261" r:id="rId10"/>
    <p:sldId id="264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D0D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3C2A-9742-47A5-B8F3-ECDDE1C733AD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2227B-8D88-4BDB-A094-A3161E4E3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781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3C2A-9742-47A5-B8F3-ECDDE1C733AD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2227B-8D88-4BDB-A094-A3161E4E3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632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3C2A-9742-47A5-B8F3-ECDDE1C733AD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2227B-8D88-4BDB-A094-A3161E4E3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364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3C2A-9742-47A5-B8F3-ECDDE1C733AD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2227B-8D88-4BDB-A094-A3161E4E3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507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3C2A-9742-47A5-B8F3-ECDDE1C733AD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2227B-8D88-4BDB-A094-A3161E4E3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907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3C2A-9742-47A5-B8F3-ECDDE1C733AD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2227B-8D88-4BDB-A094-A3161E4E3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1325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3C2A-9742-47A5-B8F3-ECDDE1C733AD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2227B-8D88-4BDB-A094-A3161E4E3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50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3C2A-9742-47A5-B8F3-ECDDE1C733AD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2227B-8D88-4BDB-A094-A3161E4E3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231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3C2A-9742-47A5-B8F3-ECDDE1C733AD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2227B-8D88-4BDB-A094-A3161E4E3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19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3C2A-9742-47A5-B8F3-ECDDE1C733AD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2227B-8D88-4BDB-A094-A3161E4E3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346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3C2A-9742-47A5-B8F3-ECDDE1C733AD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2227B-8D88-4BDB-A094-A3161E4E3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135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5C3C2A-9742-47A5-B8F3-ECDDE1C733AD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B2227B-8D88-4BDB-A094-A3161E4E3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532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c/ce/Drosera-rotundifolia.jpg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//upload.wikimedia.org/wikipedia/commons/6/6b/T%C3%BCrkenbund_ganz.jp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//upload.wikimedia.org/wikipedia/commons/c/c4/Lilium_martagon_0064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7/71/Lil_martagon_var_cattaniae_01Infl_Griechenland_Rhodopen_16_07_01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9/94/Dianthus_carthusianorum_1.jpg" TargetMode="Externa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trevicnik_pantoflicek.JPG" TargetMode="External"/><Relationship Id="rId13" Type="http://schemas.openxmlformats.org/officeDocument/2006/relationships/hyperlink" Target="http://cs.wikipedia.org/wiki/Soubor:Dianthus_carthusianorum_1.jpg" TargetMode="External"/><Relationship Id="rId3" Type="http://schemas.openxmlformats.org/officeDocument/2006/relationships/hyperlink" Target="http://cs.wikipedia.org/wiki/Soubor:Leucojum_aestivum02.jpg" TargetMode="External"/><Relationship Id="rId7" Type="http://schemas.openxmlformats.org/officeDocument/2006/relationships/hyperlink" Target="http://cs.wikipedia.org/wiki/Soubor:Pulsatilla_vulgaris_MS_0164.jpg" TargetMode="External"/><Relationship Id="rId12" Type="http://schemas.openxmlformats.org/officeDocument/2006/relationships/hyperlink" Target="http://cs.wikipedia.org/wiki/Soubor:Lilium_martagon_0064.JPG" TargetMode="External"/><Relationship Id="rId2" Type="http://schemas.openxmlformats.org/officeDocument/2006/relationships/hyperlink" Target="http://cs.wikipedia.org/wiki/Soubor:Juniperus_communis_communis_Ital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ulsatila_grandis.jpg" TargetMode="External"/><Relationship Id="rId11" Type="http://schemas.openxmlformats.org/officeDocument/2006/relationships/hyperlink" Target="http://cs.wikipedia.org/wiki/Soubor:T%C3%BCrkenbund_ganz.jpg" TargetMode="External"/><Relationship Id="rId5" Type="http://schemas.openxmlformats.org/officeDocument/2006/relationships/hyperlink" Target="http://cs.wikipedia.org/wiki/Soubor:Drosera-rotundifolia.jpg" TargetMode="External"/><Relationship Id="rId10" Type="http://schemas.openxmlformats.org/officeDocument/2006/relationships/hyperlink" Target="http://cs.wikipedia.org/wiki/Soubor:Lil_martagon_var_cattaniae_01Infl_Griechenland_Rhodopen_16_07_01.jpg" TargetMode="External"/><Relationship Id="rId4" Type="http://schemas.openxmlformats.org/officeDocument/2006/relationships/hyperlink" Target="http://cs.wikipedia.org/wiki/Soubor:Leucoium_vernum_411-20.jpg" TargetMode="External"/><Relationship Id="rId9" Type="http://schemas.openxmlformats.org/officeDocument/2006/relationships/hyperlink" Target="http://cs.wikipedia.org/wiki/Soubor:St%C5%99ev%C3%AD%C4%8Dn%C3%ADk_pantofl%C3%AD%C4%8De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44824"/>
            <a:ext cx="8229600" cy="78296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CHRÁNĚNÉ ROSTLINY V ČR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</p:spPr>
        <p:txBody>
          <a:bodyPr>
            <a:normAutofit fontScale="92500" lnSpcReduction="20000"/>
          </a:bodyPr>
          <a:lstStyle/>
          <a:p>
            <a:r>
              <a:rPr lang="cs-CZ" sz="1600" dirty="0"/>
              <a:t>Název školy:		Základní škola a Mateřská škola Kokory</a:t>
            </a:r>
          </a:p>
          <a:p>
            <a:r>
              <a:rPr lang="cs-CZ" sz="1600" dirty="0"/>
              <a:t>Číslo projektu:		CZ.1.07/1.4.00/21.2149</a:t>
            </a:r>
          </a:p>
          <a:p>
            <a:r>
              <a:rPr lang="cs-CZ" sz="1600" dirty="0"/>
              <a:t>Autor:			Mgr. Jana Procházková</a:t>
            </a:r>
          </a:p>
          <a:p>
            <a:r>
              <a:rPr lang="cs-CZ" sz="1600" dirty="0"/>
              <a:t>Datum:		15. </a:t>
            </a:r>
            <a:r>
              <a:rPr lang="cs-CZ" sz="1600" dirty="0" smtClean="0"/>
              <a:t>3. </a:t>
            </a:r>
            <a:r>
              <a:rPr lang="cs-CZ" sz="1600" dirty="0"/>
              <a:t>2012</a:t>
            </a:r>
          </a:p>
          <a:p>
            <a:r>
              <a:rPr lang="cs-CZ" sz="1600" dirty="0"/>
              <a:t>Název:			</a:t>
            </a:r>
            <a:r>
              <a:rPr lang="cs-CZ" sz="1600" dirty="0" smtClean="0"/>
              <a:t>VY_32_INOVACE_10_PŘ_CHRÁNĚNÉ ROSTLINY</a:t>
            </a:r>
          </a:p>
          <a:p>
            <a:r>
              <a:rPr lang="cs-CZ" sz="1600" dirty="0" smtClean="0">
                <a:ea typeface="Calibri"/>
                <a:cs typeface="Times New Roman"/>
              </a:rPr>
              <a:t>Téma</a:t>
            </a:r>
            <a:r>
              <a:rPr lang="cs-CZ" sz="1600" dirty="0">
                <a:ea typeface="Calibri"/>
                <a:cs typeface="Times New Roman"/>
              </a:rPr>
              <a:t>:			</a:t>
            </a:r>
            <a:r>
              <a:rPr lang="cs-CZ" sz="1600" dirty="0" smtClean="0">
                <a:ea typeface="Calibri"/>
                <a:cs typeface="Times New Roman"/>
              </a:rPr>
              <a:t>CHRÁNĚNÉ ROSTLINY V ČR</a:t>
            </a:r>
            <a:endParaRPr lang="cs-CZ" sz="1400" dirty="0">
              <a:ea typeface="Calibri"/>
              <a:cs typeface="Times New Roman"/>
            </a:endParaRPr>
          </a:p>
          <a:p>
            <a:r>
              <a:rPr lang="cs-CZ" sz="1600" dirty="0">
                <a:ea typeface="Calibri"/>
                <a:cs typeface="Times New Roman"/>
              </a:rPr>
              <a:t>Anotace:		</a:t>
            </a:r>
            <a:r>
              <a:rPr lang="cs-CZ" sz="1600" dirty="0" smtClean="0">
                <a:ea typeface="Calibri"/>
                <a:cs typeface="Times New Roman"/>
              </a:rPr>
              <a:t>Prezentace o některých druzích chráněných rostlin rostoucích v 			blízkosti našeho regionu, prověření pozornosti žáků v křížovce.</a:t>
            </a:r>
            <a:endParaRPr lang="cs-CZ" sz="1600" dirty="0" smtClean="0"/>
          </a:p>
          <a:p>
            <a:r>
              <a:rPr lang="cs-CZ" sz="1600" dirty="0" smtClean="0"/>
              <a:t>Věková </a:t>
            </a:r>
            <a:r>
              <a:rPr lang="cs-CZ" sz="1600" dirty="0"/>
              <a:t>skupina:	</a:t>
            </a:r>
            <a:r>
              <a:rPr lang="cs-CZ" sz="1600" dirty="0" smtClean="0"/>
              <a:t>	4</a:t>
            </a:r>
            <a:r>
              <a:rPr lang="cs-CZ" sz="1600" dirty="0"/>
              <a:t>. ročník</a:t>
            </a:r>
          </a:p>
          <a:p>
            <a:r>
              <a:rPr lang="cs-CZ" sz="1600" dirty="0"/>
              <a:t>Vzdělávací oblast:	</a:t>
            </a:r>
            <a:r>
              <a:rPr lang="cs-CZ" sz="1600" dirty="0" smtClean="0"/>
              <a:t>	Člověk </a:t>
            </a:r>
            <a:r>
              <a:rPr lang="cs-CZ" sz="1600" dirty="0"/>
              <a:t>a jeho svět</a:t>
            </a:r>
          </a:p>
          <a:p>
            <a:r>
              <a:rPr lang="cs-CZ" sz="1600" dirty="0"/>
              <a:t>Vzdělávací obor:	</a:t>
            </a:r>
            <a:r>
              <a:rPr lang="cs-CZ" sz="1600" dirty="0" smtClean="0"/>
              <a:t>	Přírodověda</a:t>
            </a:r>
            <a:endParaRPr lang="cs-CZ" sz="1600" dirty="0"/>
          </a:p>
          <a:p>
            <a:r>
              <a:rPr lang="cs-CZ" sz="1600" dirty="0" smtClean="0"/>
              <a:t>Přílohy: </a:t>
            </a:r>
            <a:r>
              <a:rPr lang="cs-CZ" sz="1600" dirty="0"/>
              <a:t>	     </a:t>
            </a:r>
            <a:r>
              <a:rPr lang="cs-CZ" sz="1600" dirty="0" smtClean="0"/>
              <a:t>	</a:t>
            </a:r>
            <a:r>
              <a:rPr lang="cs-CZ" sz="1600" dirty="0"/>
              <a:t>řešení </a:t>
            </a:r>
            <a:r>
              <a:rPr lang="cs-CZ" sz="1600" dirty="0" smtClean="0"/>
              <a:t>křížovky</a:t>
            </a:r>
          </a:p>
          <a:p>
            <a:r>
              <a:rPr lang="cs-CZ" sz="1600" dirty="0"/>
              <a:t>Z</a:t>
            </a:r>
            <a:r>
              <a:rPr lang="cs-CZ" sz="1600" dirty="0" smtClean="0"/>
              <a:t>droj materiálů:		vlastní </a:t>
            </a:r>
            <a:r>
              <a:rPr lang="cs-CZ" sz="1600" dirty="0"/>
              <a:t>práce </a:t>
            </a:r>
            <a:r>
              <a:rPr lang="cs-CZ" sz="1600" dirty="0" smtClean="0"/>
              <a:t>autora, fotografie </a:t>
            </a:r>
            <a:r>
              <a:rPr lang="cs-CZ" sz="1600" dirty="0" smtClean="0"/>
              <a:t>použity </a:t>
            </a:r>
            <a:r>
              <a:rPr lang="cs-CZ" sz="1600" dirty="0" smtClean="0"/>
              <a:t>z </a:t>
            </a:r>
            <a:r>
              <a:rPr lang="cs-CZ" sz="1600" dirty="0" smtClean="0">
                <a:hlinkClick r:id="rId2"/>
              </a:rPr>
              <a:t>www.wikipedia.cz</a:t>
            </a:r>
            <a:endParaRPr lang="cs-CZ" dirty="0" smtClean="0"/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8640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69409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Chráněné rostliny v ČR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083739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JALOVEC</a:t>
            </a:r>
            <a:endParaRPr lang="cs-CZ" sz="4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2625" y="1097756"/>
            <a:ext cx="3276600" cy="42037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682752" cy="4691063"/>
          </a:xfrm>
        </p:spPr>
        <p:txBody>
          <a:bodyPr>
            <a:no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keřovitá až stromovitá dřevina z čeledi cypřišovité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roste jako podrost jehličnatých (obzvláště borových) lesů, na pastvinách a stráních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n</a:t>
            </a:r>
            <a:r>
              <a:rPr lang="cs-CZ" sz="2000" dirty="0" smtClean="0">
                <a:effectLst/>
              </a:rPr>
              <a:t>a území ČR je již v některých krajích velice vzácný a je proto řazen mezi ohrožené druhy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jeho aromatické plody se nazývají jalovčinky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plody pojídají ptáci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jalovec obecný je mírně jedovatý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76952" y="5450740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3065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BLEDULE</a:t>
            </a:r>
            <a:endParaRPr lang="cs-CZ" sz="44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620688"/>
            <a:ext cx="3888432" cy="2592288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178696" cy="469106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j</a:t>
            </a:r>
            <a:r>
              <a:rPr lang="cs-CZ" sz="2000" dirty="0" smtClean="0">
                <a:effectLst/>
              </a:rPr>
              <a:t>edná o vytrvalé pozemní byliny s cibulemi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v</a:t>
            </a:r>
            <a:r>
              <a:rPr lang="cs-CZ" sz="2000" dirty="0" smtClean="0">
                <a:effectLst/>
              </a:rPr>
              <a:t> ČR rostou 2 druhy z rodu bledule –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bledule jarní </a:t>
            </a:r>
            <a:r>
              <a:rPr lang="cs-CZ" sz="2000" dirty="0" smtClean="0">
                <a:effectLst/>
              </a:rPr>
              <a:t>(ve vlhkých listnatých lesích, vzácněji na vlhkých loukách),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bledule letní </a:t>
            </a:r>
            <a:r>
              <a:rPr lang="cs-CZ" sz="2000" dirty="0" smtClean="0">
                <a:effectLst/>
              </a:rPr>
              <a:t>(kriticky ohrožený druh, v ČR roste jen v jihomoravských nížinných luzích)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p</a:t>
            </a:r>
            <a:r>
              <a:rPr lang="cs-CZ" sz="2000" dirty="0" smtClean="0">
                <a:effectLst/>
              </a:rPr>
              <a:t>lodem je tobolka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effectLst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effectLst/>
            </a:endParaRPr>
          </a:p>
          <a:p>
            <a:r>
              <a:rPr lang="cs-CZ" dirty="0"/>
              <a:t>	</a:t>
            </a:r>
            <a:r>
              <a:rPr lang="cs-CZ" dirty="0" smtClean="0">
                <a:effectLst/>
              </a:rPr>
              <a:t>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2050" name="Picture 2" descr="C:\Documents and Settings\Bambule\Dokumenty\Obrázky\bledule jarní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384666"/>
            <a:ext cx="3814564" cy="2677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>
            <a:off x="2987824" y="2708920"/>
            <a:ext cx="936104" cy="8640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131840" y="2132856"/>
            <a:ext cx="1728192" cy="14401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139952" y="836712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84368" y="5692079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5475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3168352" cy="1224136"/>
          </a:xfrm>
        </p:spPr>
        <p:txBody>
          <a:bodyPr>
            <a:noAutofit/>
          </a:bodyPr>
          <a:lstStyle/>
          <a:p>
            <a:r>
              <a:rPr lang="cs-CZ" sz="4000" dirty="0" smtClean="0"/>
              <a:t>Rosnatka okrouhlolistá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700808"/>
            <a:ext cx="3322712" cy="4425355"/>
          </a:xfrm>
        </p:spPr>
        <p:txBody>
          <a:bodyPr>
            <a:no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800" dirty="0" smtClean="0">
                <a:effectLst/>
              </a:rPr>
              <a:t>masožravá rostlina rostoucí nejčastěji v rašeliništích, mokřadech a močálech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800" dirty="0"/>
              <a:t>l</a:t>
            </a:r>
            <a:r>
              <a:rPr lang="cs-CZ" sz="1800" dirty="0" smtClean="0">
                <a:effectLst/>
              </a:rPr>
              <a:t>isty jsou pokryty načervenalými chlupy které vylučují lepkavý výměšek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800" dirty="0" smtClean="0">
                <a:effectLst/>
              </a:rPr>
              <a:t>živí se hmyzem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800" dirty="0" smtClean="0">
                <a:effectLst/>
              </a:rPr>
              <a:t>vyskytuje se např. kolem rybníka Velké Dářko (několik kusů), v </a:t>
            </a:r>
            <a:r>
              <a:rPr lang="cs-CZ" sz="1800" dirty="0" err="1" smtClean="0">
                <a:effectLst/>
              </a:rPr>
              <a:t>Radostínském</a:t>
            </a:r>
            <a:r>
              <a:rPr lang="cs-CZ" sz="1800" dirty="0" smtClean="0">
                <a:effectLst/>
              </a:rPr>
              <a:t> rašeliništi na Šumavě, v Jeseníkách (např. u Velkého mechového jezírka), Orlických horách a v Krkonoších </a:t>
            </a:r>
            <a:endParaRPr lang="cs-CZ" sz="1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76952" y="5085184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  <p:pic>
        <p:nvPicPr>
          <p:cNvPr id="3074" name="Picture 2" descr="Soubor:Drosera-rotundifoli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9917" y="1340768"/>
            <a:ext cx="4994637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1403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KONIKLEC</a:t>
            </a:r>
            <a:endParaRPr lang="cs-CZ" sz="4400" dirty="0"/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404664"/>
            <a:ext cx="3212976" cy="2998778"/>
          </a:xfrm>
        </p:spPr>
      </p:pic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je nízká až středně vysoká trsnatá rostlina, s převážně ochlupenými listy i lodyhami</a:t>
            </a:r>
            <a:r>
              <a:rPr lang="cs-CZ" sz="2000" dirty="0" smtClean="0">
                <a:solidFill>
                  <a:srgbClr val="0D0D0D"/>
                </a:solidFill>
              </a:rPr>
              <a:t>, zařazená do čeledě pryskyřníkovitých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k</a:t>
            </a:r>
            <a:r>
              <a:rPr lang="cs-CZ" sz="2000" dirty="0" smtClean="0">
                <a:effectLst/>
              </a:rPr>
              <a:t>oniklec je vytrvalá bylina vysoká až 40 cm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v</a:t>
            </a:r>
            <a:r>
              <a:rPr lang="cs-CZ" sz="2000" dirty="0" smtClean="0">
                <a:effectLst/>
              </a:rPr>
              <a:t>šechny druhy koniklece jsou jedovaté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všechny druhy rostoucí v České republice chráněny</a:t>
            </a:r>
            <a:endParaRPr lang="cs-CZ" sz="2000" dirty="0"/>
          </a:p>
        </p:txBody>
      </p:sp>
      <p:pic>
        <p:nvPicPr>
          <p:cNvPr id="1026" name="Picture 2" descr="C:\Documents and Settings\Bambule\Dokumenty\Obrázky\KONIKLEC OBECNÝ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924944"/>
            <a:ext cx="2457450" cy="368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876952" y="5450740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/>
              <a:t>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948264" y="1340768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7045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283742"/>
          </a:xfrm>
        </p:spPr>
        <p:txBody>
          <a:bodyPr>
            <a:noAutofit/>
          </a:bodyPr>
          <a:lstStyle/>
          <a:p>
            <a:r>
              <a:rPr lang="cs-CZ" sz="3600" dirty="0" smtClean="0"/>
              <a:t>STŘEVÍČNÍK PANTOFLÍČEK</a:t>
            </a:r>
            <a:endParaRPr lang="cs-CZ" sz="3600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474133"/>
            <a:ext cx="2307969" cy="3482301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844824"/>
            <a:ext cx="3008313" cy="4281339"/>
          </a:xfrm>
        </p:spPr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vytrvalá rostlina z čeledi vstavačovitých (orchideje)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v České republice patří mezi silně ohrožené druhy rostlin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Střevíčník se v Česku vyskytuje přibližně na 100 lokalitách, větší počet lokalit leží na Moravě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3074" name="Picture 2" descr="C:\Documents and Settings\Bambule\Dokumenty\Obrázky\397px-Strevicnik_pantoflic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348880"/>
            <a:ext cx="2624222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08104" y="5450739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8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40" y="980728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6621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LILIE ZLATOHLAVÁ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ln w="28575">
            <a:solidFill>
              <a:srgbClr val="0D0D0D"/>
            </a:solidFill>
          </a:ln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je vytrvalá rostlina, jeden z mála zástupců rodu lilie v Česku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d</a:t>
            </a:r>
            <a:r>
              <a:rPr lang="cs-CZ" sz="2000" dirty="0" smtClean="0">
                <a:effectLst/>
              </a:rPr>
              <a:t>orůstá výšky 30 až 120 cm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p</a:t>
            </a:r>
            <a:r>
              <a:rPr lang="cs-CZ" sz="2000" dirty="0" smtClean="0">
                <a:effectLst/>
              </a:rPr>
              <a:t>lodem je tobolka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zimu přečkává pouze cibule v zemi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z</a:t>
            </a:r>
            <a:r>
              <a:rPr lang="cs-CZ" sz="2000" dirty="0" smtClean="0">
                <a:effectLst/>
              </a:rPr>
              <a:t>ákony ČR je chráněna jako ohrožený druh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o</a:t>
            </a:r>
            <a:r>
              <a:rPr lang="cs-CZ" sz="2000" dirty="0" smtClean="0"/>
              <a:t>bjevuje se v přírodní rezervaci Žebračka (Přerov)</a:t>
            </a:r>
            <a:endParaRPr lang="cs-CZ" sz="2000" dirty="0" smtClean="0">
              <a:effectLst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21222" y="6077812"/>
            <a:ext cx="6356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11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1900891"/>
            <a:ext cx="6356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10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63836" y="692696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9</a:t>
            </a:r>
            <a:endParaRPr lang="cs-CZ" sz="1200" dirty="0"/>
          </a:p>
        </p:txBody>
      </p:sp>
      <p:pic>
        <p:nvPicPr>
          <p:cNvPr id="1026" name="Picture 2" descr="Soubor:Türkenbund ganz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177890"/>
            <a:ext cx="2016224" cy="3450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Lil martagon var cattaniae 01Infl Griechenland Rhodopen 16 07 0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9355" y="349166"/>
            <a:ext cx="2355513" cy="3554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Lilium martagon 0064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596" y="3912314"/>
            <a:ext cx="1924329" cy="2565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263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571774"/>
          </a:xfrm>
        </p:spPr>
        <p:txBody>
          <a:bodyPr>
            <a:noAutofit/>
          </a:bodyPr>
          <a:lstStyle/>
          <a:p>
            <a:r>
              <a:rPr lang="cs-CZ" sz="4000" dirty="0" smtClean="0"/>
              <a:t>HVOZDÍK KARTOUZEK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916832"/>
            <a:ext cx="3008313" cy="4209331"/>
          </a:xfrm>
        </p:spPr>
        <p:txBody>
          <a:bodyPr>
            <a:no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vytrvalá bylina, která u nás běžně roste na suchých loukách (např. rezervace Lhotka) a mezích a kvete nachovými nebo tmavě růžovými květy</a:t>
            </a: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n</a:t>
            </a:r>
            <a:r>
              <a:rPr lang="cs-CZ" sz="2000" dirty="0" smtClean="0">
                <a:effectLst/>
              </a:rPr>
              <a:t>ejčastějším opylovačem, díky zářivé barvě květu, jsou motýli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p</a:t>
            </a:r>
            <a:r>
              <a:rPr lang="cs-CZ" sz="2000" dirty="0" smtClean="0">
                <a:effectLst/>
              </a:rPr>
              <a:t>lodem je tobolka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effectLst/>
              </a:rPr>
              <a:t>kvete od června do srpna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837736" y="5173741"/>
            <a:ext cx="6356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12</a:t>
            </a:r>
            <a:endParaRPr lang="cs-CZ" sz="1200" dirty="0"/>
          </a:p>
        </p:txBody>
      </p:sp>
      <p:pic>
        <p:nvPicPr>
          <p:cNvPr id="2050" name="Picture 2" descr="Soubor:Dianthus carthusianorum 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117" y="1177303"/>
            <a:ext cx="5328583" cy="3996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206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2849581"/>
              </p:ext>
            </p:extLst>
          </p:nvPr>
        </p:nvGraphicFramePr>
        <p:xfrm>
          <a:off x="1547661" y="764704"/>
          <a:ext cx="5904665" cy="3384374"/>
        </p:xfrm>
        <a:graphic>
          <a:graphicData uri="http://schemas.openxmlformats.org/drawingml/2006/table">
            <a:tbl>
              <a:tblPr firstRow="1" firstCol="1" bandRow="1"/>
              <a:tblGrid>
                <a:gridCol w="454205"/>
                <a:gridCol w="454205"/>
                <a:gridCol w="454205"/>
                <a:gridCol w="454205"/>
                <a:gridCol w="454205"/>
                <a:gridCol w="454205"/>
                <a:gridCol w="454205"/>
                <a:gridCol w="454205"/>
                <a:gridCol w="454205"/>
                <a:gridCol w="454205"/>
                <a:gridCol w="454205"/>
                <a:gridCol w="454205"/>
                <a:gridCol w="454205"/>
              </a:tblGrid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1.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2.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3.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4.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6.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7.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6670666"/>
              </p:ext>
            </p:extLst>
          </p:nvPr>
        </p:nvGraphicFramePr>
        <p:xfrm>
          <a:off x="539552" y="4437112"/>
          <a:ext cx="8107941" cy="1962912"/>
        </p:xfrm>
        <a:graphic>
          <a:graphicData uri="http://schemas.openxmlformats.org/drawingml/2006/table">
            <a:tbl>
              <a:tblPr firstRow="1" firstCol="1" bandRow="1"/>
              <a:tblGrid>
                <a:gridCol w="4976331"/>
                <a:gridCol w="114300"/>
                <a:gridCol w="603462"/>
                <a:gridCol w="603462"/>
                <a:gridCol w="603462"/>
                <a:gridCol w="603462"/>
                <a:gridCol w="603462"/>
              </a:tblGrid>
              <a:tr h="23812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1. Fialová chlupatá rostlinka vyskytující se v blízkosti Krčmaně.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1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2. Jedna z prvních jarních květin podobná sněžence.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125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3. Naše masožravá rostlinka r……. okrouhlolistá, roste v oblasti Rejvízu.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125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4. Krásný střevíčník pantoflíček patří mezi naše o……. (příbuzný pokojovým o….)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12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5. Na sušších místech rezervace Lhotka roste hojně h…… kartousek.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125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6. V přerovské Žebračce se vyskytuje l…. zlatohlavá (z čeledi liliovitých).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125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7. Na horských svazích i Karpat roste jehličnatý hodně pichlavý keř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    (v písni Vysoký ……, vysoký jako já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).</a:t>
                      </a: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57606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Vylušti křížovku: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34245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1529331"/>
              </p:ext>
            </p:extLst>
          </p:nvPr>
        </p:nvGraphicFramePr>
        <p:xfrm>
          <a:off x="1547661" y="764704"/>
          <a:ext cx="5904665" cy="3384374"/>
        </p:xfrm>
        <a:graphic>
          <a:graphicData uri="http://schemas.openxmlformats.org/drawingml/2006/table">
            <a:tbl>
              <a:tblPr firstRow="1" firstCol="1" bandRow="1"/>
              <a:tblGrid>
                <a:gridCol w="454205"/>
                <a:gridCol w="454205"/>
                <a:gridCol w="454205"/>
                <a:gridCol w="454205"/>
                <a:gridCol w="454205"/>
                <a:gridCol w="454205"/>
                <a:gridCol w="454205"/>
                <a:gridCol w="454205"/>
                <a:gridCol w="454205"/>
                <a:gridCol w="454205"/>
                <a:gridCol w="454205"/>
                <a:gridCol w="454205"/>
                <a:gridCol w="454205"/>
              </a:tblGrid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1.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K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O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N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I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K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L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E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C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2.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B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L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E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D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U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L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E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3.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R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O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S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N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A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T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K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A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4.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O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R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CH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I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D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E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J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E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H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V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O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Z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D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Í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K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6.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L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I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L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I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E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7.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FF0000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J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A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L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O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V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E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C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4545299"/>
              </p:ext>
            </p:extLst>
          </p:nvPr>
        </p:nvGraphicFramePr>
        <p:xfrm>
          <a:off x="539552" y="4437112"/>
          <a:ext cx="8107941" cy="1962912"/>
        </p:xfrm>
        <a:graphic>
          <a:graphicData uri="http://schemas.openxmlformats.org/drawingml/2006/table">
            <a:tbl>
              <a:tblPr firstRow="1" firstCol="1" bandRow="1"/>
              <a:tblGrid>
                <a:gridCol w="4976331"/>
                <a:gridCol w="114300"/>
                <a:gridCol w="603462"/>
                <a:gridCol w="603462"/>
                <a:gridCol w="603462"/>
                <a:gridCol w="603462"/>
                <a:gridCol w="603462"/>
              </a:tblGrid>
              <a:tr h="23812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1. Fialová chlupatá rostlinka vyskytující se v blízkosti Krčmaně.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1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2. Jedna z prvních jarních květin podobná sněžence.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125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3. Naše masožravá rostlinka r……. okrouhlolistá, roste v oblasti Rejvízu.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125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4. Krásný střevíčník pantoflíček patří mezi naše o……. (příbuzný pokojovým o….)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12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5. Na sušších místech rezervace Lhotka roste hojně h…… kartousek.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125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6. V přerovské Žebračce se vyskytuje l…. zlatohlavá (z čeledi liliovitých).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125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7. Na horských svazích i Karpat roste jehličnatý hodně pichlavý keř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    (v písni Vysoký ……, vysoký jako já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).</a:t>
                      </a: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1"/>
          <p:cNvSpPr txBox="1">
            <a:spLocks/>
          </p:cNvSpPr>
          <p:nvPr/>
        </p:nvSpPr>
        <p:spPr>
          <a:xfrm>
            <a:off x="467544" y="260648"/>
            <a:ext cx="8229600" cy="57606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dirty="0" smtClean="0">
                <a:solidFill>
                  <a:srgbClr val="FF0000"/>
                </a:solidFill>
              </a:rPr>
              <a:t>Řešení křížovky: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4205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1800" b="1" u="sng" dirty="0" smtClean="0"/>
              <a:t>Zdroje materiálů (texty, fotografie):</a:t>
            </a:r>
            <a:endParaRPr lang="cs-CZ" sz="1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328592"/>
          </a:xfrm>
        </p:spPr>
        <p:txBody>
          <a:bodyPr>
            <a:normAutofit fontScale="40000" lnSpcReduction="20000"/>
          </a:bodyPr>
          <a:lstStyle/>
          <a:p>
            <a:r>
              <a:rPr lang="cs-CZ" dirty="0" smtClean="0"/>
              <a:t>Texty, křížovka – vlastní práce autora</a:t>
            </a:r>
          </a:p>
          <a:p>
            <a:r>
              <a:rPr lang="cs-CZ" dirty="0" smtClean="0"/>
              <a:t>Obr.1: Jalovec </a:t>
            </a:r>
            <a:r>
              <a:rPr lang="cs-CZ" dirty="0"/>
              <a:t>obecný.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cs.wikipedia.org/wiki/Soubor:Juniperus_communis_communis_Italy.jpg</a:t>
            </a:r>
            <a:endParaRPr lang="cs-CZ" dirty="0" smtClean="0"/>
          </a:p>
          <a:p>
            <a:r>
              <a:rPr lang="cs-CZ" dirty="0" smtClean="0"/>
              <a:t>Obr. 2: Bledule </a:t>
            </a:r>
            <a:r>
              <a:rPr lang="cs-CZ" dirty="0"/>
              <a:t>letní.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cs.wikipedia.org/wiki/Soubor:Leucojum_aestivum02.jpg</a:t>
            </a:r>
            <a:endParaRPr lang="cs-CZ" dirty="0" smtClean="0"/>
          </a:p>
          <a:p>
            <a:r>
              <a:rPr lang="cs-CZ" dirty="0" smtClean="0"/>
              <a:t>Obr. 3: Bledule </a:t>
            </a:r>
            <a:r>
              <a:rPr lang="cs-CZ" dirty="0"/>
              <a:t>jarní.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cs.wikipedia.org/wiki/Soubor:Leucoium_vernum_411-20.jpg</a:t>
            </a:r>
            <a:endParaRPr lang="cs-CZ" dirty="0" smtClean="0"/>
          </a:p>
          <a:p>
            <a:r>
              <a:rPr lang="cs-CZ" dirty="0" smtClean="0"/>
              <a:t>Obr. 4: Rosnatka </a:t>
            </a:r>
            <a:r>
              <a:rPr lang="cs-CZ" dirty="0"/>
              <a:t>okrouhlolistá.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cs.wikipedia.org/wiki/Soubor:Drosera-rotundifolia.jpg</a:t>
            </a:r>
            <a:endParaRPr lang="cs-CZ" dirty="0" smtClean="0"/>
          </a:p>
          <a:p>
            <a:r>
              <a:rPr lang="cs-CZ" dirty="0" smtClean="0"/>
              <a:t>Obr. 5: </a:t>
            </a:r>
            <a:r>
              <a:rPr lang="cs-CZ" dirty="0"/>
              <a:t>Koniklec velkokvětý.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cs.wikipedia.org/wiki/Soubor:Pulsatila_grandis.jpg</a:t>
            </a:r>
            <a:endParaRPr lang="cs-CZ" dirty="0" smtClean="0"/>
          </a:p>
          <a:p>
            <a:r>
              <a:rPr lang="cs-CZ" dirty="0" smtClean="0"/>
              <a:t>Obr. 6: </a:t>
            </a:r>
            <a:r>
              <a:rPr lang="cs-CZ" dirty="0"/>
              <a:t>Koniklec.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cs.wikipedia.org/wiki/Soubor:Pulsatilla_vulgaris_MS_0164.jpg</a:t>
            </a:r>
            <a:endParaRPr lang="cs-CZ" dirty="0" smtClean="0"/>
          </a:p>
          <a:p>
            <a:r>
              <a:rPr lang="cs-CZ" dirty="0" smtClean="0"/>
              <a:t>Obr. 7: </a:t>
            </a:r>
            <a:r>
              <a:rPr lang="cs-CZ" dirty="0"/>
              <a:t>Střevíčník pantoflíček.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cs.wikipedia.org/wiki/Soubor:Strevicnik_pantoflicek.JPG</a:t>
            </a:r>
            <a:endParaRPr lang="cs-CZ" dirty="0" smtClean="0"/>
          </a:p>
          <a:p>
            <a:r>
              <a:rPr lang="cs-CZ" dirty="0" smtClean="0"/>
              <a:t>Obr. 8: </a:t>
            </a:r>
            <a:r>
              <a:rPr lang="cs-CZ" dirty="0"/>
              <a:t>Střevíčník pantoflíček.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cs.wikipedia.org/wiki/Soubor:St%C5%99ev%C3%AD%C4%8Dn%C3%ADk_pantofl%C3%AD%C4%8Dek.jpg</a:t>
            </a:r>
            <a:endParaRPr lang="cs-CZ" dirty="0" smtClean="0"/>
          </a:p>
          <a:p>
            <a:r>
              <a:rPr lang="cs-CZ" dirty="0" smtClean="0"/>
              <a:t>Obr. 9:  </a:t>
            </a:r>
            <a:r>
              <a:rPr lang="cs-CZ" dirty="0"/>
              <a:t>Lilie zlatohlavá.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cs.wikipedia.org/wiki/Soubor:Lil_martagon_var_cattaniae_01Infl_Griechenland_Rhodopen_16_07_01.jpg</a:t>
            </a:r>
            <a:endParaRPr lang="cs-CZ" dirty="0" smtClean="0"/>
          </a:p>
          <a:p>
            <a:r>
              <a:rPr lang="cs-CZ" dirty="0" smtClean="0"/>
              <a:t>Obr. 10: </a:t>
            </a:r>
            <a:r>
              <a:rPr lang="cs-CZ" dirty="0"/>
              <a:t>Lilie zlatohlavá.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cs.wikipedia.org/wiki/Soubor:T%C3%BCrkenbund_ganz.jpg</a:t>
            </a:r>
            <a:endParaRPr lang="cs-CZ" dirty="0" smtClean="0"/>
          </a:p>
          <a:p>
            <a:r>
              <a:rPr lang="cs-CZ" dirty="0" smtClean="0"/>
              <a:t>Obr. 11: </a:t>
            </a:r>
            <a:r>
              <a:rPr lang="cs-CZ" dirty="0"/>
              <a:t>Lilie zlatohlavá.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cs.wikipedia.org/wiki/Soubor:Lilium_martagon_0064.JPG</a:t>
            </a:r>
            <a:endParaRPr lang="cs-CZ" dirty="0" smtClean="0"/>
          </a:p>
          <a:p>
            <a:r>
              <a:rPr lang="cs-CZ" dirty="0" smtClean="0"/>
              <a:t>Obr. 12: </a:t>
            </a:r>
            <a:r>
              <a:rPr lang="cs-CZ" dirty="0"/>
              <a:t>Hvozdík </a:t>
            </a:r>
            <a:r>
              <a:rPr lang="cs-CZ" dirty="0" err="1"/>
              <a:t>kartouzek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cs.wikipedia.org/wiki/Soubor:Dianthus_carthusianorum_1.jpg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249142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146</TotalTime>
  <Words>1079</Words>
  <Application>Microsoft Office PowerPoint</Application>
  <PresentationFormat>Předvádění na obrazovce (4:3)</PresentationFormat>
  <Paragraphs>223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CHRÁNĚNÉ ROSTLINY V ČR</vt:lpstr>
      <vt:lpstr>Chráněné rostliny v ČR</vt:lpstr>
      <vt:lpstr>JALOVEC</vt:lpstr>
      <vt:lpstr>BLEDULE</vt:lpstr>
      <vt:lpstr>Rosnatka okrouhlolistá</vt:lpstr>
      <vt:lpstr>KONIKLEC</vt:lpstr>
      <vt:lpstr>STŘEVÍČNÍK PANTOFLÍČEK</vt:lpstr>
      <vt:lpstr>LILIE ZLATOHLAVÁ</vt:lpstr>
      <vt:lpstr>HVOZDÍK KARTOUZEK</vt:lpstr>
      <vt:lpstr>Vylušti křížovku:</vt:lpstr>
      <vt:lpstr>Prezentace aplikace PowerPoint</vt:lpstr>
      <vt:lpstr>Zdroje materiálů (texty, fotografie):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Chráněné rostliny v ČR</dc:title>
  <dc:creator>doma</dc:creator>
  <cp:lastModifiedBy>doma</cp:lastModifiedBy>
  <cp:revision>17</cp:revision>
  <dcterms:created xsi:type="dcterms:W3CDTF">2013-03-10T18:12:16Z</dcterms:created>
  <dcterms:modified xsi:type="dcterms:W3CDTF">2013-04-09T16:25:43Z</dcterms:modified>
</cp:coreProperties>
</file>