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63" r:id="rId3"/>
    <p:sldId id="256" r:id="rId4"/>
    <p:sldId id="257" r:id="rId5"/>
    <p:sldId id="271" r:id="rId6"/>
    <p:sldId id="276" r:id="rId7"/>
    <p:sldId id="279" r:id="rId8"/>
    <p:sldId id="265" r:id="rId9"/>
    <p:sldId id="267" r:id="rId10"/>
    <p:sldId id="268" r:id="rId11"/>
    <p:sldId id="273" r:id="rId12"/>
    <p:sldId id="278" r:id="rId13"/>
    <p:sldId id="27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21D77E7-C522-4256-B071-FD5FB00FA28C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B05362D-919F-4768-A69D-87B722825B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any-stredovek.ic.cz/img/vrcholny-stredovek/big/eliska-premyslovna.jpg" TargetMode="External"/><Relationship Id="rId2" Type="http://schemas.openxmlformats.org/officeDocument/2006/relationships/hyperlink" Target="http://www.ntdtv.cz/display1906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youtu.be/EJlY1M65Xao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upload.wikimedia.org/wikipedia/commons/thumb/1/16/Charles_IV-John_Ocko_votive_picture-fragment.jpg/250px-Charles_IV-John_Ocko_votive_picture-fragment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57889247"/>
              </p:ext>
            </p:extLst>
          </p:nvPr>
        </p:nvGraphicFramePr>
        <p:xfrm>
          <a:off x="857224" y="2357430"/>
          <a:ext cx="7470799" cy="3278212"/>
        </p:xfrm>
        <a:graphic>
          <a:graphicData uri="http://schemas.openxmlformats.org/drawingml/2006/table">
            <a:tbl>
              <a:tblPr/>
              <a:tblGrid>
                <a:gridCol w="2683915"/>
                <a:gridCol w="4786884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VY_32_INOVACE_02_02_14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 7.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Karel IV.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Blanka Zelenková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doplňuje učebnici Dějepis pro 7.r., výklad učitele. Může sloužit jako strukturovaný zápis látky.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54" y="50004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28604"/>
            <a:ext cx="885202" cy="1351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6847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31640" y="476672"/>
            <a:ext cx="7344816" cy="6192688"/>
          </a:xfrm>
        </p:spPr>
        <p:txBody>
          <a:bodyPr>
            <a:normAutofit/>
          </a:bodyPr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dirty="0" smtClean="0"/>
              <a:t>1. Materiál </a:t>
            </a:r>
            <a:r>
              <a:rPr lang="cs-CZ" dirty="0"/>
              <a:t>je určen pro práci na interaktivní tabuli a na PC.</a:t>
            </a:r>
          </a:p>
          <a:p>
            <a:pPr marL="0" indent="0">
              <a:buNone/>
            </a:pPr>
            <a:r>
              <a:rPr lang="cs-CZ" dirty="0"/>
              <a:t>2. Není časově náročný, může sloužit jako osnova pro výklad</a:t>
            </a:r>
            <a:r>
              <a:rPr lang="cs-CZ" dirty="0" smtClean="0"/>
              <a:t>, </a:t>
            </a:r>
            <a:r>
              <a:rPr lang="cs-CZ" dirty="0"/>
              <a:t>opakování, popřípadě jako strukturovaný zápis do </a:t>
            </a:r>
            <a:r>
              <a:rPr lang="cs-CZ" dirty="0" smtClean="0"/>
              <a:t>sešitů.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3. </a:t>
            </a:r>
            <a:r>
              <a:rPr lang="cs-CZ" dirty="0" smtClean="0"/>
              <a:t>Na snímcích č. 4, 11 jsou zařazeny hypertextové odkazy fungující na kliknutí </a:t>
            </a:r>
            <a:r>
              <a:rPr lang="cs-CZ" dirty="0" smtClean="0"/>
              <a:t>myší (</a:t>
            </a:r>
            <a:r>
              <a:rPr lang="cs-CZ" dirty="0" smtClean="0"/>
              <a:t>rodiče Karlovi).</a:t>
            </a:r>
          </a:p>
          <a:p>
            <a:pPr marL="0" indent="0">
              <a:buNone/>
            </a:pPr>
            <a:r>
              <a:rPr lang="cs-CZ" dirty="0" smtClean="0"/>
              <a:t>4. Snímek č. 7 obrázek Karlštejna s odkazem na video:</a:t>
            </a:r>
          </a:p>
          <a:p>
            <a:pPr marL="0" indent="0">
              <a:buNone/>
            </a:pPr>
            <a:r>
              <a:rPr lang="cs-CZ" dirty="0" smtClean="0"/>
              <a:t>ukázka z muzikálu Noc na </a:t>
            </a:r>
            <a:r>
              <a:rPr lang="cs-CZ" dirty="0" smtClean="0"/>
              <a:t>Karlštejně (dobové </a:t>
            </a:r>
            <a:r>
              <a:rPr lang="cs-CZ" dirty="0" smtClean="0"/>
              <a:t>prostředí, móda). </a:t>
            </a:r>
          </a:p>
          <a:p>
            <a:pPr marL="0" indent="0">
              <a:buNone/>
            </a:pPr>
            <a:r>
              <a:rPr lang="cs-CZ" dirty="0" smtClean="0"/>
              <a:t>5. Snímek č. 12 je zařazen na závěr, slouží k opakování látky interaktivní formou - na kliknutí myší se žákům zobrazují správné údaje ze života Karla IV.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011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4365105"/>
            <a:ext cx="5637010" cy="504055"/>
          </a:xfrm>
        </p:spPr>
        <p:txBody>
          <a:bodyPr/>
          <a:lstStyle/>
          <a:p>
            <a:r>
              <a:rPr lang="cs-CZ" dirty="0" smtClean="0"/>
              <a:t>ROD LUCEMBURSKÝ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7581" y="1988840"/>
            <a:ext cx="7138795" cy="2936617"/>
          </a:xfrm>
        </p:spPr>
        <p:txBody>
          <a:bodyPr/>
          <a:lstStyle/>
          <a:p>
            <a:pPr marL="182880" indent="0">
              <a:buNone/>
            </a:pPr>
            <a:r>
              <a:rPr lang="cs-CZ" dirty="0" smtClean="0"/>
              <a:t>       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dirty="0" smtClean="0">
                <a:latin typeface="Arial Black" pitchFamily="34" charset="0"/>
              </a:rPr>
              <a:t>Karel IV.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51520" y="404664"/>
            <a:ext cx="8640960" cy="6048672"/>
          </a:xfrm>
          <a:prstGeom prst="round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1403648" y="4221088"/>
            <a:ext cx="2880320" cy="61264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6354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sz="3600" dirty="0">
                <a:latin typeface="Arial Black" pitchFamily="34" charset="0"/>
              </a:rPr>
              <a:t> </a:t>
            </a:r>
            <a:r>
              <a:rPr lang="cs-CZ" sz="3600" dirty="0" smtClean="0">
                <a:latin typeface="Arial Black" pitchFamily="34" charset="0"/>
              </a:rPr>
              <a:t>    </a:t>
            </a:r>
          </a:p>
          <a:p>
            <a:pPr marL="45720" indent="0">
              <a:buNone/>
            </a:pPr>
            <a:r>
              <a:rPr lang="cs-CZ" sz="3600" dirty="0">
                <a:latin typeface="Arial Black" pitchFamily="34" charset="0"/>
              </a:rPr>
              <a:t> </a:t>
            </a:r>
            <a:r>
              <a:rPr lang="cs-CZ" sz="3600" dirty="0" smtClean="0">
                <a:latin typeface="Arial Black" pitchFamily="34" charset="0"/>
              </a:rPr>
              <a:t>      </a:t>
            </a:r>
            <a:r>
              <a:rPr lang="cs-CZ" sz="2400" dirty="0" smtClean="0">
                <a:latin typeface="Arial Black" pitchFamily="34" charset="0"/>
              </a:rPr>
              <a:t>otec   </a:t>
            </a:r>
            <a:r>
              <a:rPr lang="cs-CZ" sz="2400" i="1" dirty="0" smtClean="0">
                <a:solidFill>
                  <a:schemeClr val="tx1"/>
                </a:solidFill>
                <a:latin typeface="Arial Black" pitchFamily="34" charset="0"/>
                <a:hlinkClick r:id="rId2"/>
              </a:rPr>
              <a:t>Jan Lucemburský</a:t>
            </a:r>
            <a:endParaRPr lang="cs-CZ" sz="2400" i="1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marL="45720" indent="0">
              <a:buNone/>
            </a:pPr>
            <a:endParaRPr lang="cs-CZ" sz="2400" dirty="0">
              <a:latin typeface="Arial Black" pitchFamily="34" charset="0"/>
            </a:endParaRPr>
          </a:p>
          <a:p>
            <a:pPr marL="45720" indent="0">
              <a:buNone/>
            </a:pPr>
            <a:endParaRPr lang="cs-CZ" sz="2400" dirty="0" smtClean="0">
              <a:latin typeface="Arial Black" pitchFamily="34" charset="0"/>
            </a:endParaRPr>
          </a:p>
          <a:p>
            <a:pPr marL="45720" indent="0">
              <a:buNone/>
            </a:pPr>
            <a:r>
              <a:rPr lang="cs-CZ" dirty="0" smtClean="0"/>
              <a:t>             </a:t>
            </a:r>
            <a:r>
              <a:rPr lang="cs-CZ" sz="2400" dirty="0" smtClean="0">
                <a:latin typeface="Arial Black" pitchFamily="34" charset="0"/>
              </a:rPr>
              <a:t>matka 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  <a:hlinkClick r:id="rId3"/>
              </a:rPr>
              <a:t>Eliška Přemyslovna</a:t>
            </a:r>
            <a:endParaRPr lang="cs-CZ" sz="2400" i="1" dirty="0" smtClean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23528" y="476672"/>
            <a:ext cx="8496944" cy="5904656"/>
          </a:xfrm>
          <a:prstGeom prst="round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908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4293096"/>
            <a:ext cx="6512511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původně se jmenoval Václav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francouzském dvoře přijal jméno Karel + vytříbený vkus a dobré chování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uměl číst a psát a několik jazyků</a:t>
            </a:r>
          </a:p>
          <a:p>
            <a:pPr>
              <a:buFont typeface="Arial" pitchFamily="34" charset="0"/>
              <a:buChar char="•"/>
            </a:pPr>
            <a:r>
              <a:rPr lang="cs-CZ" sz="1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napsal svůj životopis</a:t>
            </a:r>
          </a:p>
          <a:p>
            <a:pPr>
              <a:buFont typeface="Arial" pitchFamily="34" charset="0"/>
              <a:buChar char="•"/>
            </a:pPr>
            <a:r>
              <a:rPr lang="cs-CZ" sz="1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měl 4 manželky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404664"/>
            <a:ext cx="8496944" cy="5760640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912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Karlovy manželky:</a:t>
            </a:r>
          </a:p>
          <a:p>
            <a:pPr marL="45720" indent="0">
              <a:buNone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60070" indent="-514350">
              <a:buFont typeface="+mj-lt"/>
              <a:buAutoNum type="arabicParenR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Blanka z </a:t>
            </a:r>
            <a:r>
              <a:rPr lang="cs-CZ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Valois</a:t>
            </a: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60070" indent="-514350">
              <a:buFont typeface="+mj-lt"/>
              <a:buAutoNum type="arabicParenR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Anna Falcká</a:t>
            </a:r>
          </a:p>
          <a:p>
            <a:pPr marL="560070" indent="-514350">
              <a:buFont typeface="+mj-lt"/>
              <a:buAutoNum type="arabicParenR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Anna Svidnická</a:t>
            </a:r>
          </a:p>
          <a:p>
            <a:pPr marL="560070" indent="-514350">
              <a:buFont typeface="+mj-lt"/>
              <a:buAutoNum type="arabicParenR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Alžběta Pomořanská (její vřelý vztah ke Karlovi se  stal námětem k muzikálu)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476672"/>
            <a:ext cx="8280920" cy="6048672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Šipka doprava 1"/>
          <p:cNvSpPr/>
          <p:nvPr/>
        </p:nvSpPr>
        <p:spPr>
          <a:xfrm>
            <a:off x="6876256" y="3645024"/>
            <a:ext cx="97840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723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r>
              <a:rPr lang="cs-CZ" dirty="0" smtClean="0">
                <a:hlinkClick r:id="rId2"/>
              </a:rPr>
              <a:t/>
            </a:r>
            <a:br>
              <a:rPr lang="cs-CZ" dirty="0" smtClean="0">
                <a:hlinkClick r:id="rId2"/>
              </a:rPr>
            </a:br>
            <a:r>
              <a:rPr lang="cs-CZ" dirty="0" smtClean="0">
                <a:hlinkClick r:id="rId2"/>
              </a:rPr>
              <a:t>Noc na Karlštejně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23528" y="404664"/>
            <a:ext cx="8496944" cy="5760640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Soubor:Hrad Karlštej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5904656" cy="2828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8699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povýšil </a:t>
            </a: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pražské biskupství na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arcibiskupství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stal se českým králem, později císařem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římským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při nástupu musel nastolit pořádek</a:t>
            </a:r>
          </a:p>
          <a:p>
            <a:pPr>
              <a:buFont typeface="Arial" pitchFamily="34" charset="0"/>
              <a:buChar char="•"/>
            </a:pPr>
            <a:endParaRPr lang="cs-CZ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cs-CZ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404664"/>
            <a:ext cx="8496944" cy="5760640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koruny,kostýmy,královská koruna,království,od&amp;ecaron;v,šaty,symbo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46" b="89846" l="5538" r="89846">
                        <a14:backgroundMark x1="4615" y1="5231" x2="89846" y2="3385"/>
                        <a14:backgroundMark x1="89846" y1="3385" x2="89846" y2="49231"/>
                        <a14:backgroundMark x1="95692" y1="49846" x2="92615" y2="49846"/>
                        <a14:backgroundMark x1="92615" y1="49846" x2="84923" y2="81231"/>
                        <a14:backgroundMark x1="85846" y1="78769" x2="55692" y2="86462"/>
                        <a14:backgroundMark x1="71077" y1="84615" x2="45846" y2="88615"/>
                        <a14:backgroundMark x1="58462" y1="88000" x2="12615" y2="77846"/>
                        <a14:backgroundMark x1="14462" y1="77846" x2="10462" y2="51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77678"/>
            <a:ext cx="3672408" cy="260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417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snažil se rozšířit české království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zaveden pojem Koruna česká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založil univerzitu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nechal postavit most Karlův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323528" y="404664"/>
            <a:ext cx="8496944" cy="5760640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Soubor:Charles-University-symbol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14485"/>
            <a:ext cx="2808312" cy="277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Praag 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7412" y="3284984"/>
            <a:ext cx="3124548" cy="255628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465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Založil Nové Město pražské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zahájil výstavbu katedrály sv. Víta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nechal zhotovit novou královskou korunu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(zvláštní komora v katedrále sv. Víta – 7 klíčů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" indent="0">
              <a:buNone/>
            </a:pP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404664"/>
            <a:ext cx="8496944" cy="5760640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Soubor:Böhmen Reichskleinodien - Krone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97157"/>
            <a:ext cx="4104456" cy="27544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56176" y="4005064"/>
            <a:ext cx="2504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Svatováclavská koruna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135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Karel IV. vládl:</a:t>
            </a:r>
          </a:p>
          <a:p>
            <a:pPr marL="45720" indent="0">
              <a:buNone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moudře</a:t>
            </a: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prozíravě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 království byl klid, bezpečí a mír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nazýván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Otcem vlasti</a:t>
            </a:r>
            <a:endParaRPr lang="cs-CZ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404664"/>
            <a:ext cx="8496944" cy="5760640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4444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1304764"/>
            <a:ext cx="7056784" cy="439248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Doplň do textu chybějící údaje. Po kliknutí myší na červenou cedulku se objeví v textu:</a:t>
            </a:r>
          </a:p>
          <a:p>
            <a:pPr marL="4572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 Byl potomkem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Jeho otcem byl</a:t>
            </a:r>
          </a:p>
          <a:p>
            <a:pPr marL="4572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pPr marL="4572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Získal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titul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4. Pobýval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u strýce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                   </a:t>
            </a:r>
          </a:p>
          <a:p>
            <a:pPr marL="4572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3528" y="476672"/>
            <a:ext cx="8280920" cy="6048672"/>
          </a:xfrm>
          <a:prstGeom prst="round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rot="10800000" flipV="1">
            <a:off x="4422704" y="2720171"/>
            <a:ext cx="2232248" cy="60772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Lucemburků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 rot="10800000" flipV="1">
            <a:off x="4428761" y="2720170"/>
            <a:ext cx="2232248" cy="6077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 rot="10800000" flipV="1">
            <a:off x="4038044" y="3435516"/>
            <a:ext cx="2270481" cy="5348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Jan Lucemburský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 rot="10800000" flipV="1">
            <a:off x="4038043" y="3435516"/>
            <a:ext cx="2300509" cy="53484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 rot="10800000" flipV="1">
            <a:off x="3900435" y="4432268"/>
            <a:ext cx="2036857" cy="56110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císař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 rot="10800000" flipV="1">
            <a:off x="3680729" y="4428593"/>
            <a:ext cx="2256563" cy="56110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 rot="10800000" flipV="1">
            <a:off x="5148063" y="5067060"/>
            <a:ext cx="1622401" cy="5487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Francii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 rot="10800000" flipV="1">
            <a:off x="5131556" y="5047254"/>
            <a:ext cx="1638908" cy="56853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514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2643182"/>
            <a:ext cx="8229600" cy="348298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2000" dirty="0"/>
              <a:t>ČERNÍK, </a:t>
            </a:r>
            <a:r>
              <a:rPr lang="cs-CZ" sz="2000" dirty="0" err="1"/>
              <a:t>Kamalanand</a:t>
            </a:r>
            <a:r>
              <a:rPr lang="cs-CZ" sz="2000" dirty="0"/>
              <a:t> Karel. </a:t>
            </a:r>
            <a:r>
              <a:rPr lang="cs-CZ" sz="2000" i="1" dirty="0"/>
              <a:t>wikipedie.cz</a:t>
            </a:r>
            <a:r>
              <a:rPr lang="cs-CZ" sz="2000" dirty="0"/>
              <a:t> [online]. [cit. 12.4.2013]. Dostupný na WWW: http://cs.wikipedia.org/wiki/Soubor:Charles-University-symbol-2.png </a:t>
            </a:r>
            <a:endParaRPr lang="cs-CZ" sz="2000" dirty="0" smtClean="0"/>
          </a:p>
          <a:p>
            <a:r>
              <a:rPr lang="cs-CZ" sz="2000" dirty="0"/>
              <a:t>JOJAN. </a:t>
            </a:r>
            <a:r>
              <a:rPr lang="cs-CZ" sz="2000" i="1" dirty="0"/>
              <a:t>wikipedie.cz</a:t>
            </a:r>
            <a:r>
              <a:rPr lang="cs-CZ" sz="2000" dirty="0"/>
              <a:t> [online]. [cit. 12.4.2013]. Dostupný na WWW: http://cs.wikipedia.org/wiki/Soubor:Praag_012.jpg </a:t>
            </a:r>
            <a:endParaRPr lang="cs-CZ" sz="2000" dirty="0" smtClean="0"/>
          </a:p>
          <a:p>
            <a:r>
              <a:rPr lang="cs-CZ" sz="2000" dirty="0"/>
              <a:t>SAUBER, Wolfgang. </a:t>
            </a:r>
            <a:r>
              <a:rPr lang="cs-CZ" sz="2000" i="1" dirty="0"/>
              <a:t>wikipedie.cz</a:t>
            </a:r>
            <a:r>
              <a:rPr lang="cs-CZ" sz="2000" dirty="0"/>
              <a:t> [online]. [cit. 12.4.2013]. Dostupný na WWW: .wikipedia.org/wiki/Soubor:Böhmen_Reichskleinodien_-_Krone_1.jpg </a:t>
            </a:r>
            <a:endParaRPr lang="cs-CZ" sz="2000" dirty="0" smtClean="0"/>
          </a:p>
          <a:p>
            <a:r>
              <a:rPr lang="cs-CZ" sz="2000" dirty="0"/>
              <a:t>PRAZAK. </a:t>
            </a:r>
            <a:r>
              <a:rPr lang="cs-CZ" sz="2000" i="1" dirty="0"/>
              <a:t>wikipedie.cz</a:t>
            </a:r>
            <a:r>
              <a:rPr lang="cs-CZ" sz="2000" dirty="0"/>
              <a:t> [online]. [cit. 13.4.2013]. Dostupný na WWW: http://cs.wikipedia.org/wiki/Soubor:Hrad_Karl%C5%A1tejn.jpg </a:t>
            </a:r>
            <a:endParaRPr lang="cs-CZ" sz="2000" dirty="0" smtClean="0"/>
          </a:p>
          <a:p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9030" y="357166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4384" y="357166"/>
            <a:ext cx="885202" cy="1351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8223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300</TotalTime>
  <Words>460</Words>
  <Application>Microsoft Office PowerPoint</Application>
  <PresentationFormat>Předvádění na obrazovce (4:3)</PresentationFormat>
  <Paragraphs>81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Snímek 1</vt:lpstr>
      <vt:lpstr>Snímek 2</vt:lpstr>
      <vt:lpstr>                  Karel IV.</vt:lpstr>
      <vt:lpstr>Snímek 4</vt:lpstr>
      <vt:lpstr>Snímek 5</vt:lpstr>
      <vt:lpstr>Snímek 6</vt:lpstr>
      <vt:lpstr> Noc na Karlštejně</vt:lpstr>
      <vt:lpstr>Snímek 8</vt:lpstr>
      <vt:lpstr>Snímek 9</vt:lpstr>
      <vt:lpstr>Snímek 10</vt:lpstr>
      <vt:lpstr>Snímek 11</vt:lpstr>
      <vt:lpstr>Snímek 12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IV.</dc:title>
  <dc:creator>ADMIN</dc:creator>
  <cp:lastModifiedBy>U1</cp:lastModifiedBy>
  <cp:revision>35</cp:revision>
  <dcterms:created xsi:type="dcterms:W3CDTF">2013-01-15T20:15:44Z</dcterms:created>
  <dcterms:modified xsi:type="dcterms:W3CDTF">2013-05-04T22:24:21Z</dcterms:modified>
</cp:coreProperties>
</file>