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22" autoAdjust="0"/>
  </p:normalViewPr>
  <p:slideViewPr>
    <p:cSldViewPr>
      <p:cViewPr>
        <p:scale>
          <a:sx n="77" d="100"/>
          <a:sy n="77" d="100"/>
        </p:scale>
        <p:origin x="-117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5" Type="http://schemas.openxmlformats.org/officeDocument/2006/relationships/image" Target="../media/image22.png"/><Relationship Id="rId4" Type="http://schemas.microsoft.com/office/2007/relationships/media" Target="../media/media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83012841"/>
              </p:ext>
            </p:extLst>
          </p:nvPr>
        </p:nvGraphicFramePr>
        <p:xfrm>
          <a:off x="857224" y="2357430"/>
          <a:ext cx="7470799" cy="3834658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VY_32_INOVACE_02_02_09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Středověká města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+mn-lt"/>
              </a:rPr>
              <a:t>Anotace :</a:t>
            </a:r>
            <a:endParaRPr lang="cs-CZ" sz="2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Materiál je určen pro práci na interaktivní tabuli a na PC.</a:t>
            </a:r>
          </a:p>
          <a:p>
            <a:pPr marL="0" indent="0">
              <a:buNone/>
            </a:pPr>
            <a:r>
              <a:rPr lang="cs-CZ" dirty="0" smtClean="0"/>
              <a:t>2. Není časově náročný, může sloužit jako osnova pro výklad,</a:t>
            </a:r>
          </a:p>
          <a:p>
            <a:pPr marL="0" indent="0">
              <a:buNone/>
            </a:pPr>
            <a:r>
              <a:rPr lang="cs-CZ" dirty="0" smtClean="0"/>
              <a:t> opakování, popřípadě jako strukturovaný zápis do sešitů .</a:t>
            </a:r>
          </a:p>
          <a:p>
            <a:pPr marL="0" indent="0">
              <a:buNone/>
            </a:pPr>
            <a:r>
              <a:rPr lang="cs-CZ" dirty="0" smtClean="0"/>
              <a:t>3. Grafické zpracování je doplněno animačními efekty, které by měly zaujmout žáky.</a:t>
            </a:r>
          </a:p>
          <a:p>
            <a:pPr marL="0" indent="0">
              <a:buNone/>
            </a:pPr>
            <a:r>
              <a:rPr lang="cs-CZ" dirty="0" smtClean="0"/>
              <a:t>4. Snímek č. 8, 9, 11 doplňují obrázky, </a:t>
            </a:r>
            <a:r>
              <a:rPr lang="cs-CZ" dirty="0"/>
              <a:t>žáci sami </a:t>
            </a:r>
            <a:r>
              <a:rPr lang="cs-CZ" dirty="0" smtClean="0"/>
              <a:t>ovládají myší odhalení druhů měst, k jejich aktivizaci na </a:t>
            </a:r>
            <a:r>
              <a:rPr lang="cs-CZ" dirty="0"/>
              <a:t>konci výkladu </a:t>
            </a:r>
            <a:r>
              <a:rPr lang="cs-CZ" dirty="0" smtClean="0"/>
              <a:t>slouží přesmyčka s názvy nejstarších českých měst.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5. Snímek č. 12 – závěrečné shrnutí podle návodu doplňuje zvukový efekt .</a:t>
            </a:r>
          </a:p>
        </p:txBody>
      </p:sp>
    </p:spTree>
    <p:extLst>
      <p:ext uri="{BB962C8B-B14F-4D97-AF65-F5344CB8AC3E}">
        <p14:creationId xmlns:p14="http://schemas.microsoft.com/office/powerpoint/2010/main" xmlns="" val="39971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614120" cy="115006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400800" cy="3474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        </a:t>
            </a:r>
          </a:p>
          <a:p>
            <a:pPr marL="0" indent="0">
              <a:buNone/>
            </a:pPr>
            <a:r>
              <a:rPr lang="cs-CZ" sz="4000" dirty="0" smtClean="0"/>
              <a:t>         </a:t>
            </a:r>
            <a:r>
              <a:rPr lang="cs-CZ" sz="5400" dirty="0" smtClean="0"/>
              <a:t>Středověká </a:t>
            </a:r>
            <a:endParaRPr lang="cs-CZ" sz="5400" dirty="0"/>
          </a:p>
          <a:p>
            <a:pPr marL="0" indent="0">
              <a:buNone/>
            </a:pPr>
            <a:r>
              <a:rPr lang="cs-CZ" sz="5400" dirty="0" smtClean="0"/>
              <a:t>                    města</a:t>
            </a:r>
            <a:endParaRPr lang="cs-CZ" sz="5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051720" y="2492896"/>
            <a:ext cx="4536504" cy="24482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835696" y="2132856"/>
            <a:ext cx="5040560" cy="3096344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ADMIN\Local Settings\Temporary Internet Files\Content.IE5\GD0ZR7FP\MC900353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1"/>
            <a:ext cx="1800200" cy="16781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OK9GPUIP\MC9002335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83021"/>
            <a:ext cx="1872208" cy="15722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GD0ZR7FP\MC9002974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941" y="4725144"/>
            <a:ext cx="1786738" cy="18516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NH1YK8T7\MC9002289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294" y="4941168"/>
            <a:ext cx="1875162" cy="18360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0487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822960" lvl="3" indent="0">
              <a:buNone/>
            </a:pPr>
            <a:endParaRPr lang="cs-CZ" sz="2800" dirty="0" smtClean="0"/>
          </a:p>
          <a:p>
            <a:pPr marL="822960" lvl="3" indent="0">
              <a:buNone/>
            </a:pPr>
            <a:r>
              <a:rPr lang="cs-CZ" sz="2800" dirty="0" smtClean="0"/>
              <a:t>1. Zakládání měst ve středověku</a:t>
            </a:r>
          </a:p>
          <a:p>
            <a:pPr marL="822960" lvl="3" indent="0">
              <a:buNone/>
            </a:pPr>
            <a:endParaRPr lang="cs-CZ" sz="2800" dirty="0"/>
          </a:p>
          <a:p>
            <a:pPr marL="822960" lvl="3" indent="0">
              <a:buNone/>
            </a:pPr>
            <a:r>
              <a:rPr lang="cs-CZ" sz="2800" dirty="0" smtClean="0"/>
              <a:t>Západní a střední </a:t>
            </a:r>
            <a:r>
              <a:rPr lang="cs-CZ" sz="2800" dirty="0" smtClean="0"/>
              <a:t>Evropa: </a:t>
            </a:r>
            <a:r>
              <a:rPr lang="cs-CZ" sz="2800" dirty="0" smtClean="0"/>
              <a:t>od 12. století</a:t>
            </a:r>
          </a:p>
          <a:p>
            <a:pPr marL="822960" lvl="3" indent="0">
              <a:buNone/>
            </a:pPr>
            <a:r>
              <a:rPr lang="cs-CZ" sz="2800" dirty="0" smtClean="0"/>
              <a:t>Čechy: </a:t>
            </a:r>
            <a:r>
              <a:rPr lang="cs-CZ" sz="2800" dirty="0" smtClean="0"/>
              <a:t>od počátku 13. století</a:t>
            </a:r>
          </a:p>
          <a:p>
            <a:pPr marL="822960" lvl="3" indent="0">
              <a:buNone/>
            </a:pPr>
            <a:endParaRPr lang="cs-CZ" sz="2800" dirty="0" smtClean="0"/>
          </a:p>
        </p:txBody>
      </p:sp>
      <p:pic>
        <p:nvPicPr>
          <p:cNvPr id="2053" name="Picture 5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919288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budovy,domov,domy,radni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5175" y="4077072"/>
            <a:ext cx="2555218" cy="255521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budovy,Evropa,Frankfurt,Frankfurtská radnice,lidé,N&amp;ecaron;meck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48361"/>
            <a:ext cx="2592288" cy="25922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8901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dirty="0" smtClean="0">
                <a:latin typeface="Times New Roman" pitchFamily="18" charset="0"/>
              </a:rPr>
              <a:t>2. Místa zakládání měst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</a:rPr>
              <a:t>Města </a:t>
            </a:r>
            <a:r>
              <a:rPr lang="cs-CZ" sz="2800" dirty="0" smtClean="0">
                <a:latin typeface="Times New Roman" pitchFamily="18" charset="0"/>
              </a:rPr>
              <a:t>vznikala:     </a:t>
            </a:r>
            <a:r>
              <a:rPr lang="cs-CZ" sz="2800" dirty="0" smtClean="0">
                <a:latin typeface="Times New Roman" pitchFamily="18" charset="0"/>
              </a:rPr>
              <a:t>- na místě starších osad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                                - na místě tržišť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                                - nedaleko hradů a klášterů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                                - často „na zeleném drnu“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                                 (tam, kde nikdy nebylo osídlení) 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589" y="3789040"/>
            <a:ext cx="2654219" cy="21602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2804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endParaRPr lang="cs-CZ" sz="2800" dirty="0">
              <a:latin typeface="Times New Roman" pitchFamily="18" charset="0"/>
            </a:endParaRPr>
          </a:p>
          <a:p>
            <a:pPr marL="914400" lvl="2" indent="0">
              <a:buNone/>
            </a:pPr>
            <a:r>
              <a:rPr lang="cs-CZ" sz="2800" dirty="0" smtClean="0">
                <a:latin typeface="Times New Roman" pitchFamily="18" charset="0"/>
              </a:rPr>
              <a:t>3. Zakladatelé měst</a:t>
            </a:r>
          </a:p>
          <a:p>
            <a:pPr marL="914400" lvl="2" indent="0">
              <a:buNone/>
            </a:pPr>
            <a:endParaRPr lang="cs-CZ" sz="2800" dirty="0">
              <a:latin typeface="Times New Roman" pitchFamily="18" charset="0"/>
            </a:endParaRPr>
          </a:p>
          <a:p>
            <a:pPr marL="914400" lvl="2" indent="0">
              <a:buNone/>
            </a:pPr>
            <a:r>
              <a:rPr lang="cs-CZ" sz="2800" dirty="0" smtClean="0">
                <a:latin typeface="Times New Roman" pitchFamily="18" charset="0"/>
              </a:rPr>
              <a:t>Právo založit měl panovník, který však tímto úkolem pověřil lokátora.</a:t>
            </a:r>
          </a:p>
          <a:p>
            <a:pPr marL="914400" lvl="2" indent="0">
              <a:buNone/>
            </a:pPr>
            <a:r>
              <a:rPr lang="cs-CZ" sz="2800" i="1" dirty="0" smtClean="0">
                <a:latin typeface="Times New Roman" pitchFamily="18" charset="0"/>
              </a:rPr>
              <a:t>Město vznikalo podle plánu.</a:t>
            </a:r>
          </a:p>
        </p:txBody>
      </p:sp>
    </p:spTree>
    <p:extLst>
      <p:ext uri="{BB962C8B-B14F-4D97-AF65-F5344CB8AC3E}">
        <p14:creationId xmlns:p14="http://schemas.microsoft.com/office/powerpoint/2010/main" xmlns="" val="344454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smtClean="0"/>
              <a:t>    4. Součásti města: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tržiště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/>
              <a:t>náměstí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/>
              <a:t>ulice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parcely pro domy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hradby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brány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radnice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 kostel</a:t>
            </a:r>
            <a:endParaRPr lang="cs-CZ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2238139" cy="187220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4189" y="4293096"/>
            <a:ext cx="1907852" cy="187220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4238" y="4509120"/>
            <a:ext cx="2070050" cy="19442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492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5. Symboly města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</a:t>
            </a:r>
            <a:endParaRPr lang="cs-CZ" sz="2800" dirty="0"/>
          </a:p>
        </p:txBody>
      </p:sp>
      <p:sp>
        <p:nvSpPr>
          <p:cNvPr id="4" name="Vývojový diagram: alternativní postup 3"/>
          <p:cNvSpPr/>
          <p:nvPr/>
        </p:nvSpPr>
        <p:spPr>
          <a:xfrm rot="10800000" flipV="1">
            <a:off x="1115616" y="2821578"/>
            <a:ext cx="2088232" cy="535414"/>
          </a:xfrm>
          <a:prstGeom prst="flowChartAlternateProcess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NÁZEV  MĚSTA</a:t>
            </a:r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851920" y="2821579"/>
            <a:ext cx="2016224" cy="535414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PEČEŤ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6660232" y="2821579"/>
            <a:ext cx="1800200" cy="535414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115614" y="4221088"/>
            <a:ext cx="2088234" cy="648072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KLÍČE OD MĚSTA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3995936" y="4221088"/>
            <a:ext cx="1872208" cy="648072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ZVON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732240" y="4221088"/>
            <a:ext cx="1728192" cy="648072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RADNICE</a:t>
            </a:r>
            <a:endParaRPr lang="cs-CZ" dirty="0"/>
          </a:p>
        </p:txBody>
      </p:sp>
      <p:pic>
        <p:nvPicPr>
          <p:cNvPr id="1027" name="Picture 3" descr="C:\Documents and Settings\ADMIN\Local Settings\Temporary Internet Files\Content.IE5\8H2BG12N\MP90038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027122" y="5157192"/>
            <a:ext cx="2252419" cy="12241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8" name="Picture 4" descr="C:\Documents and Settings\ADMIN\Local Settings\Temporary Internet Files\Content.IE5\OX63OX6B\MC9002005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157191"/>
            <a:ext cx="1872208" cy="1296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9" name="Picture 5" descr="C:\Documents and Settings\ADMIN\Local Settings\Temporary Internet Files\Content.IE5\8H2BG12N\MC9003442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37805"/>
            <a:ext cx="1728192" cy="12914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2" name="Picture 8" descr="C:\Documents and Settings\ADMIN\Local Settings\Temporary Internet Files\Content.IE5\SHABGXYF\MC9002503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00809"/>
            <a:ext cx="2232248" cy="8640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3" name="Picture 9" descr="C:\Documents and Settings\ADMIN\Local Settings\Temporary Internet Files\Content.IE5\WLU7W5A3\MP9004034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2" y="1700810"/>
            <a:ext cx="2088233" cy="8640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xmlns="" val="144466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6. Druhy měst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4" name="Ovál 3"/>
          <p:cNvSpPr/>
          <p:nvPr/>
        </p:nvSpPr>
        <p:spPr>
          <a:xfrm>
            <a:off x="3454464" y="2928439"/>
            <a:ext cx="2681723" cy="124347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DRUHY  MĚST</a:t>
            </a:r>
            <a:endParaRPr lang="cs-CZ" sz="2800" dirty="0"/>
          </a:p>
        </p:txBody>
      </p:sp>
      <p:cxnSp>
        <p:nvCxnSpPr>
          <p:cNvPr id="9" name="Přímá spojnice se šipkou 8"/>
          <p:cNvCxnSpPr>
            <a:stCxn id="4" idx="3"/>
          </p:cNvCxnSpPr>
          <p:nvPr/>
        </p:nvCxnSpPr>
        <p:spPr>
          <a:xfrm flipH="1">
            <a:off x="2562403" y="3989812"/>
            <a:ext cx="1284790" cy="902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7"/>
          </p:cNvCxnSpPr>
          <p:nvPr/>
        </p:nvCxnSpPr>
        <p:spPr>
          <a:xfrm flipV="1">
            <a:off x="5743458" y="2675898"/>
            <a:ext cx="593243" cy="4346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5"/>
            <a:endCxn id="31" idx="0"/>
          </p:cNvCxnSpPr>
          <p:nvPr/>
        </p:nvCxnSpPr>
        <p:spPr>
          <a:xfrm>
            <a:off x="5743458" y="3989812"/>
            <a:ext cx="1274545" cy="879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1"/>
          </p:cNvCxnSpPr>
          <p:nvPr/>
        </p:nvCxnSpPr>
        <p:spPr>
          <a:xfrm flipH="1" flipV="1">
            <a:off x="3131840" y="2675898"/>
            <a:ext cx="715353" cy="4346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6336701" y="1988840"/>
            <a:ext cx="1763691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horní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71600" y="4869160"/>
            <a:ext cx="1556210" cy="64807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věnná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1" name="Vývojový diagram: spojnice 30"/>
          <p:cNvSpPr/>
          <p:nvPr/>
        </p:nvSpPr>
        <p:spPr>
          <a:xfrm>
            <a:off x="5791597" y="4869160"/>
            <a:ext cx="2452811" cy="144016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poddanská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971600" y="1628800"/>
            <a:ext cx="2301901" cy="142034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královská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7" name="Vývojový diagram: spojnice 66"/>
          <p:cNvSpPr/>
          <p:nvPr/>
        </p:nvSpPr>
        <p:spPr>
          <a:xfrm>
            <a:off x="971600" y="1614370"/>
            <a:ext cx="2273565" cy="142034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5806244" y="4869160"/>
            <a:ext cx="2438164" cy="144016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336701" y="1988840"/>
            <a:ext cx="1763691" cy="6870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971600" y="4869161"/>
            <a:ext cx="1556210" cy="7200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795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69" grpId="0" animBg="1"/>
      <p:bldP spid="7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8768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7. Práva </a:t>
            </a:r>
            <a:r>
              <a:rPr lang="cs-CZ" sz="2800" dirty="0"/>
              <a:t>města </a:t>
            </a:r>
          </a:p>
          <a:p>
            <a:pPr marL="0" indent="0">
              <a:buNone/>
            </a:pPr>
            <a:r>
              <a:rPr lang="cs-CZ" sz="2800" i="1" dirty="0" smtClean="0"/>
              <a:t>PRIVILEGIA</a:t>
            </a:r>
            <a:r>
              <a:rPr lang="cs-CZ" sz="2800" i="1" dirty="0"/>
              <a:t>= </a:t>
            </a:r>
            <a:r>
              <a:rPr lang="cs-CZ" sz="2800" dirty="0" smtClean="0"/>
              <a:t>(</a:t>
            </a:r>
            <a:r>
              <a:rPr lang="cs-CZ" sz="2800" i="1" dirty="0" smtClean="0"/>
              <a:t>najdeš ve </a:t>
            </a:r>
            <a:r>
              <a:rPr lang="cs-CZ" sz="2800" i="1" dirty="0" smtClean="0"/>
              <a:t>slovníku: </a:t>
            </a:r>
            <a:r>
              <a:rPr lang="cs-CZ" sz="2800" i="1" dirty="0" smtClean="0"/>
              <a:t>lex privata  </a:t>
            </a:r>
            <a:r>
              <a:rPr lang="cs-CZ" sz="2800" i="1" dirty="0"/>
              <a:t>je především výsada či výsadní právo, které </a:t>
            </a:r>
            <a:r>
              <a:rPr lang="cs-CZ" sz="2800" i="1" dirty="0" smtClean="0"/>
              <a:t> v </a:t>
            </a:r>
            <a:r>
              <a:rPr lang="cs-CZ" sz="2800" i="1" dirty="0"/>
              <a:t>minulosti uděloval </a:t>
            </a:r>
            <a:r>
              <a:rPr lang="cs-CZ" sz="2800" i="1" dirty="0" smtClean="0"/>
              <a:t>panovník za </a:t>
            </a:r>
            <a:r>
              <a:rPr lang="cs-CZ" sz="2800" i="1" dirty="0"/>
              <a:t>zásluhy, nejdříve jednotlivcům, později </a:t>
            </a:r>
            <a:r>
              <a:rPr lang="cs-CZ" sz="2800" i="1" dirty="0" smtClean="0"/>
              <a:t>skupinově). </a:t>
            </a:r>
            <a:r>
              <a:rPr lang="cs-CZ" sz="2800" i="1" dirty="0"/>
              <a:t>Jednalo se například o městská privilegia, tedy určité výsady, kterých smělo </a:t>
            </a:r>
            <a:r>
              <a:rPr lang="cs-CZ" sz="2800" i="1" dirty="0" smtClean="0"/>
              <a:t>město požívat</a:t>
            </a:r>
            <a:r>
              <a:rPr lang="cs-CZ" sz="2800" dirty="0" smtClean="0"/>
              <a:t>).</a:t>
            </a:r>
          </a:p>
          <a:p>
            <a:pPr marL="0" indent="0">
              <a:buNone/>
            </a:pPr>
            <a:r>
              <a:rPr lang="cs-CZ" sz="2800" dirty="0" smtClean="0"/>
              <a:t>Nejvíce práv měla královská města.</a:t>
            </a:r>
          </a:p>
          <a:p>
            <a:pPr marL="0" indent="0">
              <a:buNone/>
            </a:pPr>
            <a:r>
              <a:rPr lang="cs-CZ" sz="2800" u="sng" dirty="0" smtClean="0"/>
              <a:t>Druhy privilegií: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pořádat trhy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stavět hradby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vařit pivo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soudit, popravovat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  mílové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49080"/>
            <a:ext cx="2880319" cy="22322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606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   8. Přesmyčka – názvy nejstarších měst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 o roku 1300 bylo založeno asi 120 měst.</a:t>
            </a:r>
          </a:p>
          <a:p>
            <a:pPr marL="0" indent="0">
              <a:buNone/>
            </a:pPr>
            <a:r>
              <a:rPr lang="cs-CZ" sz="2800" dirty="0" smtClean="0"/>
              <a:t>     Pokus se najít názvy 3 měst v přesmyčce: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V N I U Č O            A R P A H             O R B N </a:t>
            </a:r>
          </a:p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Správné řešení: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Uničov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Praha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Brno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8199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9. Závěrečné opakování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604448" cy="4824535"/>
          </a:xfrm>
          <a:ln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     </a:t>
            </a:r>
          </a:p>
          <a:p>
            <a:pPr marL="0" indent="0">
              <a:buNone/>
            </a:pPr>
            <a:r>
              <a:rPr lang="cs-CZ" sz="2800" i="1" dirty="0" smtClean="0"/>
              <a:t>   Pamatuješ si  ???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/>
              <a:t>Kdy u nás vznikala první města?</a:t>
            </a:r>
            <a:endParaRPr lang="cs-CZ" sz="2800" dirty="0" smtClean="0">
              <a:latin typeface="Times New Roman" pitchFamily="18" charset="0"/>
            </a:endParaRP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Kdo města zakládal?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Kde byla města zakládána a podle čeho vznikala?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Jaké součásti patřily k městu?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Vzpomeneš si na 3 symboly města?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Co jsou privilegia + 3 příklady?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Názvy nejstarších našich měst?</a:t>
            </a:r>
            <a:endParaRPr lang="cs-CZ" sz="2800" dirty="0" smtClean="0"/>
          </a:p>
          <a:p>
            <a:pPr marL="0" indent="0">
              <a:buNone/>
            </a:pP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ADMIN\Local Settings\Temporary Internet Files\Content.IE5\8H2BG12N\MM90004109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2881" y="4152370"/>
            <a:ext cx="1643495" cy="158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690845" y="22768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379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r>
              <a:rPr lang="cs-CZ" sz="2000" u="sng" dirty="0">
                <a:hlinkClick r:id="rId2"/>
              </a:rPr>
              <a:t>http://office.microsoft.com</a:t>
            </a:r>
            <a:endParaRPr lang="cs-CZ" sz="2000" dirty="0"/>
          </a:p>
          <a:p>
            <a:r>
              <a:rPr lang="cs-CZ" sz="2000" dirty="0"/>
              <a:t>http://cs.wikipedia.org/wiki/Privilegiumhttp://</a:t>
            </a:r>
            <a:r>
              <a:rPr lang="cs-CZ" sz="2000" dirty="0" smtClean="0"/>
              <a:t>cs.wikipedia.org/wiki/Privilegiumv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9194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422</TotalTime>
  <Words>536</Words>
  <Application>Microsoft Office PowerPoint</Application>
  <PresentationFormat>Předvádění na obrazovce (4:3)</PresentationFormat>
  <Paragraphs>114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Přehlednost</vt:lpstr>
      <vt:lpstr>Snímek 1</vt:lpstr>
      <vt:lpstr>Anotace :</vt:lpstr>
      <vt:lpstr>  </vt:lpstr>
      <vt:lpstr>Snímek 4</vt:lpstr>
      <vt:lpstr>Snímek 5</vt:lpstr>
      <vt:lpstr>Snímek 6</vt:lpstr>
      <vt:lpstr>Snímek 7</vt:lpstr>
      <vt:lpstr>Snímek 8</vt:lpstr>
      <vt:lpstr> 6. Druhy měst</vt:lpstr>
      <vt:lpstr>Snímek 10</vt:lpstr>
      <vt:lpstr>Snímek 11</vt:lpstr>
      <vt:lpstr>9. Závěrečné opakování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U1</cp:lastModifiedBy>
  <cp:revision>53</cp:revision>
  <dcterms:created xsi:type="dcterms:W3CDTF">2012-11-26T19:09:11Z</dcterms:created>
  <dcterms:modified xsi:type="dcterms:W3CDTF">2013-05-04T22:21:22Z</dcterms:modified>
</cp:coreProperties>
</file>