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388FF5E-2DF8-4C2B-9A87-17995805399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CC9082-8049-4750-9B05-617FDDA0BD3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178209" y="1916832"/>
            <a:ext cx="6172200" cy="1013498"/>
          </a:xfrm>
        </p:spPr>
        <p:txBody>
          <a:bodyPr/>
          <a:lstStyle/>
          <a:p>
            <a:pPr algn="ctr"/>
            <a:r>
              <a:rPr lang="cs-CZ" dirty="0" smtClean="0"/>
              <a:t>Člověk a technika</a:t>
            </a:r>
            <a:br>
              <a:rPr lang="cs-CZ" dirty="0" smtClean="0"/>
            </a:br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type="subTitle" idx="1"/>
          </p:nvPr>
        </p:nvSpPr>
        <p:spPr>
          <a:xfrm>
            <a:off x="2286000" y="3284984"/>
            <a:ext cx="6172200" cy="308993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Název školy:	</a:t>
            </a:r>
            <a:r>
              <a:rPr lang="cs-CZ" dirty="0" smtClean="0"/>
              <a:t>Základní </a:t>
            </a:r>
            <a:r>
              <a:rPr lang="cs-CZ" dirty="0"/>
              <a:t>škola a Mateřská škola Kokory</a:t>
            </a:r>
          </a:p>
          <a:p>
            <a:r>
              <a:rPr lang="cs-CZ" dirty="0"/>
              <a:t>Číslo projektu:	</a:t>
            </a:r>
            <a:r>
              <a:rPr lang="cs-CZ" dirty="0" smtClean="0"/>
              <a:t>CZ.1.07/1.4.00/21.2149</a:t>
            </a:r>
            <a:endParaRPr lang="cs-CZ" dirty="0"/>
          </a:p>
          <a:p>
            <a:r>
              <a:rPr lang="cs-CZ" dirty="0"/>
              <a:t>Autor:		</a:t>
            </a:r>
            <a:r>
              <a:rPr lang="cs-CZ" dirty="0" smtClean="0"/>
              <a:t>Mgr</a:t>
            </a:r>
            <a:r>
              <a:rPr lang="cs-CZ" dirty="0"/>
              <a:t>. Jana Procházková</a:t>
            </a:r>
          </a:p>
          <a:p>
            <a:r>
              <a:rPr lang="cs-CZ" dirty="0"/>
              <a:t>Datum:	</a:t>
            </a:r>
            <a:r>
              <a:rPr lang="cs-CZ" dirty="0" smtClean="0"/>
              <a:t>	3. 4. 2013</a:t>
            </a:r>
            <a:endParaRPr lang="cs-CZ" dirty="0"/>
          </a:p>
          <a:p>
            <a:r>
              <a:rPr lang="cs-CZ" dirty="0"/>
              <a:t>Název</a:t>
            </a:r>
            <a:r>
              <a:rPr lang="cs-CZ" dirty="0" smtClean="0"/>
              <a:t>:</a:t>
            </a:r>
            <a:r>
              <a:rPr lang="cs-CZ" dirty="0"/>
              <a:t>		</a:t>
            </a:r>
            <a:r>
              <a:rPr lang="cs-CZ" dirty="0" smtClean="0"/>
              <a:t>VY_32_INOVACE_13_PŘ_SÍLA</a:t>
            </a:r>
            <a:endParaRPr lang="cs-CZ" dirty="0"/>
          </a:p>
          <a:p>
            <a:r>
              <a:rPr lang="cs-CZ" dirty="0">
                <a:ea typeface="Calibri"/>
                <a:cs typeface="Times New Roman"/>
              </a:rPr>
              <a:t>Téma:		</a:t>
            </a:r>
            <a:r>
              <a:rPr lang="cs-CZ" dirty="0" smtClean="0">
                <a:ea typeface="Calibri"/>
                <a:cs typeface="Times New Roman"/>
              </a:rPr>
              <a:t>Člověk a technika - Síla</a:t>
            </a:r>
            <a:endParaRPr lang="cs-CZ" sz="2000" dirty="0">
              <a:ea typeface="Calibri"/>
              <a:cs typeface="Times New Roman"/>
            </a:endParaRPr>
          </a:p>
          <a:p>
            <a:r>
              <a:rPr lang="cs-CZ" dirty="0">
                <a:ea typeface="Calibri"/>
                <a:cs typeface="Times New Roman"/>
              </a:rPr>
              <a:t>Anotace:	</a:t>
            </a:r>
            <a:r>
              <a:rPr lang="cs-CZ" dirty="0" smtClean="0">
                <a:ea typeface="Calibri"/>
                <a:cs typeface="Times New Roman"/>
              </a:rPr>
              <a:t>	Prezentace </a:t>
            </a:r>
            <a:r>
              <a:rPr lang="cs-CZ" dirty="0">
                <a:ea typeface="Calibri"/>
                <a:cs typeface="Times New Roman"/>
              </a:rPr>
              <a:t>o </a:t>
            </a:r>
            <a:r>
              <a:rPr lang="cs-CZ" dirty="0" smtClean="0">
                <a:ea typeface="Calibri"/>
                <a:cs typeface="Times New Roman"/>
              </a:rPr>
              <a:t>síle, provádění jednoduchých 		pokusů a zapisování jejich výsledků.</a:t>
            </a:r>
            <a:endParaRPr lang="cs-CZ" dirty="0"/>
          </a:p>
          <a:p>
            <a:r>
              <a:rPr lang="cs-CZ" dirty="0"/>
              <a:t>Věková skupina:	</a:t>
            </a:r>
            <a:r>
              <a:rPr lang="cs-CZ" dirty="0" smtClean="0"/>
              <a:t>5. </a:t>
            </a:r>
            <a:r>
              <a:rPr lang="cs-CZ" dirty="0"/>
              <a:t>ročník</a:t>
            </a:r>
          </a:p>
          <a:p>
            <a:r>
              <a:rPr lang="cs-CZ" dirty="0"/>
              <a:t>Vzdělávací oblast:	</a:t>
            </a:r>
            <a:r>
              <a:rPr lang="cs-CZ" dirty="0" smtClean="0"/>
              <a:t>Člověk </a:t>
            </a:r>
            <a:r>
              <a:rPr lang="cs-CZ" dirty="0"/>
              <a:t>a jeho svět</a:t>
            </a:r>
          </a:p>
          <a:p>
            <a:r>
              <a:rPr lang="cs-CZ" dirty="0"/>
              <a:t>Vzdělávací obor:	</a:t>
            </a:r>
            <a:r>
              <a:rPr lang="cs-CZ" dirty="0" smtClean="0"/>
              <a:t>Přírodověda</a:t>
            </a:r>
            <a:endParaRPr lang="cs-CZ" dirty="0"/>
          </a:p>
          <a:p>
            <a:r>
              <a:rPr lang="cs-CZ" dirty="0"/>
              <a:t>Zdroj materiálů: 	</a:t>
            </a:r>
            <a:r>
              <a:rPr lang="cs-CZ" dirty="0" smtClean="0"/>
              <a:t>vlastní </a:t>
            </a:r>
            <a:r>
              <a:rPr lang="cs-CZ" dirty="0"/>
              <a:t>práce autora, </a:t>
            </a:r>
            <a:r>
              <a:rPr lang="cs-CZ" dirty="0" smtClean="0"/>
              <a:t>kliparty </a:t>
            </a:r>
            <a:r>
              <a:rPr lang="cs-CZ" dirty="0"/>
              <a:t>použity z </a:t>
            </a:r>
            <a:r>
              <a:rPr lang="cs-CZ" dirty="0" smtClean="0"/>
              <a:t>		</a:t>
            </a:r>
            <a:r>
              <a:rPr lang="cs-CZ" smtClean="0"/>
              <a:t>	</a:t>
            </a:r>
            <a:r>
              <a:rPr lang="cs-CZ" smtClean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639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197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Prezentaci využijeme k vysvětlení nového učiva o síle v 5. ročníku na základě jednoduchých pokusů. </a:t>
            </a:r>
          </a:p>
          <a:p>
            <a:r>
              <a:rPr lang="cs-CZ" dirty="0" smtClean="0"/>
              <a:t>Žáci si svá pozorování zapisují do sešitu a porovnávají svá měření, výsledky.</a:t>
            </a:r>
          </a:p>
          <a:p>
            <a:r>
              <a:rPr lang="cs-CZ" dirty="0" smtClean="0"/>
              <a:t>Je třeba si předem připravit pomůcky potřebné k pokusům (plechovka, papír, krabice od mléka, míček…, žákovské siloměry, váha, sešity, psací potřeby)</a:t>
            </a:r>
          </a:p>
          <a:p>
            <a:r>
              <a:rPr lang="cs-CZ" dirty="0" smtClean="0"/>
              <a:t>Můžeme předem zadat jako dobrovolný úkol zjistit informace o I. Newtonovi.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58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TECHNIKA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SÍLA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20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minulosti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16832"/>
            <a:ext cx="8229600" cy="4205064"/>
          </a:xfrm>
        </p:spPr>
        <p:txBody>
          <a:bodyPr/>
          <a:lstStyle/>
          <a:p>
            <a:r>
              <a:rPr lang="cs-CZ" dirty="0" smtClean="0"/>
              <a:t>Už dávno v pravěku lidé využívali to, co nalezli, později dokázali lecco vymyslet, vyrobit (zbraně, pasti…).</a:t>
            </a:r>
          </a:p>
          <a:p>
            <a:r>
              <a:rPr lang="cs-CZ" dirty="0" smtClean="0"/>
              <a:t>Naučili se využívat a zpracovávat hlínu, dřevo, kůži, kovy, využívat sílu zvířat (tahání).</a:t>
            </a:r>
          </a:p>
          <a:p>
            <a:r>
              <a:rPr lang="cs-CZ" dirty="0" smtClean="0"/>
              <a:t>Ke všem těmto činnostem potřebovali </a:t>
            </a:r>
            <a:r>
              <a:rPr lang="cs-CZ" dirty="0" smtClean="0">
                <a:solidFill>
                  <a:srgbClr val="FF0000"/>
                </a:solidFill>
              </a:rPr>
              <a:t>sílu.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1" name="Picture 3" descr="C:\Documents and Settings\Bambule\Local Settings\Temporary Internet Files\Content.IE5\TXL4XA3W\MC900231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91348"/>
            <a:ext cx="3384376" cy="226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Bambule\Local Settings\Temporary Internet Files\Content.IE5\A29HKCU7\MC9001954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943" y="4669552"/>
            <a:ext cx="3651990" cy="178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87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síla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Sílu člověka vyvíjejí lidské svaly.</a:t>
            </a:r>
          </a:p>
          <a:p>
            <a:r>
              <a:rPr lang="cs-CZ" dirty="0" smtClean="0"/>
              <a:t>1. pokus: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C000"/>
                </a:solidFill>
              </a:rPr>
              <a:t>Utvořte dvojice a porovnejte si svoje síly při „přetlačování pákou“.</a:t>
            </a:r>
          </a:p>
          <a:p>
            <a:r>
              <a:rPr lang="cs-CZ" dirty="0" smtClean="0"/>
              <a:t>2. pokus: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C000"/>
                </a:solidFill>
              </a:rPr>
              <a:t>Působ silou ruky na některé předměty (uveď do pohybu, do otáčení, zdeformuj…)</a:t>
            </a:r>
          </a:p>
          <a:p>
            <a:pPr marL="0" indent="0">
              <a:buNone/>
            </a:pPr>
            <a:endParaRPr lang="cs-CZ" i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Bambule\Local Settings\Temporary Internet Files\Content.IE5\636KM1MB\MC900197739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8242" y="2996952"/>
            <a:ext cx="3265934" cy="120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Bambule\Local Settings\Temporary Internet Files\Content.IE5\A29HKCU7\MC900391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816" y="548680"/>
            <a:ext cx="1512168" cy="1918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Bambule\Local Settings\Temporary Internet Files\Content.IE5\PWB1YF2Q\MC9002811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3831" y="4784032"/>
            <a:ext cx="2014138" cy="142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10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měříme sílu?</a:t>
            </a:r>
            <a:endParaRPr lang="cs-CZ" dirty="0"/>
          </a:p>
        </p:txBody>
      </p:sp>
      <p:pic>
        <p:nvPicPr>
          <p:cNvPr id="16" name="Zástupný symbol pro obsah 15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" t="4523" r="66553" b="23862"/>
          <a:stretch/>
        </p:blipFill>
        <p:spPr>
          <a:xfrm>
            <a:off x="827584" y="1556792"/>
            <a:ext cx="2320575" cy="4368142"/>
          </a:xfrm>
        </p:spPr>
      </p:pic>
      <p:sp>
        <p:nvSpPr>
          <p:cNvPr id="15" name="Zástupný symbol pro obsah 1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Pokud předměty ohneme, roztrhneme, rozmáčkneme, zlomíme, roztočíme, zahodíme, rozšlápneme – působíme na ně </a:t>
            </a:r>
            <a:r>
              <a:rPr lang="cs-CZ" dirty="0" smtClean="0">
                <a:solidFill>
                  <a:schemeClr val="accent1"/>
                </a:solidFill>
              </a:rPr>
              <a:t>SILOU.</a:t>
            </a:r>
          </a:p>
          <a:p>
            <a:r>
              <a:rPr lang="cs-CZ" dirty="0" smtClean="0"/>
              <a:t>Sílu můžeme porovnávat a měřit.</a:t>
            </a:r>
          </a:p>
          <a:p>
            <a:r>
              <a:rPr lang="cs-CZ" dirty="0" smtClean="0"/>
              <a:t>Pro měření síly používáme </a:t>
            </a:r>
            <a:r>
              <a:rPr lang="cs-CZ" dirty="0" smtClean="0">
                <a:solidFill>
                  <a:schemeClr val="accent1"/>
                </a:solidFill>
              </a:rPr>
              <a:t>SILOMĚR.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054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Jednotka síly</a:t>
            </a:r>
            <a:endParaRPr lang="cs-CZ" dirty="0"/>
          </a:p>
        </p:txBody>
      </p:sp>
      <p:pic>
        <p:nvPicPr>
          <p:cNvPr id="2050" name="Picture 2" descr="C:\Documents and Settings\Bambule\Local Settings\Temporary Internet Files\Content.IE5\KAVM8SR1\MC900379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09460"/>
            <a:ext cx="2448272" cy="358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Jednotkou síly je </a:t>
            </a:r>
            <a:r>
              <a:rPr lang="cs-CZ" b="1" dirty="0" smtClean="0"/>
              <a:t>1 newton </a:t>
            </a:r>
            <a:r>
              <a:rPr lang="cs-CZ" dirty="0" smtClean="0">
                <a:latin typeface="+mj-lt"/>
              </a:rPr>
              <a:t>[</a:t>
            </a:r>
            <a:r>
              <a:rPr lang="cs-CZ" dirty="0" err="1" smtClean="0">
                <a:latin typeface="+mj-lt"/>
              </a:rPr>
              <a:t>ňútn</a:t>
            </a:r>
            <a:r>
              <a:rPr lang="cs-CZ" dirty="0" smtClean="0">
                <a:latin typeface="+mj-lt"/>
              </a:rPr>
              <a:t>]</a:t>
            </a:r>
          </a:p>
          <a:p>
            <a:r>
              <a:rPr lang="cs-CZ" dirty="0" smtClean="0"/>
              <a:t>Značíme </a:t>
            </a:r>
            <a:r>
              <a:rPr lang="cs-CZ" b="1" dirty="0" smtClean="0"/>
              <a:t>1 N</a:t>
            </a:r>
            <a:r>
              <a:rPr lang="cs-CZ" dirty="0" smtClean="0"/>
              <a:t>.</a:t>
            </a:r>
          </a:p>
          <a:p>
            <a:r>
              <a:rPr lang="cs-CZ" dirty="0" smtClean="0"/>
              <a:t>Název jednotky síly je na počest anglického přírodovědce Isaaca Newtona.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Gravitační síla (přitažlivá)</a:t>
            </a:r>
            <a:endParaRPr lang="cs-CZ" dirty="0"/>
          </a:p>
        </p:txBody>
      </p:sp>
      <p:pic>
        <p:nvPicPr>
          <p:cNvPr id="3074" name="Picture 2" descr="C:\Documents and Settings\Bambule\Local Settings\Temporary Internet Files\Content.IE5\J62H85VI\MC9003466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404664"/>
            <a:ext cx="1872208" cy="187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77978"/>
            <a:ext cx="7467600" cy="419597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= síla, kterou se k sobě přitahují všechna tělesa ve vesmíru</a:t>
            </a:r>
          </a:p>
          <a:p>
            <a:r>
              <a:rPr lang="cs-CZ" dirty="0" smtClean="0"/>
              <a:t>Země svou gravitační silou přitahuje všechny předměty, které jsou na jejím povrchu. </a:t>
            </a:r>
          </a:p>
          <a:p>
            <a:r>
              <a:rPr lang="cs-CZ" dirty="0" smtClean="0"/>
              <a:t>Jestliže chceme zvednout předmět do výše, musíme na něj působit stejně velkou silou v opačném směru.</a:t>
            </a:r>
          </a:p>
          <a:p>
            <a:r>
              <a:rPr lang="cs-CZ" dirty="0" smtClean="0"/>
              <a:t>Čím má těleso větší hmotnost, tím větší gravitační silou je k Zemi přitahováno.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49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okusy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Provádějte následující pokusy a snažte se je vysvětlit, odůvodnit. Svá pozorování zapište do sešitu.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b="1" i="1" u="sng" dirty="0" smtClean="0">
                <a:solidFill>
                  <a:schemeClr val="accent1"/>
                </a:solidFill>
              </a:rPr>
              <a:t>1. pokus: 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1"/>
                </a:solidFill>
              </a:rPr>
              <a:t>Posuň sešit na lavici pohybem ruky na jiné místo. Co se stane, když přestaneš na sešit tlačit? Místo sešitu posuň pohybem ruky židli. Porovnej sílu potřebnou k pohybu sešitu a židle.</a:t>
            </a:r>
          </a:p>
          <a:p>
            <a:r>
              <a:rPr lang="cs-CZ" dirty="0" smtClean="0"/>
              <a:t>Zapiš: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Hmotnost sešitu je (menší - větší) než hmotnost židle, proto na židli musím působit (menší - větší) silou.</a:t>
            </a:r>
          </a:p>
        </p:txBody>
      </p:sp>
      <p:pic>
        <p:nvPicPr>
          <p:cNvPr id="4100" name="Picture 4" descr="C:\Documents and Settings\Bambule\Local Settings\Temporary Internet Files\Content.IE5\074B98TG\MC900383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20688"/>
            <a:ext cx="1296144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76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i="1" u="sng" dirty="0" smtClean="0">
                <a:solidFill>
                  <a:schemeClr val="accent1"/>
                </a:solidFill>
              </a:rPr>
              <a:t>2. pokus: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1"/>
                </a:solidFill>
              </a:rPr>
              <a:t>Zavěs na siloměr postupně tyto předměty: nůžky, trojúhelník s ryskou, sáček se svačinou, 1 přezůvku do školy. Pozoruj a zapisuj svá měření do tabulky:</a:t>
            </a:r>
            <a:endParaRPr lang="cs-CZ" i="1" dirty="0">
              <a:solidFill>
                <a:schemeClr val="accent1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Který předmět působí na siloměr největší silou? </a:t>
            </a:r>
            <a:r>
              <a:rPr lang="cs-CZ" dirty="0" smtClean="0">
                <a:solidFill>
                  <a:schemeClr val="accent1"/>
                </a:solidFill>
              </a:rPr>
              <a:t>(odpověď zapiš pod tabulku)</a:t>
            </a:r>
            <a:endParaRPr lang="cs-CZ" dirty="0">
              <a:solidFill>
                <a:schemeClr val="accent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875523"/>
              </p:ext>
            </p:extLst>
          </p:nvPr>
        </p:nvGraphicFramePr>
        <p:xfrm>
          <a:off x="683568" y="3212976"/>
          <a:ext cx="6336705" cy="2250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2235"/>
                <a:gridCol w="2112235"/>
                <a:gridCol w="2112235"/>
              </a:tblGrid>
              <a:tr h="450050">
                <a:tc>
                  <a:txBody>
                    <a:bodyPr/>
                    <a:lstStyle/>
                    <a:p>
                      <a:r>
                        <a:rPr lang="cs-CZ" dirty="0" smtClean="0"/>
                        <a:t>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 (g)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síla (N)</a:t>
                      </a:r>
                      <a:endParaRPr lang="cs-CZ" dirty="0"/>
                    </a:p>
                  </a:txBody>
                  <a:tcPr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dirty="0" smtClean="0"/>
                        <a:t>přezůvky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dirty="0" smtClean="0"/>
                        <a:t>pravítko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dirty="0" smtClean="0"/>
                        <a:t>svačina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dirty="0" smtClean="0"/>
                        <a:t>nůžky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3" name="Picture 3" descr="C:\Documents and Settings\Bambule\Local Settings\Temporary Internet Files\Content.IE5\PI0PQDNH\MC900232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7411"/>
            <a:ext cx="1712614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Bambule\Local Settings\Temporary Internet Files\Content.IE5\NIG2DHP7\MC900290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419" y="386796"/>
            <a:ext cx="112256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Bambule\Local Settings\Temporary Internet Files\Content.IE5\KS2Z4ZJC\MC9000168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9231"/>
            <a:ext cx="1611783" cy="119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Bambule\Local Settings\Temporary Internet Files\Content.IE5\66W4YNP9\MC90025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64704"/>
            <a:ext cx="1077240" cy="75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7887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>
                <a:solidFill>
                  <a:schemeClr val="accent1"/>
                </a:solidFill>
              </a:rPr>
              <a:t>3. </a:t>
            </a:r>
            <a:r>
              <a:rPr lang="cs-CZ" b="1" i="1" u="sng" dirty="0">
                <a:solidFill>
                  <a:schemeClr val="accent1"/>
                </a:solidFill>
              </a:rPr>
              <a:t>pokus: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1"/>
                </a:solidFill>
              </a:rPr>
              <a:t>Vytáhni spirálu (pružinu) siloměru stejnou silou, jako je gravitační síla působící na předmět s největší hmotností.</a:t>
            </a:r>
          </a:p>
          <a:p>
            <a:r>
              <a:rPr lang="cs-CZ" dirty="0"/>
              <a:t>Zapiš: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Siloměrem můžeme měřit i velikost síly, kterou na předměty působí člověk. </a:t>
            </a:r>
            <a:endParaRPr lang="cs-CZ" i="1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6146" name="Picture 2" descr="C:\Documents and Settings\Bambule\Local Settings\Temporary Internet Files\Content.IE5\TXL4XA3W\MC90028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53136"/>
            <a:ext cx="126828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Bambule\Local Settings\Temporary Internet Files\Content.IE5\636KM1MB\MC900332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23287"/>
            <a:ext cx="1356269" cy="161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Bambule\Local Settings\Temporary Internet Files\Content.IE5\EY1XCBEH\MC900055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497" y="4513487"/>
            <a:ext cx="1017006" cy="169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022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163</TotalTime>
  <Words>490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Člověk a technika SÍLA</vt:lpstr>
      <vt:lpstr>Anotace:</vt:lpstr>
      <vt:lpstr>ČLOVĚK A TECHNIKA</vt:lpstr>
      <vt:lpstr>Z minulosti</vt:lpstr>
      <vt:lpstr>Lidská síla</vt:lpstr>
      <vt:lpstr>Jak měříme sílu?</vt:lpstr>
      <vt:lpstr>Jednotka síly</vt:lpstr>
      <vt:lpstr>Gravitační síla (přitažlivá)</vt:lpstr>
      <vt:lpstr>Pokusy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TECHNIKA</dc:title>
  <dc:creator>doma</dc:creator>
  <cp:lastModifiedBy>doma</cp:lastModifiedBy>
  <cp:revision>15</cp:revision>
  <dcterms:created xsi:type="dcterms:W3CDTF">2013-04-03T19:41:55Z</dcterms:created>
  <dcterms:modified xsi:type="dcterms:W3CDTF">2013-04-09T16:28:48Z</dcterms:modified>
</cp:coreProperties>
</file>