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2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17DD17B-EA9A-4163-9E47-1A41A19F864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B88BF20-0A99-4B34-BD1A-AD95866BCC4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gif"/><Relationship Id="rId7" Type="http://schemas.microsoft.com/office/2007/relationships/hdphoto" Target="../media/hdphoto1.wdp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png"/><Relationship Id="rId11" Type="http://schemas.openxmlformats.org/officeDocument/2006/relationships/image" Target="../media/image11.wmf"/><Relationship Id="rId5" Type="http://schemas.openxmlformats.org/officeDocument/2006/relationships/image" Target="../media/image7.wmf"/><Relationship Id="rId10" Type="http://schemas.openxmlformats.org/officeDocument/2006/relationships/image" Target="../media/image10.png"/><Relationship Id="rId4" Type="http://schemas.openxmlformats.org/officeDocument/2006/relationships/image" Target="../media/image6.wmf"/><Relationship Id="rId9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8" y="548680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11" name="Nadpis 10"/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820688"/>
          </a:xfrm>
        </p:spPr>
        <p:txBody>
          <a:bodyPr/>
          <a:lstStyle/>
          <a:p>
            <a:r>
              <a:rPr lang="cs-CZ" dirty="0" smtClean="0"/>
              <a:t>JEDNODUCHÉ STROJE</a:t>
            </a:r>
            <a:endParaRPr lang="cs-CZ" dirty="0"/>
          </a:p>
        </p:txBody>
      </p:sp>
      <p:sp>
        <p:nvSpPr>
          <p:cNvPr id="12" name="Podnadpis 11"/>
          <p:cNvSpPr>
            <a:spLocks noGrp="1"/>
          </p:cNvSpPr>
          <p:nvPr>
            <p:ph type="subTitle" idx="1"/>
          </p:nvPr>
        </p:nvSpPr>
        <p:spPr>
          <a:xfrm>
            <a:off x="755576" y="2996952"/>
            <a:ext cx="7772400" cy="432048"/>
          </a:xfrm>
        </p:spPr>
        <p:txBody>
          <a:bodyPr/>
          <a:lstStyle/>
          <a:p>
            <a:r>
              <a:rPr lang="cs-CZ" dirty="0" smtClean="0"/>
              <a:t>ČLOVĚK A TECHNIKA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573016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školy:	Základní škola a Mateřská škola Kokory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Číslo projektu:	CZ.1.07/1.4.00/21.2149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Autor:		Mgr. Jana Procházková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Datum:		5. 4. 2013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Název:		VY_32_INOVACE_14_PŘ_JEDNODUCHÉ STROJE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Téma:		Člověk a technika – Jednoduché stroje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Anotace:		Prezentace o jednoduchých strojích, provádění pokusů a zapisování jejich 		výsledků.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Věková skupina:	5. ročník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Vzdělávací oblast:	Člověk a jeho svět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Vzdělávací obor:	Přírodověda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Zdroj materiálů: 	vlastní práce autora, kliparty použity z www.microsoft.office.com 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71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JEDNODUCHÉ 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 A TECHNIKA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204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zvětšení účinků své síly přemýšleli lidé už v dávných dobách. Co s kusem skály, který zavalil vchod do jeskyně? Jak stavěli pyramidy, když neměli jeřáby, bagry a jiné stroje? Když už jejich síla na překonání jiných sil nestačila, vymysleli, jak zmenšit sílu, kterou je třeba překonat. Vymysleli jednoduché stroje, které používáme i dnes.</a:t>
            </a:r>
            <a:endParaRPr lang="cs-CZ" dirty="0"/>
          </a:p>
        </p:txBody>
      </p:sp>
      <p:pic>
        <p:nvPicPr>
          <p:cNvPr id="1027" name="Picture 3" descr="C:\Documents and Settings\Bambule\Local Settings\Temporary Internet Files\Content.IE5\G1FLC43C\MP9004033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77072"/>
            <a:ext cx="1656184" cy="207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85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4788024" y="1447802"/>
            <a:ext cx="3722623" cy="4206112"/>
          </a:xfrm>
        </p:spPr>
        <p:txBody>
          <a:bodyPr/>
          <a:lstStyle/>
          <a:p>
            <a:r>
              <a:rPr lang="cs-CZ" dirty="0" smtClean="0"/>
              <a:t>= jednoduchý stroj, který využíváme k posouvání  a zvedání těžkých břemen.</a:t>
            </a:r>
          </a:p>
          <a:p>
            <a:endParaRPr lang="cs-CZ" dirty="0"/>
          </a:p>
          <a:p>
            <a:r>
              <a:rPr lang="cs-CZ" i="1" u="sng" dirty="0" smtClean="0"/>
              <a:t>Udělej si pokus:</a:t>
            </a:r>
          </a:p>
          <a:p>
            <a:r>
              <a:rPr lang="cs-CZ" i="1" dirty="0" smtClean="0"/>
              <a:t>Potřebuješ dlouhé pravítko, kostku, tužku. Polož kostku na okraj pravítka podloženého tužkou. Jedním prstem zatlač na různá místa na druhém konci pravítka tak, abys kostku nadzvedl.</a:t>
            </a:r>
          </a:p>
          <a:p>
            <a:endParaRPr lang="cs-CZ" dirty="0"/>
          </a:p>
          <a:p>
            <a:r>
              <a:rPr lang="cs-CZ" i="1" u="sng" dirty="0" smtClean="0"/>
              <a:t>Výsledek:</a:t>
            </a:r>
            <a:r>
              <a:rPr lang="cs-CZ" i="1" dirty="0" smtClean="0"/>
              <a:t> podložené pravítko se stalo pákou. </a:t>
            </a:r>
          </a:p>
          <a:p>
            <a:endParaRPr lang="cs-CZ" dirty="0" smtClean="0"/>
          </a:p>
          <a:p>
            <a:r>
              <a:rPr lang="cs-CZ" dirty="0" smtClean="0"/>
              <a:t>Nejjednodušší páka je pevná tyč. Čím je delší tyč (rameno páky), tím menší sílu potřebujeme ke zvednutí břemene.</a:t>
            </a:r>
          </a:p>
          <a:p>
            <a:endParaRPr lang="cs-CZ" dirty="0"/>
          </a:p>
        </p:txBody>
      </p:sp>
      <p:pic>
        <p:nvPicPr>
          <p:cNvPr id="2050" name="Picture 2" descr="C:\Documents and Settings\Bambule\Local Settings\Temporary Internet Files\Content.IE5\G1FLC43C\MC90037944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48680"/>
            <a:ext cx="1174800" cy="835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Bambule\Local Settings\Temporary Internet Files\Content.IE5\MM98LLZV\MM90004104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92" y="4022952"/>
            <a:ext cx="2481540" cy="165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Bambule\Local Settings\Temporary Internet Files\Content.IE5\NIG2DHP7\MC9000129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11584"/>
            <a:ext cx="1512168" cy="1664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Bambule\Local Settings\Temporary Internet Files\Content.IE5\MM98LLZV\MC9001129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76239"/>
            <a:ext cx="2376264" cy="1029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Bambule\Local Settings\Temporary Internet Files\Content.IE5\EY1XCBEH\MP9001754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26" b="89578" l="4500" r="93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908720"/>
            <a:ext cx="1685894" cy="113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Bambule\Local Settings\Temporary Internet Files\Content.IE5\PG4JWKRB\MP9003866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738" b="95561" l="4500" r="95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502" y="4852717"/>
            <a:ext cx="1278498" cy="91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Bambule\Local Settings\Temporary Internet Files\Content.IE5\PWB1YF2Q\MC900441282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502" y="2011367"/>
            <a:ext cx="1391544" cy="139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Bambule\Local Settings\Temporary Internet Files\Content.IE5\EY1XCBEH\MC900344263[1].wmf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7114"/>
          <a:stretch/>
        </p:blipFill>
        <p:spPr bwMode="auto">
          <a:xfrm>
            <a:off x="3491880" y="3805038"/>
            <a:ext cx="630479" cy="940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3367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869160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Obě páky jsou základem mnoha strojů a nástrojů.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Dvojzvratná páka</a:t>
            </a:r>
          </a:p>
          <a:p>
            <a:r>
              <a:rPr lang="cs-CZ" dirty="0" smtClean="0"/>
              <a:t>(dvouramenná)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Jednozvratná páka</a:t>
            </a:r>
          </a:p>
          <a:p>
            <a:r>
              <a:rPr lang="cs-CZ" dirty="0" smtClean="0"/>
              <a:t>(jednoramenná)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př. odvalování kamene, houpačka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př. kolečko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52936"/>
            <a:ext cx="3425886" cy="1357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95736" y="2921048"/>
            <a:ext cx="123149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rameno síly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3647552"/>
            <a:ext cx="10645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síla rukou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206354"/>
            <a:ext cx="1428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gravitační síla</a:t>
            </a:r>
          </a:p>
          <a:p>
            <a:r>
              <a:rPr lang="cs-CZ" sz="1400" dirty="0" smtClean="0"/>
              <a:t>břemene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3898577"/>
            <a:ext cx="12073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osa otáčení</a:t>
            </a:r>
            <a:endParaRPr lang="cs-CZ" sz="1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31044"/>
            <a:ext cx="3501751" cy="1406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572000" y="3647552"/>
            <a:ext cx="12073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osa otáčení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79382" y="3375357"/>
            <a:ext cx="1428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gravitační síla</a:t>
            </a:r>
          </a:p>
          <a:p>
            <a:r>
              <a:rPr lang="cs-CZ" sz="1400" dirty="0" smtClean="0"/>
              <a:t>břemene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24328" y="2699047"/>
            <a:ext cx="10645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síla rukou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2252443"/>
            <a:ext cx="9861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břemeno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5483" y="3085979"/>
            <a:ext cx="98616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břemeno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5726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KLADKA</a:t>
            </a:r>
            <a:endParaRPr lang="cs-CZ" sz="28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2"/>
          </p:nvPr>
        </p:nvSpPr>
        <p:spPr>
          <a:xfrm>
            <a:off x="4124414" y="1447801"/>
            <a:ext cx="4386233" cy="4357739"/>
          </a:xfrm>
        </p:spPr>
        <p:txBody>
          <a:bodyPr>
            <a:normAutofit fontScale="92500"/>
          </a:bodyPr>
          <a:lstStyle/>
          <a:p>
            <a:pPr marL="304038" indent="-285750">
              <a:buFontTx/>
              <a:buChar char="-"/>
            </a:pPr>
            <a:r>
              <a:rPr lang="cs-CZ" sz="1700" dirty="0" smtClean="0"/>
              <a:t>ulehčuje zvedání těžkých břemen (mění směr síly)</a:t>
            </a:r>
          </a:p>
          <a:p>
            <a:pPr marL="304038" indent="-285750">
              <a:buFontTx/>
              <a:buChar char="-"/>
            </a:pPr>
            <a:r>
              <a:rPr lang="cs-CZ" sz="1700" b="1" dirty="0" smtClean="0"/>
              <a:t>Kladku</a:t>
            </a:r>
            <a:r>
              <a:rPr lang="cs-CZ" sz="1700" dirty="0" smtClean="0"/>
              <a:t> tvoří kotouče, které mají na obvodu drážku. Tou prochází lano nebo řetěz. </a:t>
            </a:r>
          </a:p>
          <a:p>
            <a:pPr marL="304038" indent="-285750">
              <a:buFontTx/>
              <a:buChar char="-"/>
            </a:pPr>
            <a:endParaRPr lang="cs-CZ" sz="1700" dirty="0"/>
          </a:p>
          <a:p>
            <a:r>
              <a:rPr lang="cs-CZ" sz="1700" b="1" i="1" u="sng" dirty="0" smtClean="0"/>
              <a:t>Pokus:</a:t>
            </a:r>
            <a:r>
              <a:rPr lang="cs-CZ" sz="1700" i="1" dirty="0" smtClean="0"/>
              <a:t> potřebuješ provaz, větší kostku (molitanovou), tyč (ukazovátko)</a:t>
            </a:r>
          </a:p>
          <a:p>
            <a:r>
              <a:rPr lang="cs-CZ" sz="1700" i="1" dirty="0" smtClean="0"/>
              <a:t>A) zvedni pomocí provazu kostku ze země na stůl</a:t>
            </a:r>
          </a:p>
          <a:p>
            <a:r>
              <a:rPr lang="cs-CZ" sz="1700" i="1" dirty="0" smtClean="0"/>
              <a:t>B) vytáhni kostku pomocí tyče tak, že za provaz táhneš směrem dolů</a:t>
            </a:r>
          </a:p>
          <a:p>
            <a:pPr marL="304038" indent="-285750">
              <a:buFontTx/>
              <a:buChar char="-"/>
            </a:pPr>
            <a:endParaRPr lang="cs-CZ" sz="1700" i="1" dirty="0"/>
          </a:p>
          <a:p>
            <a:pPr marL="304038" indent="-285750">
              <a:buFontTx/>
              <a:buChar char="-"/>
            </a:pPr>
            <a:r>
              <a:rPr lang="cs-CZ" sz="1700" dirty="0" smtClean="0"/>
              <a:t>Lidé sestavují jednoduché kladky do soustav a vytvářejí </a:t>
            </a:r>
            <a:r>
              <a:rPr lang="cs-CZ" sz="1700" b="1" dirty="0" smtClean="0"/>
              <a:t>kladkostroje</a:t>
            </a:r>
            <a:r>
              <a:rPr lang="cs-CZ" sz="1700" dirty="0" smtClean="0"/>
              <a:t>. Ty šetří sílu a umožňují zvednout i těžké břemeno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92696"/>
            <a:ext cx="2536286" cy="4996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771800" y="4906547"/>
            <a:ext cx="1352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síla rukou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5620875"/>
            <a:ext cx="1821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gravitační síla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05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620688"/>
            <a:ext cx="3528392" cy="914400"/>
          </a:xfrm>
        </p:spPr>
        <p:txBody>
          <a:bodyPr/>
          <a:lstStyle/>
          <a:p>
            <a:r>
              <a:rPr lang="cs-CZ" dirty="0" smtClean="0"/>
              <a:t>NAKLONĚNÁ ROVINA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11560" y="1556792"/>
            <a:ext cx="2971800" cy="4206112"/>
          </a:xfrm>
        </p:spPr>
        <p:txBody>
          <a:bodyPr/>
          <a:lstStyle/>
          <a:p>
            <a:r>
              <a:rPr lang="cs-CZ" dirty="0" smtClean="0"/>
              <a:t>= slouží ke zvedání břemen, je to šikmá plošina</a:t>
            </a:r>
          </a:p>
          <a:p>
            <a:endParaRPr lang="cs-CZ" b="1" i="1" u="sng" dirty="0" smtClean="0"/>
          </a:p>
          <a:p>
            <a:endParaRPr lang="cs-CZ" b="1" i="1" u="sng" dirty="0" smtClean="0"/>
          </a:p>
          <a:p>
            <a:r>
              <a:rPr lang="cs-CZ" b="1" i="1" u="sng" dirty="0" smtClean="0"/>
              <a:t>Pokus: </a:t>
            </a:r>
            <a:r>
              <a:rPr lang="cs-CZ" i="1" dirty="0" smtClean="0"/>
              <a:t>Podívej se na obrázek a vyzkoušej obě varianty zvedání předmětu. Předmět zavěs na siloměr, abys mohl změřit sílu. Jak pokus dopadl?</a:t>
            </a:r>
          </a:p>
          <a:p>
            <a:endParaRPr lang="cs-CZ" b="1" i="1" u="sng" dirty="0" smtClean="0"/>
          </a:p>
          <a:p>
            <a:r>
              <a:rPr lang="cs-CZ" b="1" i="1" u="sng" dirty="0" smtClean="0"/>
              <a:t>Závěr:</a:t>
            </a:r>
            <a:r>
              <a:rPr lang="cs-CZ" b="1" i="1" dirty="0" smtClean="0"/>
              <a:t> </a:t>
            </a:r>
          </a:p>
          <a:p>
            <a:r>
              <a:rPr lang="cs-CZ" i="1" dirty="0" smtClean="0"/>
              <a:t>Zvedáme-li předmět vzhůru, musíme použít větší sílu, než když ho táhneme po hladké desce nakloněné k rovině země.</a:t>
            </a:r>
          </a:p>
          <a:p>
            <a:pPr marL="304038" indent="-285750">
              <a:buFontTx/>
              <a:buChar char="-"/>
            </a:pP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2236014"/>
            <a:ext cx="4625975" cy="206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3019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9552" y="573253"/>
            <a:ext cx="4464495" cy="3925414"/>
          </a:xfrm>
        </p:spPr>
        <p:txBody>
          <a:bodyPr>
            <a:normAutofit fontScale="92500" lnSpcReduction="10000"/>
          </a:bodyPr>
          <a:lstStyle/>
          <a:p>
            <a:pPr marL="304038" indent="-285750">
              <a:buFontTx/>
              <a:buChar char="-"/>
            </a:pPr>
            <a:r>
              <a:rPr lang="cs-CZ" dirty="0" smtClean="0"/>
              <a:t>čím </a:t>
            </a:r>
            <a:r>
              <a:rPr lang="cs-CZ" dirty="0"/>
              <a:t>je dráha nakloněné roviny delší, tím menší síla nám stačí k přenesení břemene do stejné výšky</a:t>
            </a:r>
          </a:p>
          <a:p>
            <a:pPr marL="304038" indent="-285750">
              <a:buFontTx/>
              <a:buChar char="-"/>
            </a:pPr>
            <a:endParaRPr lang="cs-CZ" dirty="0" smtClean="0"/>
          </a:p>
          <a:p>
            <a:pPr marL="304038" indent="-285750">
              <a:buFontTx/>
              <a:buChar char="-"/>
            </a:pPr>
            <a:endParaRPr lang="cs-CZ" dirty="0"/>
          </a:p>
          <a:p>
            <a:pPr marL="304038" indent="-285750">
              <a:buFontTx/>
              <a:buChar char="-"/>
            </a:pPr>
            <a:endParaRPr lang="cs-CZ" dirty="0" smtClean="0"/>
          </a:p>
          <a:p>
            <a:pPr marL="304038" indent="-285750">
              <a:buFontTx/>
              <a:buChar char="-"/>
            </a:pPr>
            <a:endParaRPr lang="cs-CZ" dirty="0"/>
          </a:p>
          <a:p>
            <a:pPr marL="304038" indent="-285750">
              <a:buFontTx/>
              <a:buChar char="-"/>
            </a:pPr>
            <a:endParaRPr lang="cs-CZ" dirty="0" smtClean="0"/>
          </a:p>
          <a:p>
            <a:pPr marL="304038" indent="-285750">
              <a:buFontTx/>
              <a:buChar char="-"/>
            </a:pPr>
            <a:endParaRPr lang="cs-CZ" dirty="0"/>
          </a:p>
          <a:p>
            <a:pPr marL="304038" indent="-285750">
              <a:buFontTx/>
              <a:buChar char="-"/>
            </a:pPr>
            <a:endParaRPr lang="cs-CZ" dirty="0" smtClean="0"/>
          </a:p>
          <a:p>
            <a:pPr marL="304038" indent="-285750">
              <a:buFontTx/>
              <a:buChar char="-"/>
            </a:pPr>
            <a:endParaRPr lang="cs-CZ" dirty="0"/>
          </a:p>
          <a:p>
            <a:pPr marL="304038" indent="-285750">
              <a:buFontTx/>
              <a:buChar char="-"/>
            </a:pPr>
            <a:endParaRPr lang="cs-CZ" dirty="0" smtClean="0"/>
          </a:p>
          <a:p>
            <a:pPr marL="304038" indent="-285750">
              <a:buFontTx/>
              <a:buChar char="-"/>
            </a:pPr>
            <a:endParaRPr lang="cs-CZ" dirty="0"/>
          </a:p>
          <a:p>
            <a:pPr marL="304038" indent="-285750">
              <a:buFontTx/>
              <a:buChar char="-"/>
            </a:pPr>
            <a:endParaRPr lang="cs-CZ" dirty="0" smtClean="0"/>
          </a:p>
          <a:p>
            <a:pPr marL="304038" indent="-285750">
              <a:buFontTx/>
              <a:buChar char="-"/>
            </a:pPr>
            <a:r>
              <a:rPr lang="cs-CZ" dirty="0" smtClean="0"/>
              <a:t>při </a:t>
            </a:r>
            <a:r>
              <a:rPr lang="cs-CZ" dirty="0"/>
              <a:t>posouvání je pohyb znesnadňován třením předmětu o podložku (tření působí při každém pohybu</a:t>
            </a:r>
            <a:r>
              <a:rPr lang="cs-CZ" dirty="0" smtClean="0"/>
              <a:t>)</a:t>
            </a:r>
          </a:p>
          <a:p>
            <a:pPr marL="304038" indent="-285750">
              <a:buFontTx/>
              <a:buChar char="-"/>
            </a:pPr>
            <a:endParaRPr lang="cs-CZ" dirty="0"/>
          </a:p>
          <a:p>
            <a:pPr marL="304038" indent="-285750">
              <a:buFontTx/>
              <a:buChar char="-"/>
            </a:pPr>
            <a:endParaRPr lang="cs-CZ" dirty="0" smtClean="0"/>
          </a:p>
          <a:p>
            <a:endParaRPr lang="cs-CZ" dirty="0" smtClean="0"/>
          </a:p>
          <a:p>
            <a:pPr marL="304038" indent="-285750">
              <a:buFontTx/>
              <a:buChar char="-"/>
            </a:pPr>
            <a:r>
              <a:rPr lang="cs-CZ" dirty="0" smtClean="0"/>
              <a:t>př. nakloněné roviny : nájezdy, rampy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37920"/>
            <a:ext cx="4176464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Bambule\Local Settings\Temporary Internet Files\Content.IE5\PG4JWKRB\MP9004075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48680"/>
            <a:ext cx="2376264" cy="356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Bambule\Local Settings\Temporary Internet Files\Content.IE5\NIG2DHP7\MP9004009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35547"/>
            <a:ext cx="1852157" cy="277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96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167</TotalTime>
  <Words>398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JEDNODUCHÉ STROJE</vt:lpstr>
      <vt:lpstr>JEDNODUCHÉ STROJE</vt:lpstr>
      <vt:lpstr>HISTORIE</vt:lpstr>
      <vt:lpstr>PÁKA</vt:lpstr>
      <vt:lpstr>Obě páky jsou základem mnoha strojů a nástrojů.</vt:lpstr>
      <vt:lpstr>KLADKA</vt:lpstr>
      <vt:lpstr>NAKLONĚNÁ ROVINA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JEDNODUCHÉ STROJE</dc:title>
  <dc:creator>doma</dc:creator>
  <cp:lastModifiedBy>doma</cp:lastModifiedBy>
  <cp:revision>17</cp:revision>
  <dcterms:created xsi:type="dcterms:W3CDTF">2013-04-07T22:13:55Z</dcterms:created>
  <dcterms:modified xsi:type="dcterms:W3CDTF">2013-04-10T21:15:02Z</dcterms:modified>
</cp:coreProperties>
</file>