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8"/>
  </p:notesMasterIdLst>
  <p:sldIdLst>
    <p:sldId id="256" r:id="rId2"/>
    <p:sldId id="276" r:id="rId3"/>
    <p:sldId id="257" r:id="rId4"/>
    <p:sldId id="277" r:id="rId5"/>
    <p:sldId id="259" r:id="rId6"/>
    <p:sldId id="261" r:id="rId7"/>
    <p:sldId id="262" r:id="rId8"/>
    <p:sldId id="271" r:id="rId9"/>
    <p:sldId id="263" r:id="rId10"/>
    <p:sldId id="265" r:id="rId11"/>
    <p:sldId id="266" r:id="rId12"/>
    <p:sldId id="275" r:id="rId13"/>
    <p:sldId id="267" r:id="rId14"/>
    <p:sldId id="268" r:id="rId15"/>
    <p:sldId id="270" r:id="rId16"/>
    <p:sldId id="272" r:id="rId17"/>
    <p:sldId id="273" r:id="rId18"/>
    <p:sldId id="274" r:id="rId19"/>
    <p:sldId id="269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9" autoAdjust="0"/>
    <p:restoredTop sz="94728" autoAdjust="0"/>
  </p:normalViewPr>
  <p:slideViewPr>
    <p:cSldViewPr>
      <p:cViewPr>
        <p:scale>
          <a:sx n="70" d="100"/>
          <a:sy n="70" d="100"/>
        </p:scale>
        <p:origin x="-1530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3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31F73-EEEA-47F7-BF12-EEE640BF7DF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410A6-ABE1-4C22-AC11-05B79FEC71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793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672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954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416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6781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88C25E-A434-46AA-A019-2D1DFE18BDCA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804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87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410A6-ABE1-4C22-AC11-05B79FEC7108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232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60304EB4-9D04-4A01-94B9-C0BD27EF8EE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4DD7954B-2D78-4AE6-850D-97E4B680CA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36.xml"/><Relationship Id="rId5" Type="http://schemas.openxmlformats.org/officeDocument/2006/relationships/slide" Target="slide35.xml"/><Relationship Id="rId4" Type="http://schemas.openxmlformats.org/officeDocument/2006/relationships/slide" Target="slide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5.xml"/><Relationship Id="rId18" Type="http://schemas.openxmlformats.org/officeDocument/2006/relationships/slide" Target="slide4.xml"/><Relationship Id="rId3" Type="http://schemas.openxmlformats.org/officeDocument/2006/relationships/slide" Target="slide5.xml"/><Relationship Id="rId7" Type="http://schemas.openxmlformats.org/officeDocument/2006/relationships/slide" Target="slide12.xml"/><Relationship Id="rId12" Type="http://schemas.openxmlformats.org/officeDocument/2006/relationships/slide" Target="slide10.xml"/><Relationship Id="rId17" Type="http://schemas.openxmlformats.org/officeDocument/2006/relationships/slide" Target="slide16.xml"/><Relationship Id="rId2" Type="http://schemas.openxmlformats.org/officeDocument/2006/relationships/notesSlide" Target="../notesSlides/notesSlide3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.xml"/><Relationship Id="rId4" Type="http://schemas.openxmlformats.org/officeDocument/2006/relationships/slide" Target="slide6.xml"/><Relationship Id="rId9" Type="http://schemas.openxmlformats.org/officeDocument/2006/relationships/slide" Target="slide7.xml"/><Relationship Id="rId14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13" Type="http://schemas.openxmlformats.org/officeDocument/2006/relationships/slide" Target="slide30.xml"/><Relationship Id="rId18" Type="http://schemas.openxmlformats.org/officeDocument/2006/relationships/slide" Target="slide3.xml"/><Relationship Id="rId3" Type="http://schemas.openxmlformats.org/officeDocument/2006/relationships/slide" Target="slide20.xml"/><Relationship Id="rId7" Type="http://schemas.openxmlformats.org/officeDocument/2006/relationships/slide" Target="slide27.xml"/><Relationship Id="rId12" Type="http://schemas.openxmlformats.org/officeDocument/2006/relationships/slide" Target="slide25.xml"/><Relationship Id="rId17" Type="http://schemas.openxmlformats.org/officeDocument/2006/relationships/slide" Target="slide31.xml"/><Relationship Id="rId2" Type="http://schemas.openxmlformats.org/officeDocument/2006/relationships/notesSlide" Target="../notesSlides/notesSlide4.xml"/><Relationship Id="rId16" Type="http://schemas.openxmlformats.org/officeDocument/2006/relationships/slide" Target="slide32.xml"/><Relationship Id="rId20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6.xml"/><Relationship Id="rId11" Type="http://schemas.openxmlformats.org/officeDocument/2006/relationships/slide" Target="slide29.xml"/><Relationship Id="rId5" Type="http://schemas.openxmlformats.org/officeDocument/2006/relationships/slide" Target="slide23.xml"/><Relationship Id="rId15" Type="http://schemas.openxmlformats.org/officeDocument/2006/relationships/slide" Target="slide33.xml"/><Relationship Id="rId10" Type="http://schemas.openxmlformats.org/officeDocument/2006/relationships/slide" Target="slide28.xml"/><Relationship Id="rId19" Type="http://schemas.openxmlformats.org/officeDocument/2006/relationships/slide" Target="slide4.xml"/><Relationship Id="rId4" Type="http://schemas.openxmlformats.org/officeDocument/2006/relationships/slide" Target="slide21.xml"/><Relationship Id="rId9" Type="http://schemas.openxmlformats.org/officeDocument/2006/relationships/slide" Target="slide22.xml"/><Relationship Id="rId14" Type="http://schemas.openxmlformats.org/officeDocument/2006/relationships/slide" Target="slide3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79512" y="3429000"/>
            <a:ext cx="6840760" cy="302433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1600" dirty="0"/>
              <a:t>Název </a:t>
            </a:r>
            <a:r>
              <a:rPr lang="cs-CZ" sz="1600" dirty="0" smtClean="0"/>
              <a:t>školy:	Základní </a:t>
            </a:r>
            <a:r>
              <a:rPr lang="cs-CZ" sz="1600" dirty="0"/>
              <a:t>škola a Mateřská škola Kokory</a:t>
            </a:r>
          </a:p>
          <a:p>
            <a:pPr algn="l"/>
            <a:r>
              <a:rPr lang="cs-CZ" sz="1600" dirty="0"/>
              <a:t>Číslo projektu:	CZ.1.07/1.4.00/21.2149</a:t>
            </a:r>
          </a:p>
          <a:p>
            <a:pPr algn="l"/>
            <a:r>
              <a:rPr lang="cs-CZ" sz="1600" dirty="0"/>
              <a:t>Autor:		</a:t>
            </a:r>
            <a:r>
              <a:rPr lang="cs-CZ" sz="1600" dirty="0" smtClean="0"/>
              <a:t>Mgr</a:t>
            </a:r>
            <a:r>
              <a:rPr lang="cs-CZ" sz="1600" dirty="0"/>
              <a:t>. Jana Procházková</a:t>
            </a:r>
          </a:p>
          <a:p>
            <a:pPr algn="l"/>
            <a:r>
              <a:rPr lang="cs-CZ" sz="1600" dirty="0"/>
              <a:t>Datum:		</a:t>
            </a:r>
            <a:r>
              <a:rPr lang="cs-CZ" sz="1600" dirty="0" smtClean="0"/>
              <a:t>25. 5. </a:t>
            </a:r>
            <a:r>
              <a:rPr lang="cs-CZ" sz="1600" dirty="0"/>
              <a:t>2012</a:t>
            </a:r>
          </a:p>
          <a:p>
            <a:pPr algn="l"/>
            <a:r>
              <a:rPr lang="cs-CZ" sz="1600" dirty="0"/>
              <a:t>Název:	</a:t>
            </a:r>
            <a:r>
              <a:rPr lang="cs-CZ" sz="1600"/>
              <a:t>	</a:t>
            </a:r>
            <a:r>
              <a:rPr lang="cs-CZ" sz="1600" smtClean="0"/>
              <a:t>VY_32_INOVACE_09_VL_VLASTIVĚDNÝ </a:t>
            </a:r>
            <a:r>
              <a:rPr lang="cs-CZ" sz="1600" dirty="0" smtClean="0"/>
              <a:t>AZ KVÍZ</a:t>
            </a:r>
          </a:p>
          <a:p>
            <a:pPr algn="l"/>
            <a:r>
              <a:rPr lang="cs-CZ" sz="1600" dirty="0" smtClean="0"/>
              <a:t>Téma:	</a:t>
            </a:r>
            <a:r>
              <a:rPr lang="cs-CZ" sz="1600" dirty="0"/>
              <a:t>	</a:t>
            </a:r>
            <a:r>
              <a:rPr lang="cs-CZ" sz="1600" dirty="0" smtClean="0"/>
              <a:t>VLASTIVĚDNÝ AZ </a:t>
            </a:r>
            <a:r>
              <a:rPr lang="cs-CZ" sz="1600" dirty="0"/>
              <a:t>KVÍZ</a:t>
            </a:r>
            <a:endParaRPr lang="cs-CZ" sz="1600" dirty="0" smtClean="0"/>
          </a:p>
          <a:p>
            <a:pPr algn="l"/>
            <a:r>
              <a:rPr lang="cs-CZ" sz="1600" dirty="0" smtClean="0"/>
              <a:t>Anotace</a:t>
            </a:r>
            <a:r>
              <a:rPr lang="cs-CZ" sz="1600" dirty="0"/>
              <a:t>:	</a:t>
            </a:r>
            <a:r>
              <a:rPr lang="cs-CZ" sz="1600" dirty="0" smtClean="0"/>
              <a:t>	Procvičení </a:t>
            </a:r>
            <a:r>
              <a:rPr lang="cs-CZ" sz="1600" dirty="0"/>
              <a:t>znalostí </a:t>
            </a:r>
            <a:r>
              <a:rPr lang="cs-CZ" sz="1600" dirty="0" smtClean="0"/>
              <a:t>vlastivědných pojmů z učiva</a:t>
            </a:r>
          </a:p>
          <a:p>
            <a:pPr algn="l"/>
            <a:r>
              <a:rPr lang="cs-CZ" sz="1600" dirty="0"/>
              <a:t>	</a:t>
            </a:r>
            <a:r>
              <a:rPr lang="cs-CZ" sz="1600" dirty="0" smtClean="0"/>
              <a:t>	o České republice. </a:t>
            </a:r>
            <a:endParaRPr lang="cs-CZ" sz="1600" dirty="0"/>
          </a:p>
          <a:p>
            <a:pPr algn="l"/>
            <a:r>
              <a:rPr lang="cs-CZ" sz="1600" dirty="0"/>
              <a:t>Věková skupina:	4. ročník</a:t>
            </a:r>
          </a:p>
          <a:p>
            <a:pPr algn="l"/>
            <a:r>
              <a:rPr lang="cs-CZ" sz="1600" dirty="0"/>
              <a:t>Vzdělávací oblast:	</a:t>
            </a:r>
            <a:r>
              <a:rPr lang="cs-CZ" sz="1600" dirty="0" smtClean="0"/>
              <a:t>Člověk a jeho svět</a:t>
            </a:r>
            <a:endParaRPr lang="cs-CZ" sz="1600" dirty="0"/>
          </a:p>
          <a:p>
            <a:pPr algn="l"/>
            <a:r>
              <a:rPr lang="cs-CZ" sz="1600" dirty="0"/>
              <a:t>Vzdělávací obor:	</a:t>
            </a:r>
            <a:r>
              <a:rPr lang="cs-CZ" sz="1600" dirty="0" smtClean="0"/>
              <a:t>Vlastivěda</a:t>
            </a:r>
            <a:endParaRPr lang="cs-CZ" sz="1600" dirty="0"/>
          </a:p>
          <a:p>
            <a:pPr algn="l"/>
            <a:r>
              <a:rPr lang="cs-CZ" sz="1600" dirty="0"/>
              <a:t>Přílohy:		řešení </a:t>
            </a:r>
          </a:p>
          <a:p>
            <a:pPr algn="l"/>
            <a:r>
              <a:rPr lang="cs-CZ" sz="1600" dirty="0"/>
              <a:t>Zdroj materiálů:	vlastní práce autora</a:t>
            </a:r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060848"/>
            <a:ext cx="3828260" cy="1249770"/>
          </a:xfrm>
        </p:spPr>
        <p:txBody>
          <a:bodyPr/>
          <a:lstStyle/>
          <a:p>
            <a:r>
              <a:rPr lang="cs-CZ" dirty="0" smtClean="0"/>
              <a:t>VLASTIVĚDNÝ </a:t>
            </a:r>
            <a:br>
              <a:rPr lang="cs-CZ" dirty="0" smtClean="0"/>
            </a:br>
            <a:r>
              <a:rPr lang="cs-CZ" dirty="0" smtClean="0"/>
              <a:t>AZ KVÍZ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265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815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7239000" cy="3602800"/>
          </a:xfrm>
        </p:spPr>
        <p:txBody>
          <a:bodyPr/>
          <a:lstStyle/>
          <a:p>
            <a:r>
              <a:rPr lang="cs-CZ" dirty="0" smtClean="0">
                <a:hlinkClick r:id="rId3" action="ppaction://hlinksldjump"/>
              </a:rPr>
              <a:t>VERZE 1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VERZE 2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ŘEŠENÍ 1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ŘEŠENÍ 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GEOMETRICKÝ </a:t>
            </a:r>
            <a:br>
              <a:rPr lang="cs-CZ" dirty="0"/>
            </a:br>
            <a:r>
              <a:rPr lang="cs-CZ" dirty="0"/>
              <a:t>AZ KVÍZ</a:t>
            </a:r>
          </a:p>
        </p:txBody>
      </p:sp>
    </p:spTree>
    <p:extLst>
      <p:ext uri="{BB962C8B-B14F-4D97-AF65-F5344CB8AC3E}">
        <p14:creationId xmlns:p14="http://schemas.microsoft.com/office/powerpoint/2010/main" val="270374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3779912" y="108631"/>
            <a:ext cx="1296144" cy="1448161"/>
            <a:chOff x="3491880" y="-27384"/>
            <a:chExt cx="1800200" cy="2016224"/>
          </a:xfrm>
        </p:grpSpPr>
        <p:sp>
          <p:nvSpPr>
            <p:cNvPr id="18" name="Šestiúhelník 17">
              <a:hlinkClick r:id="rId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>
              <a:hlinkClick r:id="rId3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>
                  <a:solidFill>
                    <a:srgbClr val="92D050"/>
                  </a:solidFill>
                  <a:hlinkClick r:id="rId3" action="ppaction://hlinksldjump"/>
                </a:rPr>
                <a:t>B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131840" y="1217816"/>
            <a:ext cx="1296144" cy="1448161"/>
            <a:chOff x="3491880" y="-27384"/>
            <a:chExt cx="1800200" cy="2016224"/>
          </a:xfrm>
        </p:grpSpPr>
        <p:sp>
          <p:nvSpPr>
            <p:cNvPr id="55" name="Šestiúhelník 54">
              <a:hlinkClick r:id="rId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>
              <a:hlinkClick r:id="rId4" action="ppaction://hlinksldjump"/>
            </p:cNvPr>
            <p:cNvSpPr txBox="1"/>
            <p:nvPr/>
          </p:nvSpPr>
          <p:spPr>
            <a:xfrm>
              <a:off x="4042397" y="444562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4" action="ppaction://hlinksldjump"/>
                </a:rPr>
                <a:t>J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478577" y="2361177"/>
            <a:ext cx="1296144" cy="1448161"/>
            <a:chOff x="3491880" y="-27384"/>
            <a:chExt cx="1800200" cy="2016224"/>
          </a:xfrm>
        </p:grpSpPr>
        <p:sp>
          <p:nvSpPr>
            <p:cNvPr id="58" name="Šestiúhelník 57">
              <a:hlinkClick r:id="rId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>
              <a:hlinkClick r:id="rId5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5" action="ppaction://hlinksldjump"/>
                </a:rPr>
                <a:t>P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1830506" y="3507019"/>
            <a:ext cx="1296144" cy="1448161"/>
            <a:chOff x="3491881" y="-62867"/>
            <a:chExt cx="1800200" cy="2016224"/>
          </a:xfrm>
        </p:grpSpPr>
        <p:sp>
          <p:nvSpPr>
            <p:cNvPr id="61" name="Šestiúhelník 60">
              <a:hlinkClick r:id="rId6" action="ppaction://hlinksldjump"/>
            </p:cNvPr>
            <p:cNvSpPr/>
            <p:nvPr/>
          </p:nvSpPr>
          <p:spPr>
            <a:xfrm rot="5400000">
              <a:off x="3383869" y="4514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>
              <a:hlinkClick r:id="rId6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6" action="ppaction://hlinksldjump"/>
                </a:rPr>
                <a:t>S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3126648" y="3482636"/>
            <a:ext cx="1296144" cy="1448161"/>
            <a:chOff x="3484668" y="-82957"/>
            <a:chExt cx="1800200" cy="2016224"/>
          </a:xfrm>
        </p:grpSpPr>
        <p:sp>
          <p:nvSpPr>
            <p:cNvPr id="64" name="Šestiúhelník 63">
              <a:hlinkClick r:id="rId7" action="ppaction://hlinksldjump"/>
            </p:cNvPr>
            <p:cNvSpPr/>
            <p:nvPr/>
          </p:nvSpPr>
          <p:spPr>
            <a:xfrm rot="5400000">
              <a:off x="3376656" y="2505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TextovéPole 64">
              <a:hlinkClick r:id="rId7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7" action="ppaction://hlinksldjump"/>
                </a:rPr>
                <a:t>K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3774722" y="2362216"/>
            <a:ext cx="1296144" cy="1448161"/>
            <a:chOff x="3491880" y="-27384"/>
            <a:chExt cx="1800200" cy="2016224"/>
          </a:xfrm>
        </p:grpSpPr>
        <p:sp>
          <p:nvSpPr>
            <p:cNvPr id="67" name="Šestiúhelník 66">
              <a:hlinkClick r:id="rId8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>
              <a:hlinkClick r:id="rId8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8" action="ppaction://hlinksldjump"/>
                </a:rPr>
                <a:t>T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422794" y="1251023"/>
            <a:ext cx="1296144" cy="1448161"/>
            <a:chOff x="3491880" y="-27384"/>
            <a:chExt cx="1800200" cy="2016224"/>
          </a:xfrm>
        </p:grpSpPr>
        <p:sp>
          <p:nvSpPr>
            <p:cNvPr id="70" name="Šestiúhelník 69">
              <a:hlinkClick r:id="rId9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>
              <a:hlinkClick r:id="rId9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9" action="ppaction://hlinksldjump"/>
                </a:rPr>
                <a:t>V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427984" y="3488737"/>
            <a:ext cx="1296144" cy="1448161"/>
            <a:chOff x="3491880" y="-27384"/>
            <a:chExt cx="1800200" cy="2016224"/>
          </a:xfrm>
        </p:grpSpPr>
        <p:sp>
          <p:nvSpPr>
            <p:cNvPr id="73" name="Šestiúhelník 72">
              <a:hlinkClick r:id="rId10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>
              <a:hlinkClick r:id="rId10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0" action="ppaction://hlinksldjump"/>
                </a:rPr>
                <a:t>M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5718939" y="3488737"/>
            <a:ext cx="1296144" cy="1448160"/>
            <a:chOff x="3491880" y="-27384"/>
            <a:chExt cx="1800200" cy="2016224"/>
          </a:xfrm>
        </p:grpSpPr>
        <p:sp>
          <p:nvSpPr>
            <p:cNvPr id="76" name="Šestiúhelník 75">
              <a:hlinkClick r:id="rId11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TextovéPole 76">
              <a:hlinkClick r:id="rId11" action="ppaction://hlinksldjump"/>
            </p:cNvPr>
            <p:cNvSpPr txBox="1"/>
            <p:nvPr/>
          </p:nvSpPr>
          <p:spPr>
            <a:xfrm>
              <a:off x="4042397" y="337969"/>
              <a:ext cx="699167" cy="12855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1" action="ppaction://hlinksldjump"/>
                </a:rPr>
                <a:t>H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5088118" y="2366072"/>
            <a:ext cx="1296144" cy="1448161"/>
            <a:chOff x="3491880" y="-27384"/>
            <a:chExt cx="1800200" cy="2016224"/>
          </a:xfrm>
        </p:grpSpPr>
        <p:sp>
          <p:nvSpPr>
            <p:cNvPr id="79" name="Šestiúhelník 78">
              <a:hlinkClick r:id="rId12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TextovéPole 79">
              <a:hlinkClick r:id="rId12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2" action="ppaction://hlinksldjump"/>
                </a:rPr>
                <a:t>L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1182433" y="4633307"/>
            <a:ext cx="1296144" cy="1448161"/>
            <a:chOff x="3491880" y="-27384"/>
            <a:chExt cx="1800200" cy="2016224"/>
          </a:xfrm>
        </p:grpSpPr>
        <p:sp>
          <p:nvSpPr>
            <p:cNvPr id="82" name="Šestiúhelník 81">
              <a:hlinkClick r:id="rId1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TextovéPole 82">
              <a:hlinkClick r:id="rId13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3" action="ppaction://hlinksldjump"/>
                </a:rPr>
                <a:t>O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6384264" y="4633306"/>
            <a:ext cx="1296144" cy="1448161"/>
            <a:chOff x="3491880" y="-27384"/>
            <a:chExt cx="1800200" cy="2016224"/>
          </a:xfrm>
        </p:grpSpPr>
        <p:sp>
          <p:nvSpPr>
            <p:cNvPr id="85" name="Šestiúhelník 84">
              <a:hlinkClick r:id="rId1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TextovéPole 85">
              <a:hlinkClick r:id="rId14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4" action="ppaction://hlinksldjump"/>
                </a:rPr>
                <a:t>Š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5088119" y="4633306"/>
            <a:ext cx="1296144" cy="1448161"/>
            <a:chOff x="3491880" y="-27384"/>
            <a:chExt cx="1800200" cy="2016224"/>
          </a:xfrm>
        </p:grpSpPr>
        <p:sp>
          <p:nvSpPr>
            <p:cNvPr id="88" name="Šestiúhelník 87">
              <a:hlinkClick r:id="rId1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>
              <a:hlinkClick r:id="rId15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5" action="ppaction://hlinksldjump"/>
                </a:rPr>
                <a:t>K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3791974" y="4633306"/>
            <a:ext cx="1296144" cy="1448161"/>
            <a:chOff x="3491880" y="-27384"/>
            <a:chExt cx="1800200" cy="2016224"/>
          </a:xfrm>
        </p:grpSpPr>
        <p:sp>
          <p:nvSpPr>
            <p:cNvPr id="91" name="Šestiúhelník 90">
              <a:hlinkClick r:id="rId16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>
              <a:hlinkClick r:id="rId16" action="ppaction://hlinksldjump"/>
            </p:cNvPr>
            <p:cNvSpPr txBox="1"/>
            <p:nvPr/>
          </p:nvSpPr>
          <p:spPr>
            <a:xfrm>
              <a:off x="4042397" y="337969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6" action="ppaction://hlinksldjump"/>
                </a:rPr>
                <a:t>R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2478576" y="4633307"/>
            <a:ext cx="1296144" cy="1448161"/>
            <a:chOff x="-1278865" y="3301628"/>
            <a:chExt cx="1800200" cy="2016224"/>
          </a:xfrm>
        </p:grpSpPr>
        <p:sp>
          <p:nvSpPr>
            <p:cNvPr id="94" name="Šestiúhelník 93">
              <a:hlinkClick r:id="rId17" action="ppaction://hlinksldjump"/>
            </p:cNvPr>
            <p:cNvSpPr/>
            <p:nvPr/>
          </p:nvSpPr>
          <p:spPr>
            <a:xfrm rot="5400000">
              <a:off x="-1386877" y="3409640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TextovéPole 94">
              <a:hlinkClick r:id="rId17" action="ppaction://hlinksldjump"/>
            </p:cNvPr>
            <p:cNvSpPr txBox="1"/>
            <p:nvPr/>
          </p:nvSpPr>
          <p:spPr>
            <a:xfrm>
              <a:off x="-735589" y="3715814"/>
              <a:ext cx="699167" cy="12855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solidFill>
                    <a:srgbClr val="92D050"/>
                  </a:solidFill>
                  <a:hlinkClick r:id="rId17" action="ppaction://hlinksldjump"/>
                </a:rPr>
                <a:t>H</a:t>
              </a:r>
              <a:endParaRPr lang="cs-CZ" sz="5400" dirty="0">
                <a:solidFill>
                  <a:srgbClr val="92D050"/>
                </a:solidFill>
              </a:endParaRPr>
            </a:p>
          </p:txBody>
        </p:sp>
      </p:grpSp>
      <p:sp>
        <p:nvSpPr>
          <p:cNvPr id="17" name="Obdélník 16">
            <a:hlinkClick r:id="rId18" action="ppaction://hlinksldjump"/>
          </p:cNvPr>
          <p:cNvSpPr/>
          <p:nvPr/>
        </p:nvSpPr>
        <p:spPr>
          <a:xfrm>
            <a:off x="827584" y="620688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VERZE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>
            <a:hlinkClick r:id="rId18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19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60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79912" y="108631"/>
            <a:ext cx="1296144" cy="1448161"/>
            <a:chOff x="3491880" y="-27384"/>
            <a:chExt cx="1800200" cy="2016224"/>
          </a:xfrm>
        </p:grpSpPr>
        <p:sp>
          <p:nvSpPr>
            <p:cNvPr id="5" name="Šestiúhelník 4">
              <a:hlinkClick r:id="rId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hlinkClick r:id="rId3" action="ppaction://hlinksldjump"/>
            </p:cNvPr>
            <p:cNvSpPr txBox="1"/>
            <p:nvPr/>
          </p:nvSpPr>
          <p:spPr>
            <a:xfrm>
              <a:off x="3787040" y="402244"/>
              <a:ext cx="130381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3" action="ppaction://hlinksldjump"/>
                </a:rPr>
                <a:t>VN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131840" y="1217816"/>
            <a:ext cx="1296144" cy="1448161"/>
            <a:chOff x="3491880" y="-27384"/>
            <a:chExt cx="1800200" cy="2016224"/>
          </a:xfrm>
        </p:grpSpPr>
        <p:sp>
          <p:nvSpPr>
            <p:cNvPr id="8" name="Šestiúhelník 7">
              <a:hlinkClick r:id="rId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hlinkClick r:id="rId4" action="ppaction://hlinksldjump"/>
            </p:cNvPr>
            <p:cNvSpPr txBox="1"/>
            <p:nvPr/>
          </p:nvSpPr>
          <p:spPr>
            <a:xfrm>
              <a:off x="3605040" y="389017"/>
              <a:ext cx="1607386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4" action="ppaction://hlinksldjump"/>
                </a:rPr>
                <a:t>PM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478577" y="2361177"/>
            <a:ext cx="1296144" cy="1448161"/>
            <a:chOff x="3491880" y="-27384"/>
            <a:chExt cx="1800200" cy="2016224"/>
          </a:xfrm>
        </p:grpSpPr>
        <p:sp>
          <p:nvSpPr>
            <p:cNvPr id="11" name="Šestiúhelník 10">
              <a:hlinkClick r:id="rId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>
              <a:hlinkClick r:id="rId5" action="ppaction://hlinksldjump"/>
            </p:cNvPr>
            <p:cNvSpPr txBox="1"/>
            <p:nvPr/>
          </p:nvSpPr>
          <p:spPr>
            <a:xfrm>
              <a:off x="3762140" y="403691"/>
              <a:ext cx="1303292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5" action="ppaction://hlinksldjump"/>
                </a:rPr>
                <a:t>SR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30506" y="3507019"/>
            <a:ext cx="1296144" cy="1448161"/>
            <a:chOff x="3491881" y="-62867"/>
            <a:chExt cx="1800200" cy="2016224"/>
          </a:xfrm>
        </p:grpSpPr>
        <p:sp>
          <p:nvSpPr>
            <p:cNvPr id="14" name="Šestiúhelník 13">
              <a:hlinkClick r:id="rId6" action="ppaction://hlinksldjump"/>
            </p:cNvPr>
            <p:cNvSpPr/>
            <p:nvPr/>
          </p:nvSpPr>
          <p:spPr>
            <a:xfrm rot="5400000">
              <a:off x="3383869" y="4514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>
              <a:hlinkClick r:id="rId6" action="ppaction://hlinksldjump"/>
            </p:cNvPr>
            <p:cNvSpPr txBox="1"/>
            <p:nvPr/>
          </p:nvSpPr>
          <p:spPr>
            <a:xfrm>
              <a:off x="3624102" y="337969"/>
              <a:ext cx="1535758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6" action="ppaction://hlinksldjump"/>
                </a:rPr>
                <a:t>SH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126648" y="3482636"/>
            <a:ext cx="1296144" cy="1448161"/>
            <a:chOff x="3484668" y="-82957"/>
            <a:chExt cx="1800200" cy="2016224"/>
          </a:xfrm>
        </p:grpSpPr>
        <p:sp>
          <p:nvSpPr>
            <p:cNvPr id="17" name="Šestiúhelník 16">
              <a:hlinkClick r:id="rId7" action="ppaction://hlinksldjump"/>
            </p:cNvPr>
            <p:cNvSpPr/>
            <p:nvPr/>
          </p:nvSpPr>
          <p:spPr>
            <a:xfrm rot="5400000">
              <a:off x="3376656" y="25055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hlinkClick r:id="rId7" action="ppaction://hlinksldjump"/>
            </p:cNvPr>
            <p:cNvSpPr txBox="1"/>
            <p:nvPr/>
          </p:nvSpPr>
          <p:spPr>
            <a:xfrm>
              <a:off x="3752010" y="337969"/>
              <a:ext cx="1265515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7" action="ppaction://hlinksldjump"/>
                </a:rPr>
                <a:t>ČB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774722" y="2362216"/>
            <a:ext cx="1296144" cy="1448160"/>
            <a:chOff x="3491880" y="-27384"/>
            <a:chExt cx="1800200" cy="2016224"/>
          </a:xfrm>
        </p:grpSpPr>
        <p:sp>
          <p:nvSpPr>
            <p:cNvPr id="20" name="Šestiúhelník 19">
              <a:hlinkClick r:id="rId8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>
              <a:hlinkClick r:id="rId8" action="ppaction://hlinksldjump"/>
            </p:cNvPr>
            <p:cNvSpPr txBox="1"/>
            <p:nvPr/>
          </p:nvSpPr>
          <p:spPr>
            <a:xfrm>
              <a:off x="3608081" y="375570"/>
              <a:ext cx="1582217" cy="11569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8" action="ppaction://hlinksldjump"/>
                </a:rPr>
                <a:t>MZ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422794" y="1251023"/>
            <a:ext cx="1296144" cy="1448161"/>
            <a:chOff x="3491880" y="-27384"/>
            <a:chExt cx="1800200" cy="2016224"/>
          </a:xfrm>
        </p:grpSpPr>
        <p:sp>
          <p:nvSpPr>
            <p:cNvPr id="23" name="Šestiúhelník 22">
              <a:hlinkClick r:id="rId9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>
              <a:hlinkClick r:id="rId9" action="ppaction://hlinksldjump"/>
            </p:cNvPr>
            <p:cNvSpPr txBox="1"/>
            <p:nvPr/>
          </p:nvSpPr>
          <p:spPr>
            <a:xfrm>
              <a:off x="3864754" y="362723"/>
              <a:ext cx="1267349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9" action="ppaction://hlinksldjump"/>
                </a:rPr>
                <a:t>LH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427984" y="3488737"/>
            <a:ext cx="1296144" cy="1448161"/>
            <a:chOff x="3491880" y="-27384"/>
            <a:chExt cx="1800200" cy="2016224"/>
          </a:xfrm>
        </p:grpSpPr>
        <p:sp>
          <p:nvSpPr>
            <p:cNvPr id="26" name="Šestiúhelník 25">
              <a:hlinkClick r:id="rId10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>
              <a:hlinkClick r:id="rId10" action="ppaction://hlinksldjump"/>
            </p:cNvPr>
            <p:cNvSpPr txBox="1"/>
            <p:nvPr/>
          </p:nvSpPr>
          <p:spPr>
            <a:xfrm>
              <a:off x="3857545" y="337969"/>
              <a:ext cx="1427328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0" action="ppaction://hlinksldjump"/>
                </a:rPr>
                <a:t>ZH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718939" y="3488737"/>
            <a:ext cx="1296144" cy="1448161"/>
            <a:chOff x="3491880" y="-27384"/>
            <a:chExt cx="1800200" cy="2016224"/>
          </a:xfrm>
        </p:grpSpPr>
        <p:sp>
          <p:nvSpPr>
            <p:cNvPr id="29" name="Šestiúhelník 28">
              <a:hlinkClick r:id="rId11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>
              <a:hlinkClick r:id="rId11" action="ppaction://hlinksldjump"/>
            </p:cNvPr>
            <p:cNvSpPr txBox="1"/>
            <p:nvPr/>
          </p:nvSpPr>
          <p:spPr>
            <a:xfrm>
              <a:off x="3663522" y="337969"/>
              <a:ext cx="1456914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1" action="ppaction://hlinksldjump"/>
                </a:rPr>
                <a:t>BN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088118" y="2366072"/>
            <a:ext cx="1296144" cy="1448161"/>
            <a:chOff x="3491880" y="-27384"/>
            <a:chExt cx="1800200" cy="2016224"/>
          </a:xfrm>
        </p:grpSpPr>
        <p:sp>
          <p:nvSpPr>
            <p:cNvPr id="32" name="Šestiúhelník 31">
              <a:hlinkClick r:id="rId12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hlinkClick r:id="rId12" action="ppaction://hlinksldjump"/>
            </p:cNvPr>
            <p:cNvSpPr txBox="1"/>
            <p:nvPr/>
          </p:nvSpPr>
          <p:spPr>
            <a:xfrm>
              <a:off x="3719894" y="370200"/>
              <a:ext cx="1344171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2" action="ppaction://hlinksldjump"/>
                </a:rPr>
                <a:t>TD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182433" y="4633307"/>
            <a:ext cx="1296144" cy="1448161"/>
            <a:chOff x="3491880" y="-27384"/>
            <a:chExt cx="1800200" cy="2016224"/>
          </a:xfrm>
        </p:grpSpPr>
        <p:sp>
          <p:nvSpPr>
            <p:cNvPr id="35" name="Šestiúhelník 34">
              <a:hlinkClick r:id="rId13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>
              <a:hlinkClick r:id="rId13" action="ppaction://hlinksldjump"/>
            </p:cNvPr>
            <p:cNvSpPr txBox="1"/>
            <p:nvPr/>
          </p:nvSpPr>
          <p:spPr>
            <a:xfrm>
              <a:off x="3688297" y="451078"/>
              <a:ext cx="1407365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3" action="ppaction://hlinksldjump"/>
                </a:rPr>
                <a:t>PN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384264" y="4633306"/>
            <a:ext cx="1296144" cy="1448161"/>
            <a:chOff x="3491880" y="-27384"/>
            <a:chExt cx="1800200" cy="2016224"/>
          </a:xfrm>
        </p:grpSpPr>
        <p:sp>
          <p:nvSpPr>
            <p:cNvPr id="38" name="Šestiúhelník 37">
              <a:hlinkClick r:id="rId14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>
              <a:hlinkClick r:id="rId14" action="ppaction://hlinksldjump"/>
            </p:cNvPr>
            <p:cNvSpPr txBox="1"/>
            <p:nvPr/>
          </p:nvSpPr>
          <p:spPr>
            <a:xfrm>
              <a:off x="3725509" y="384594"/>
              <a:ext cx="133294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4" action="ppaction://hlinksldjump"/>
                </a:rPr>
                <a:t>SS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088119" y="4633306"/>
            <a:ext cx="1296144" cy="1448160"/>
            <a:chOff x="3491880" y="-27384"/>
            <a:chExt cx="1800200" cy="2016224"/>
          </a:xfrm>
        </p:grpSpPr>
        <p:sp>
          <p:nvSpPr>
            <p:cNvPr id="41" name="Šestiúhelník 40">
              <a:hlinkClick r:id="rId15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>
              <a:hlinkClick r:id="rId15" action="ppaction://hlinksldjump"/>
            </p:cNvPr>
            <p:cNvSpPr txBox="1"/>
            <p:nvPr/>
          </p:nvSpPr>
          <p:spPr>
            <a:xfrm>
              <a:off x="3731120" y="384596"/>
              <a:ext cx="1536996" cy="11569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5" action="ppaction://hlinksldjump"/>
                </a:rPr>
                <a:t>GM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791974" y="4633306"/>
            <a:ext cx="1296144" cy="1448161"/>
            <a:chOff x="3491880" y="-27384"/>
            <a:chExt cx="1800200" cy="2016224"/>
          </a:xfrm>
        </p:grpSpPr>
        <p:sp>
          <p:nvSpPr>
            <p:cNvPr id="44" name="Šestiúhelník 43">
              <a:hlinkClick r:id="rId16" action="ppaction://hlinksldjump"/>
            </p:cNvPr>
            <p:cNvSpPr/>
            <p:nvPr/>
          </p:nvSpPr>
          <p:spPr>
            <a:xfrm rot="5400000">
              <a:off x="3383868" y="80628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hlinkClick r:id="rId16" action="ppaction://hlinksldjump"/>
            </p:cNvPr>
            <p:cNvSpPr txBox="1"/>
            <p:nvPr/>
          </p:nvSpPr>
          <p:spPr>
            <a:xfrm>
              <a:off x="3661937" y="402245"/>
              <a:ext cx="1412160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6" action="ppaction://hlinksldjump"/>
                </a:rPr>
                <a:t>ČU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478576" y="4633307"/>
            <a:ext cx="1296144" cy="1448161"/>
            <a:chOff x="-1278865" y="3301628"/>
            <a:chExt cx="1800200" cy="2016224"/>
          </a:xfrm>
        </p:grpSpPr>
        <p:sp>
          <p:nvSpPr>
            <p:cNvPr id="47" name="Šestiúhelník 46">
              <a:hlinkClick r:id="rId17" action="ppaction://hlinksldjump"/>
            </p:cNvPr>
            <p:cNvSpPr/>
            <p:nvPr/>
          </p:nvSpPr>
          <p:spPr>
            <a:xfrm rot="5400000">
              <a:off x="-1386877" y="3409640"/>
              <a:ext cx="2016224" cy="1800200"/>
            </a:xfrm>
            <a:prstGeom prst="hexag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>
              <a:hlinkClick r:id="rId17" action="ppaction://hlinksldjump"/>
            </p:cNvPr>
            <p:cNvSpPr txBox="1"/>
            <p:nvPr/>
          </p:nvSpPr>
          <p:spPr>
            <a:xfrm>
              <a:off x="-1069458" y="3780090"/>
              <a:ext cx="1364146" cy="11569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solidFill>
                    <a:srgbClr val="92D050"/>
                  </a:solidFill>
                  <a:hlinkClick r:id="rId17" action="ppaction://hlinksldjump"/>
                </a:rPr>
                <a:t>BK</a:t>
              </a:r>
              <a:endParaRPr lang="cs-CZ" sz="4800" dirty="0">
                <a:solidFill>
                  <a:srgbClr val="92D050"/>
                </a:solidFill>
              </a:endParaRPr>
            </a:p>
          </p:txBody>
        </p:sp>
      </p:grpSp>
      <p:sp>
        <p:nvSpPr>
          <p:cNvPr id="49" name="Obdélník 48">
            <a:hlinkClick r:id="rId18" action="ppaction://hlinksldjump"/>
          </p:cNvPr>
          <p:cNvSpPr/>
          <p:nvPr/>
        </p:nvSpPr>
        <p:spPr>
          <a:xfrm>
            <a:off x="827584" y="620688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VERZE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>
            <a:hlinkClick r:id="rId19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20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07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Největší město na Moravě se jmenuje ...</a:t>
            </a:r>
            <a:endParaRPr lang="cs-CZ" sz="7200" dirty="0"/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Ryby se chovají převážně v kraji…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Na území Moravského a Českého krasu se těží...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Řeka začíná jako…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Město založené husity se jmenuje...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85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Největší řekou České republiky je...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Nejvyšší hora České republiky je…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Řeka Labe pramení v 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91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Úřad statutárních měst se nazývá...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Jak se jmenuje průmysl vyrábějící výrobky ze železa</a:t>
            </a:r>
            <a:r>
              <a:rPr lang="cs-CZ" sz="7200" dirty="0"/>
              <a:t> a</a:t>
            </a:r>
            <a:r>
              <a:rPr lang="cs-CZ" sz="7200" dirty="0" smtClean="0"/>
              <a:t> oceli</a:t>
            </a:r>
            <a:r>
              <a:rPr lang="cs-CZ" sz="7200" dirty="0"/>
              <a:t>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2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Moravská řeka tekoucí na sever do Baltského moře se jmenuje…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 algn="ctr">
              <a:buNone/>
            </a:pPr>
            <a:r>
              <a:rPr lang="cs-CZ" sz="7200" dirty="0" smtClean="0"/>
              <a:t>V čele každého kraje stojí 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Na jihu sousedí Česká republika </a:t>
            </a:r>
          </a:p>
          <a:p>
            <a:pPr marL="0" indent="0" algn="ctr">
              <a:buNone/>
            </a:pPr>
            <a:r>
              <a:rPr lang="cs-CZ" sz="7200" dirty="0" smtClean="0"/>
              <a:t>s </a:t>
            </a:r>
            <a:r>
              <a:rPr lang="pt-BR" sz="7200" dirty="0" smtClean="0"/>
              <a:t>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Co označuje tato mapová značka?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00774"/>
            <a:ext cx="1152128" cy="1628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695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Ve kterém pohoří se nachází Boubínský prales?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Uměle vytvořená vodní plocha se nazývá…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vn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Kdo tvoří českou vládu?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Pm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Jak se jmenuje nejvyšší hora Moravskoslezských Beskyd?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lh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Hlavní a vedlejší světové strany určujeme pomocí… 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Jak se jmenuje současný český prezident?</a:t>
            </a:r>
          </a:p>
          <a:p>
            <a:pPr marL="0" indent="0" algn="ctr">
              <a:buNone/>
            </a:pP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mz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Řeka Orlice má dva prameny. Jak se jmenují?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td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Národní píseň, která se hraje u významných příležitostí...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Krajské město v jižních Čechách se jmenuje…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čB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Jak </a:t>
            </a:r>
            <a:r>
              <a:rPr lang="cs-CZ" sz="7200" dirty="0"/>
              <a:t>se nazývá </a:t>
            </a:r>
            <a:r>
              <a:rPr lang="cs-CZ" sz="7200" dirty="0" smtClean="0"/>
              <a:t>tato mapová značka?</a:t>
            </a:r>
          </a:p>
          <a:p>
            <a:pPr marL="0" lvl="0" indent="0" algn="ctr">
              <a:buNone/>
            </a:pP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zh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var L 3"/>
          <p:cNvSpPr/>
          <p:nvPr/>
        </p:nvSpPr>
        <p:spPr>
          <a:xfrm>
            <a:off x="3851920" y="4221088"/>
            <a:ext cx="1152128" cy="1224136"/>
          </a:xfrm>
          <a:prstGeom prst="corne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Paliva vyrábějící se z ropy jsou  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bn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endParaRPr lang="cs-CZ" sz="7200" dirty="0" smtClean="0"/>
          </a:p>
          <a:p>
            <a:pPr marL="0" lvl="0" indent="0" algn="ctr">
              <a:buNone/>
            </a:pPr>
            <a:r>
              <a:rPr lang="cs-CZ" sz="7200" dirty="0" smtClean="0"/>
              <a:t>Nížina podél toku řeky Labe má název…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pn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Pohoří ležící na hranici se Slovenskem se nazývá...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bk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Na Ostravsku a Kladensku se těží 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ču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7200" dirty="0" smtClean="0"/>
              <a:t>Vzdušnou vzdálenost měst na mapě určujeme pomocí …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gm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036768" y="58136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028" y="155679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7200" dirty="0" smtClean="0"/>
              <a:t>Státní vlajku, státní hymnu a státní znak nazýváme … 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884368" y="5661248"/>
            <a:ext cx="792088" cy="57606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864096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Úkoly pro geometrický AZ kvíz: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počet polí: 15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na políčkách </a:t>
            </a:r>
            <a:r>
              <a:rPr lang="cs-CZ" sz="1400" dirty="0" smtClean="0"/>
              <a:t>jsou </a:t>
            </a:r>
            <a:r>
              <a:rPr lang="cs-CZ" sz="1400" dirty="0"/>
              <a:t>ukrytá </a:t>
            </a:r>
            <a:r>
              <a:rPr lang="cs-CZ" sz="1400" dirty="0" smtClean="0"/>
              <a:t>písmena nebo dvojice písmen, </a:t>
            </a:r>
            <a:r>
              <a:rPr lang="cs-CZ" sz="1400" dirty="0"/>
              <a:t>která jsou </a:t>
            </a:r>
            <a:r>
              <a:rPr lang="cs-CZ" sz="1400" dirty="0" smtClean="0"/>
              <a:t>počátečními písmeny </a:t>
            </a:r>
            <a:r>
              <a:rPr lang="cs-CZ" sz="1400" dirty="0"/>
              <a:t>správné odpovědi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v legendě jsou červeně vyznačeny správné odpovědi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hrají dvě </a:t>
            </a:r>
            <a:r>
              <a:rPr lang="cs-CZ" sz="1400" dirty="0" smtClean="0"/>
              <a:t>družstva, body zapisujeme na tabuli</a:t>
            </a:r>
            <a:endParaRPr lang="cs-CZ" sz="1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/>
              <a:t>otázky jsou z oblasti </a:t>
            </a:r>
            <a:r>
              <a:rPr lang="cs-CZ" sz="1400" dirty="0" smtClean="0"/>
              <a:t>VLASTIVĚDY </a:t>
            </a:r>
            <a:r>
              <a:rPr lang="cs-CZ" sz="1400" dirty="0"/>
              <a:t>4. roč.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LEGENDA:</a:t>
            </a:r>
            <a:r>
              <a:rPr lang="cs-CZ" sz="1400" b="1" dirty="0"/>
              <a:t> </a:t>
            </a:r>
            <a:endParaRPr lang="cs-CZ" sz="1400" dirty="0"/>
          </a:p>
          <a:p>
            <a:pPr>
              <a:spcAft>
                <a:spcPts val="0"/>
              </a:spcAft>
            </a:pPr>
            <a:r>
              <a:rPr lang="cs-CZ" sz="1400" b="1" kern="150" dirty="0">
                <a:latin typeface="Times New Roman"/>
                <a:ea typeface="Lucida Sans Unicode"/>
                <a:cs typeface="Mangal"/>
              </a:rPr>
              <a:t> 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1.</a:t>
            </a:r>
            <a:r>
              <a:rPr lang="cs-CZ" sz="1400" b="1" u="sng" kern="150" dirty="0" smtClean="0">
                <a:latin typeface="Times New Roman"/>
                <a:ea typeface="Lucida Sans Unicode"/>
                <a:cs typeface="Mangal"/>
              </a:rPr>
              <a:t>kolo</a:t>
            </a:r>
            <a:r>
              <a:rPr lang="cs-CZ" sz="1400" b="1" u="sng" kern="150" dirty="0">
                <a:latin typeface="Times New Roman"/>
                <a:ea typeface="Lucida Sans Unicode"/>
                <a:cs typeface="Mangal"/>
              </a:rPr>
              <a:t>: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B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Brno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Největší město na Moravě se jmenuje 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J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jihočeském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Ryby se chovají převážně v kraji…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V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vápenec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Na území Moravského a Českého krasu se těží...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P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pramen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Řeka začíná jako…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T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Tábor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Město založené husity se jmenuje...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L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Labe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Největší řekou České republiky je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S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Sněžka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Nejvyšší hora České republiky je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K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Krkonoších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Řeka Labe pramení v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M –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magistrát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Úřad statutárních měst se nazývá...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9525" algn="l"/>
              </a:tabLst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H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hutnický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Jak se jmenuje průmysl vyrábějící výrobky ze železa a oceli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O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Odra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Moravská řeka tekoucí na sever do Baltského moře se jmenuje…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H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hejtman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 </a:t>
            </a:r>
            <a:r>
              <a:rPr lang="pl-PL" sz="1400" kern="150" dirty="0">
                <a:latin typeface="Times New Roman"/>
                <a:ea typeface="Lucida Sans Unicode"/>
                <a:cs typeface="Mangal"/>
              </a:rPr>
              <a:t>V čele každého kraje stojí …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R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Rakouskem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Na jihu sousedí Česká republika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s …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K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kaple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 </a:t>
            </a:r>
            <a:r>
              <a:rPr lang="pl-PL" sz="1400" kern="150" dirty="0">
                <a:latin typeface="Times New Roman"/>
                <a:ea typeface="Lucida Sans Unicode"/>
                <a:cs typeface="Mangal"/>
              </a:rPr>
              <a:t>Co označuje tato mapová značka</a:t>
            </a:r>
            <a:r>
              <a:rPr lang="pl-PL" sz="1400" kern="150" dirty="0" smtClean="0">
                <a:latin typeface="Times New Roman"/>
                <a:ea typeface="Lucida Sans Unicode"/>
                <a:cs typeface="Mangal"/>
              </a:rPr>
              <a:t>?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38100" algn="l"/>
              </a:tabLst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Š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-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Šumava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) Ve kterém pohoří se nachází Boubínský prales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 </a:t>
            </a:r>
            <a:endParaRPr lang="cs-CZ" sz="1400" kern="150" dirty="0">
              <a:effectLst/>
              <a:latin typeface="Times New Roman"/>
              <a:ea typeface="Lucida Sans Unicode"/>
              <a:cs typeface="Mangal"/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228184" y="336855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4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2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745" y="1628800"/>
            <a:ext cx="8640960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u="sng" kern="150" dirty="0">
                <a:latin typeface="Times New Roman"/>
                <a:ea typeface="Lucida Sans Unicode"/>
                <a:cs typeface="Mangal"/>
              </a:rPr>
              <a:t>2. kolo:</a:t>
            </a:r>
            <a:endParaRPr lang="cs-CZ" kern="150" dirty="0">
              <a:latin typeface="Times New Roman"/>
              <a:ea typeface="Lucida Sans Unicode"/>
              <a:cs typeface="Mangal"/>
            </a:endParaRPr>
          </a:p>
          <a:p>
            <a:pPr>
              <a:spcAft>
                <a:spcPts val="0"/>
              </a:spcAft>
            </a:pPr>
            <a:r>
              <a:rPr lang="cs-CZ" kern="150" dirty="0">
                <a:latin typeface="Times New Roman"/>
                <a:ea typeface="Lucida Sans Unicode"/>
                <a:cs typeface="Mangal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VN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Uměle vytvořená vodní plocha se nazývá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vodní nádrž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PM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Kdo tvoří českou vládu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premiér, ministři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LH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Jak se jmenuje nejvyšší hora Moravskoslezských Beskyd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Lysá hora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SR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Hlavní a vedlejší světové strany určujeme pomocí…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směrová růžice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MZ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Jak se jmenuje současný český prezident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Miloš Zeman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TD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Řeka Orlice má dva prameny. Jak se jmenují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Tichá, Divoká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SH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Národní píseň, která se hraje u významných příležitostí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...(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státní hymna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ČB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Krajské město v jižních Čechách se jmenuje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České Budějovice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ZH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Jak se nazývá tato mapová značka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?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zřícenina hradu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BN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Paliva vyrábějící se z ropy jsou 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benzín, nafta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PN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Nížina podél toku řeky Labe má název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Polabská nížina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BK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</a:t>
            </a:r>
            <a:r>
              <a:rPr lang="pt-BR" sz="1400" kern="150" dirty="0">
                <a:latin typeface="Times New Roman"/>
                <a:ea typeface="Lucida Sans Unicode"/>
                <a:cs typeface="Mangal"/>
              </a:rPr>
              <a:t>Pohoří ležící na hranici se Slovenskem se </a:t>
            </a:r>
            <a:r>
              <a:rPr lang="pt-BR" sz="1400" kern="150" dirty="0" smtClean="0">
                <a:latin typeface="Times New Roman"/>
                <a:ea typeface="Lucida Sans Unicode"/>
                <a:cs typeface="Mangal"/>
              </a:rPr>
              <a:t>nazývá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Bílé Karpaty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ČU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Na Ostravsku a Kladensku se těží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černé uhlí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GM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Vzdušnou vzdálenost měst na mapě určujeme pomocí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…(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grafického měřítka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latin typeface="Times New Roman"/>
              <a:ea typeface="Lucida Sans Unicode"/>
              <a:cs typeface="Mangal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 startAt="4"/>
            </a:pP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SS </a:t>
            </a:r>
            <a:r>
              <a:rPr lang="cs-CZ" sz="1400" kern="150" dirty="0">
                <a:latin typeface="Times New Roman"/>
                <a:ea typeface="Lucida Sans Unicode"/>
                <a:cs typeface="Mangal"/>
              </a:rPr>
              <a:t>– Státní vlajku, státní hymnu a státní znak nazýváme … 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 (</a:t>
            </a:r>
            <a:r>
              <a:rPr lang="cs-CZ" sz="1400" kern="150" dirty="0" smtClean="0">
                <a:solidFill>
                  <a:srgbClr val="FF0000"/>
                </a:solidFill>
                <a:latin typeface="Times New Roman"/>
                <a:ea typeface="Lucida Sans Unicode"/>
                <a:cs typeface="Mangal"/>
              </a:rPr>
              <a:t>státní symboly</a:t>
            </a:r>
            <a:r>
              <a:rPr lang="cs-CZ" sz="1400" kern="150" dirty="0" smtClean="0">
                <a:latin typeface="Times New Roman"/>
                <a:ea typeface="Lucida Sans Unicode"/>
                <a:cs typeface="Mangal"/>
              </a:rPr>
              <a:t>)</a:t>
            </a:r>
            <a:endParaRPr lang="cs-CZ" sz="1400" kern="150" dirty="0">
              <a:effectLst/>
              <a:latin typeface="Times New Roman"/>
              <a:ea typeface="Lucida Sans Unicode"/>
              <a:cs typeface="Mangal"/>
            </a:endParaRPr>
          </a:p>
        </p:txBody>
      </p:sp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6063737" y="664241"/>
            <a:ext cx="1902694" cy="63033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hlinkClick r:id="rId4" action="ppaction://hlinksldjump"/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86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407</TotalTime>
  <Words>351</Words>
  <Application>Microsoft Office PowerPoint</Application>
  <PresentationFormat>Předvádění na obrazovce (4:3)</PresentationFormat>
  <Paragraphs>209</Paragraphs>
  <Slides>36</Slides>
  <Notes>36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Mřížka</vt:lpstr>
      <vt:lpstr>VLASTIVĚDNÝ  AZ KVÍZ</vt:lpstr>
      <vt:lpstr>GEOMETRICKÝ  AZ KVÍZ</vt:lpstr>
      <vt:lpstr>Prezentace aplikace PowerPoint</vt:lpstr>
      <vt:lpstr>Prezentace aplikace PowerPoint</vt:lpstr>
      <vt:lpstr>B</vt:lpstr>
      <vt:lpstr>J</vt:lpstr>
      <vt:lpstr>V</vt:lpstr>
      <vt:lpstr>P</vt:lpstr>
      <vt:lpstr>T</vt:lpstr>
      <vt:lpstr>L</vt:lpstr>
      <vt:lpstr>S</vt:lpstr>
      <vt:lpstr>K</vt:lpstr>
      <vt:lpstr>m</vt:lpstr>
      <vt:lpstr>h</vt:lpstr>
      <vt:lpstr>O</vt:lpstr>
      <vt:lpstr>H</vt:lpstr>
      <vt:lpstr>R</vt:lpstr>
      <vt:lpstr>K</vt:lpstr>
      <vt:lpstr>Š</vt:lpstr>
      <vt:lpstr>vn</vt:lpstr>
      <vt:lpstr>Pm</vt:lpstr>
      <vt:lpstr>lh</vt:lpstr>
      <vt:lpstr>sr</vt:lpstr>
      <vt:lpstr>mz</vt:lpstr>
      <vt:lpstr>td</vt:lpstr>
      <vt:lpstr>sh</vt:lpstr>
      <vt:lpstr>čB</vt:lpstr>
      <vt:lpstr>zh</vt:lpstr>
      <vt:lpstr>bn</vt:lpstr>
      <vt:lpstr>pn</vt:lpstr>
      <vt:lpstr>bk</vt:lpstr>
      <vt:lpstr>ču</vt:lpstr>
      <vt:lpstr>gm</vt:lpstr>
      <vt:lpstr>ss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Výuka</cp:lastModifiedBy>
  <cp:revision>40</cp:revision>
  <dcterms:created xsi:type="dcterms:W3CDTF">2012-10-28T17:58:21Z</dcterms:created>
  <dcterms:modified xsi:type="dcterms:W3CDTF">2013-04-10T09:47:42Z</dcterms:modified>
</cp:coreProperties>
</file>