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0"/>
  </p:notesMasterIdLst>
  <p:sldIdLst>
    <p:sldId id="264" r:id="rId3"/>
    <p:sldId id="265" r:id="rId4"/>
    <p:sldId id="256" r:id="rId5"/>
    <p:sldId id="258" r:id="rId6"/>
    <p:sldId id="257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496E6-8D91-47F3-830B-961038C73ADB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F0FCD-C8E2-4254-A62E-16CEAC947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845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46A547B-5746-422C-8CCF-4D5F3E653AF7}" type="slidenum">
              <a:rPr lang="cs-CZ" smtClean="0">
                <a:solidFill>
                  <a:prstClr val="black"/>
                </a:solidFill>
              </a:rPr>
              <a:pPr eaLnBrk="1" hangingPunct="1"/>
              <a:t>2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771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904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314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284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132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6291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5970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6954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9908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700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476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BF86554-DF6A-4CFC-BCFD-1D13041ACBCB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1EFCE1-0EA9-4310-9243-5DF77DD1DA0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D109E-904C-40A0-8726-AC8F9E2B3A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01CE2-2FA5-40DD-97F3-4E72920DF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9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Název </a:t>
            </a:r>
            <a:r>
              <a:rPr lang="cs-CZ" b="1" smtClean="0"/>
              <a:t>DUM:</a:t>
            </a:r>
            <a:r>
              <a:rPr lang="cs-CZ" smtClean="0"/>
              <a:t>VY_32_INOVACE_XV_1_06_Snail from wire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</a:t>
            </a:r>
            <a:r>
              <a:rPr lang="cs-CZ" dirty="0" smtClean="0"/>
              <a:t>XV</a:t>
            </a:r>
            <a:r>
              <a:rPr lang="cs-CZ" b="1" dirty="0" smtClean="0"/>
              <a:t>     </a:t>
            </a:r>
            <a:r>
              <a:rPr lang="cs-CZ" b="1" dirty="0"/>
              <a:t>Sada číslo: </a:t>
            </a:r>
            <a:r>
              <a:rPr lang="cs-CZ" dirty="0" smtClean="0"/>
              <a:t>1</a:t>
            </a:r>
            <a:r>
              <a:rPr lang="cs-CZ" b="1" dirty="0" smtClean="0"/>
              <a:t>         </a:t>
            </a:r>
            <a:r>
              <a:rPr lang="cs-CZ" b="1"/>
              <a:t>Pořadové </a:t>
            </a:r>
            <a:r>
              <a:rPr lang="cs-CZ" b="1" smtClean="0"/>
              <a:t>číslo </a:t>
            </a:r>
            <a:r>
              <a:rPr lang="cs-CZ" smtClean="0"/>
              <a:t>06</a:t>
            </a:r>
            <a:r>
              <a:rPr lang="cs-CZ" b="1" smtClean="0"/>
              <a:t> 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</a:t>
            </a:r>
            <a:r>
              <a:rPr lang="cs-CZ" dirty="0"/>
              <a:t> Mgr. </a:t>
            </a:r>
            <a:r>
              <a:rPr lang="cs-CZ" dirty="0" smtClean="0"/>
              <a:t>Kateřina Zídková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4889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7171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just"/>
            <a:r>
              <a:rPr lang="cs-CZ" sz="1600" b="1" dirty="0">
                <a:solidFill>
                  <a:prstClr val="black"/>
                </a:solidFill>
              </a:rPr>
              <a:t>Anotace</a:t>
            </a:r>
            <a:r>
              <a:rPr lang="cs-CZ" sz="1600">
                <a:solidFill>
                  <a:prstClr val="black"/>
                </a:solidFill>
              </a:rPr>
              <a:t>: </a:t>
            </a:r>
            <a:r>
              <a:rPr lang="cs-CZ" sz="1600">
                <a:solidFill>
                  <a:prstClr val="black"/>
                </a:solidFill>
              </a:rPr>
              <a:t>CLIL: Pracovní </a:t>
            </a:r>
            <a:r>
              <a:rPr lang="cs-CZ" sz="1600">
                <a:solidFill>
                  <a:prstClr val="black"/>
                </a:solidFill>
              </a:rPr>
              <a:t>činnosti </a:t>
            </a:r>
            <a:r>
              <a:rPr lang="cs-CZ" sz="1600" smtClean="0">
                <a:solidFill>
                  <a:prstClr val="black"/>
                </a:solidFill>
              </a:rPr>
              <a:t>v angličtině</a:t>
            </a:r>
            <a:r>
              <a:rPr lang="cs-CZ" sz="1600">
                <a:solidFill>
                  <a:prstClr val="black"/>
                </a:solidFill>
              </a:rPr>
              <a:t>. </a:t>
            </a:r>
            <a:r>
              <a:rPr lang="cs-CZ" sz="1600">
                <a:solidFill>
                  <a:prstClr val="black"/>
                </a:solidFill>
              </a:rPr>
              <a:t>Výroba </a:t>
            </a:r>
            <a:r>
              <a:rPr lang="cs-CZ" sz="1600" smtClean="0">
                <a:solidFill>
                  <a:prstClr val="black"/>
                </a:solidFill>
              </a:rPr>
              <a:t>šnečka z drátu </a:t>
            </a:r>
            <a:r>
              <a:rPr lang="cs-CZ" sz="1600">
                <a:solidFill>
                  <a:prstClr val="black"/>
                </a:solidFill>
              </a:rPr>
              <a:t>podle instrukcí v</a:t>
            </a:r>
          </a:p>
          <a:p>
            <a:pPr algn="just"/>
            <a:r>
              <a:rPr lang="cs-CZ" sz="1600">
                <a:solidFill>
                  <a:prstClr val="black"/>
                </a:solidFill>
              </a:rPr>
              <a:t>angličtině.</a:t>
            </a: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r>
              <a:rPr lang="cs-CZ" sz="1600" b="1" smtClean="0">
                <a:solidFill>
                  <a:prstClr val="black"/>
                </a:solidFill>
              </a:rPr>
              <a:t>Očekávaný </a:t>
            </a:r>
            <a:r>
              <a:rPr lang="cs-CZ" sz="1600" b="1" smtClean="0">
                <a:solidFill>
                  <a:prstClr val="black"/>
                </a:solidFill>
              </a:rPr>
              <a:t>výstup</a:t>
            </a:r>
            <a:r>
              <a:rPr lang="cs-CZ" sz="1600" b="1" smtClean="0">
                <a:solidFill>
                  <a:prstClr val="black"/>
                </a:solidFill>
              </a:rPr>
              <a:t>: </a:t>
            </a:r>
            <a:r>
              <a:rPr lang="cs-CZ" sz="1600" smtClean="0">
                <a:solidFill>
                  <a:prstClr val="black"/>
                </a:solidFill>
              </a:rPr>
              <a:t>Žáci vyrobí šnečka z drátu. Učí se vnímat cizí jazyk jako nástroj komunikace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b="1" dirty="0">
                <a:solidFill>
                  <a:prstClr val="black"/>
                </a:solidFill>
              </a:rPr>
              <a:t>Druh učebního materiálu: </a:t>
            </a:r>
            <a:r>
              <a:rPr lang="cs-CZ" sz="1600" dirty="0">
                <a:solidFill>
                  <a:prstClr val="black"/>
                </a:solidFill>
              </a:rPr>
              <a:t>prezentace zpracovaná v programu </a:t>
            </a:r>
            <a:r>
              <a:rPr lang="cs-CZ" sz="1600" dirty="0" smtClean="0">
                <a:solidFill>
                  <a:prstClr val="black"/>
                </a:solidFill>
              </a:rPr>
              <a:t>PowerPoint</a:t>
            </a:r>
            <a:endParaRPr lang="cs-CZ" sz="1600" dirty="0">
              <a:solidFill>
                <a:prstClr val="black"/>
              </a:solidFill>
            </a:endParaRPr>
          </a:p>
          <a:p>
            <a:pPr algn="just"/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b="1" dirty="0">
                <a:solidFill>
                  <a:prstClr val="black"/>
                </a:solidFill>
              </a:rPr>
              <a:t>Typická věková skupina: </a:t>
            </a:r>
            <a:r>
              <a:rPr lang="cs-CZ" sz="1600" dirty="0" smtClean="0">
                <a:solidFill>
                  <a:prstClr val="black"/>
                </a:solidFill>
              </a:rPr>
              <a:t> 6 - 8 let</a:t>
            </a:r>
            <a:endParaRPr lang="cs-CZ" sz="1600" dirty="0">
              <a:solidFill>
                <a:prstClr val="black"/>
              </a:solidFill>
            </a:endParaRPr>
          </a:p>
          <a:p>
            <a:pPr algn="just"/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b="1" dirty="0">
                <a:solidFill>
                  <a:prstClr val="black"/>
                </a:solidFill>
              </a:rPr>
              <a:t>Klíčová slova</a:t>
            </a:r>
            <a:r>
              <a:rPr lang="cs-CZ" sz="1600">
                <a:solidFill>
                  <a:prstClr val="black"/>
                </a:solidFill>
              </a:rPr>
              <a:t>: </a:t>
            </a:r>
            <a:r>
              <a:rPr lang="cs-CZ" sz="1600" smtClean="0">
                <a:solidFill>
                  <a:prstClr val="black"/>
                </a:solidFill>
              </a:rPr>
              <a:t>CLIL, pracovní postup v angličtině, výrobek z drátu, šnek</a:t>
            </a:r>
            <a:endParaRPr lang="cs-CZ" sz="1600" dirty="0">
              <a:solidFill>
                <a:prstClr val="black"/>
              </a:solidFill>
            </a:endParaRPr>
          </a:p>
          <a:p>
            <a:pPr algn="just"/>
            <a:r>
              <a:rPr lang="cs-CZ" sz="1600" dirty="0" smtClean="0">
                <a:solidFill>
                  <a:prstClr val="black"/>
                </a:solidFill>
              </a:rPr>
              <a:t/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b="1" dirty="0" smtClean="0">
                <a:solidFill>
                  <a:prstClr val="black"/>
                </a:solidFill>
              </a:rPr>
              <a:t>Pomůcky a materiál</a:t>
            </a:r>
            <a:r>
              <a:rPr lang="cs-CZ" sz="1600" smtClean="0">
                <a:solidFill>
                  <a:prstClr val="black"/>
                </a:solidFill>
              </a:rPr>
              <a:t>: </a:t>
            </a:r>
            <a:r>
              <a:rPr lang="cs-CZ" sz="1600" smtClean="0">
                <a:solidFill>
                  <a:prstClr val="black"/>
                </a:solidFill>
              </a:rPr>
              <a:t> 1m měděného drátu na dítě (lze levně sehnat v opravně elektromotorů)</a:t>
            </a:r>
            <a:endParaRPr lang="cs-CZ" sz="1600" dirty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r>
              <a:rPr lang="cs-CZ" sz="1600" b="1" dirty="0" smtClean="0">
                <a:solidFill>
                  <a:prstClr val="black"/>
                </a:solidFill>
              </a:rPr>
              <a:t>Potřebný </a:t>
            </a:r>
            <a:r>
              <a:rPr lang="cs-CZ" sz="1600" b="1" dirty="0">
                <a:solidFill>
                  <a:prstClr val="black"/>
                </a:solidFill>
              </a:rPr>
              <a:t>čas pro výuku DUM</a:t>
            </a:r>
            <a:r>
              <a:rPr lang="cs-CZ" sz="1600" b="1">
                <a:solidFill>
                  <a:prstClr val="black"/>
                </a:solidFill>
              </a:rPr>
              <a:t>: </a:t>
            </a:r>
            <a:r>
              <a:rPr lang="cs-CZ" sz="1600" smtClean="0">
                <a:solidFill>
                  <a:prstClr val="black"/>
                </a:solidFill>
              </a:rPr>
              <a:t>20 </a:t>
            </a:r>
            <a:r>
              <a:rPr lang="cs-CZ" sz="1600" dirty="0">
                <a:solidFill>
                  <a:prstClr val="black"/>
                </a:solidFill>
              </a:rPr>
              <a:t>minut</a:t>
            </a:r>
          </a:p>
          <a:p>
            <a:pPr algn="just"/>
            <a:r>
              <a:rPr lang="cs-CZ" sz="1600" dirty="0">
                <a:solidFill>
                  <a:prstClr val="black"/>
                </a:solidFill>
              </a:rPr>
              <a:t/>
            </a:r>
            <a:br>
              <a:rPr lang="cs-CZ" sz="1600" dirty="0">
                <a:solidFill>
                  <a:prstClr val="black"/>
                </a:solidFill>
              </a:rPr>
            </a:br>
            <a:r>
              <a:rPr lang="cs-CZ" sz="1600" b="1" dirty="0">
                <a:solidFill>
                  <a:prstClr val="black"/>
                </a:solidFill>
              </a:rPr>
              <a:t>Metodické zhodnocení a popis práce s digitálním </a:t>
            </a:r>
            <a:r>
              <a:rPr lang="cs-CZ" sz="1600" b="1">
                <a:solidFill>
                  <a:prstClr val="black"/>
                </a:solidFill>
              </a:rPr>
              <a:t>učebním </a:t>
            </a:r>
            <a:r>
              <a:rPr lang="cs-CZ" sz="1600" b="1" smtClean="0">
                <a:solidFill>
                  <a:prstClr val="black"/>
                </a:solidFill>
              </a:rPr>
              <a:t>materiálem:</a:t>
            </a:r>
            <a:r>
              <a:rPr lang="cs-CZ" sz="1600" b="1">
                <a:solidFill>
                  <a:prstClr val="black"/>
                </a:solidFill>
              </a:rPr>
              <a:t> </a:t>
            </a:r>
            <a:r>
              <a:rPr lang="cs-CZ" sz="1600" b="1" smtClean="0">
                <a:solidFill>
                  <a:prstClr val="black"/>
                </a:solidFill>
              </a:rPr>
              <a:t>  </a:t>
            </a:r>
            <a:r>
              <a:rPr lang="cs-CZ" sz="1600" smtClean="0">
                <a:solidFill>
                  <a:prstClr val="black"/>
                </a:solidFill>
              </a:rPr>
              <a:t>Učitel vede výuku převážně v angličtině, demonstruje a posléze znovu ukáže v prezentaci, jak vyrobit šnečka z drátku.</a:t>
            </a:r>
          </a:p>
          <a:p>
            <a:pPr algn="just"/>
            <a:endParaRPr lang="cs-CZ" sz="1600" smtClean="0">
              <a:solidFill>
                <a:prstClr val="black"/>
              </a:solidFill>
            </a:endParaRPr>
          </a:p>
          <a:p>
            <a:pPr algn="just"/>
            <a:r>
              <a:rPr lang="cs-CZ" sz="1600" b="1" smtClean="0">
                <a:solidFill>
                  <a:prstClr val="black"/>
                </a:solidFill>
              </a:rPr>
              <a:t>Zdroje:</a:t>
            </a:r>
            <a:r>
              <a:rPr lang="cs-CZ" sz="1600" smtClean="0">
                <a:solidFill>
                  <a:prstClr val="black"/>
                </a:solidFill>
              </a:rPr>
              <a:t> Vlastní kresby</a:t>
            </a:r>
          </a:p>
          <a:p>
            <a:pPr algn="just"/>
            <a:endParaRPr lang="cs-CZ">
              <a:solidFill>
                <a:prstClr val="black"/>
              </a:solidFill>
            </a:endParaRPr>
          </a:p>
          <a:p>
            <a:pPr algn="just"/>
            <a:endParaRPr lang="cs-CZ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1129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cs-CZ" dirty="0" smtClean="0"/>
              <a:t>Clil: Craft in english</a:t>
            </a:r>
          </a:p>
          <a:p>
            <a:pPr>
              <a:lnSpc>
                <a:spcPct val="300000"/>
              </a:lnSpc>
            </a:pPr>
            <a:r>
              <a:rPr lang="cs-CZ" dirty="0" smtClean="0"/>
              <a:t>For 1st and </a:t>
            </a:r>
            <a:r>
              <a:rPr lang="cs-CZ" smtClean="0"/>
              <a:t>2nd </a:t>
            </a:r>
            <a:r>
              <a:rPr lang="cs-CZ" smtClean="0"/>
              <a:t>classes</a:t>
            </a:r>
            <a:endParaRPr lang="cs-CZ" dirty="0" smtClean="0"/>
          </a:p>
          <a:p>
            <a:pPr>
              <a:lnSpc>
                <a:spcPct val="300000"/>
              </a:lnSpc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Snail from wire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3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88" y="55453"/>
            <a:ext cx="9044384" cy="668591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27584" y="4941168"/>
            <a:ext cx="4032448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Wind the wire around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our fingers: 1, 2, 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8184" y="2852936"/>
            <a:ext cx="24482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Form a circle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1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99" y="-23619"/>
            <a:ext cx="8908397" cy="6564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2996952"/>
            <a:ext cx="2648535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Go in and </a:t>
            </a:r>
            <a:r>
              <a:rPr lang="cs-CZ" dirty="0" err="1" smtClean="0">
                <a:solidFill>
                  <a:schemeClr val="tx1"/>
                </a:solidFill>
              </a:rPr>
              <a:t>out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o tighten </a:t>
            </a:r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smtClean="0">
                <a:solidFill>
                  <a:schemeClr val="tx1"/>
                </a:solidFill>
              </a:rPr>
              <a:t> up.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2780928"/>
            <a:ext cx="2016224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Wind the wire around a pen.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68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01" y="-17594"/>
            <a:ext cx="8691657" cy="61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3068960"/>
            <a:ext cx="3168352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Pull out the pen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and form the wire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like this to make a horn.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One…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20072" y="2852936"/>
            <a:ext cx="252028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 two.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Now turn it like a screw.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1" y="105314"/>
            <a:ext cx="9057330" cy="6636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3356992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One, two.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4077072"/>
            <a:ext cx="424847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ull out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the other end of the wire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to form the snail´s house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30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174</Words>
  <Application>Microsoft Office PowerPoint</Application>
  <PresentationFormat>Předvádění na obrazovce (4:3)</PresentationFormat>
  <Paragraphs>51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Administrativní</vt:lpstr>
      <vt:lpstr>Motiv systému Office</vt:lpstr>
      <vt:lpstr>Prezentace aplikace PowerPoint</vt:lpstr>
      <vt:lpstr>Prezentace aplikace PowerPoint</vt:lpstr>
      <vt:lpstr>Snail from wire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Snail from wire</dc:title>
  <dc:creator>Katerina Zídková</dc:creator>
  <cp:lastModifiedBy>Katerina Zídková</cp:lastModifiedBy>
  <cp:revision>10</cp:revision>
  <dcterms:created xsi:type="dcterms:W3CDTF">2013-01-10T22:32:42Z</dcterms:created>
  <dcterms:modified xsi:type="dcterms:W3CDTF">2013-05-01T18:26:23Z</dcterms:modified>
</cp:coreProperties>
</file>