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4" r:id="rId2"/>
    <p:sldId id="275" r:id="rId3"/>
    <p:sldId id="278" r:id="rId4"/>
    <p:sldId id="258" r:id="rId5"/>
    <p:sldId id="259" r:id="rId6"/>
    <p:sldId id="265" r:id="rId7"/>
    <p:sldId id="257" r:id="rId8"/>
    <p:sldId id="283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006600"/>
    <a:srgbClr val="660066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6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8E1A1-264B-4268-9C8D-4D8502651D5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5D96A0-C33E-4E47-ADF6-F623D31C8A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2727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D96A0-C33E-4E47-ADF6-F623D31C8A0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308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5D96A0-C33E-4E47-ADF6-F623D31C8A0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5512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114F4-9AC1-47B6-BF04-E32BE30F28C4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19.4.2013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VY_32_INOVACE_1C_AJ8_04_Passive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voice I 		                              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Trpný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rod –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1.část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passive voice, past participle, object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0733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992888" cy="2554545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32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Trpný rod (Passive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voice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 – 1. část </a:t>
            </a:r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gramatika</a:t>
            </a:r>
          </a:p>
          <a:p>
            <a:pPr marL="342900" indent="-342900">
              <a:buFontTx/>
              <a:buChar char="-"/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test na ověření správného pochopení a užití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trpného rodu ve větách.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320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56895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Trpný </a:t>
            </a:r>
            <a:r>
              <a:rPr lang="cs-CZ" sz="3600" b="1" dirty="0" smtClean="0">
                <a:solidFill>
                  <a:prstClr val="black"/>
                </a:solidFill>
              </a:rPr>
              <a:t>rod  (The </a:t>
            </a:r>
            <a:r>
              <a:rPr lang="cs-CZ" sz="3600" b="1" dirty="0">
                <a:solidFill>
                  <a:prstClr val="black"/>
                </a:solidFill>
              </a:rPr>
              <a:t>passive)</a:t>
            </a:r>
            <a:endParaRPr lang="cs-CZ" sz="3600" dirty="0">
              <a:solidFill>
                <a:prstClr val="black"/>
              </a:solidFill>
            </a:endParaRPr>
          </a:p>
          <a:p>
            <a:pPr lvl="0"/>
            <a:endParaRPr lang="cs-CZ" sz="20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Angličtina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neskloňuje </a:t>
            </a:r>
            <a:r>
              <a:rPr lang="cs-CZ" sz="2800" dirty="0">
                <a:solidFill>
                  <a:prstClr val="black"/>
                </a:solidFill>
              </a:rPr>
              <a:t>a</a:t>
            </a:r>
            <a:r>
              <a:rPr lang="cs-CZ" sz="2800" b="1" dirty="0">
                <a:solidFill>
                  <a:srgbClr val="FF0000"/>
                </a:solidFill>
              </a:rPr>
              <a:t> nečasuje</a:t>
            </a:r>
            <a:r>
              <a:rPr lang="cs-CZ" sz="2800" dirty="0">
                <a:solidFill>
                  <a:prstClr val="black"/>
                </a:solidFill>
              </a:rPr>
              <a:t>, podle koncovek tedy nepoznáme, zda se jedná o </a:t>
            </a:r>
            <a:r>
              <a:rPr lang="cs-CZ" sz="2800" u="sng" dirty="0">
                <a:solidFill>
                  <a:prstClr val="black"/>
                </a:solidFill>
              </a:rPr>
              <a:t>podmět</a:t>
            </a:r>
            <a:r>
              <a:rPr lang="cs-CZ" sz="2800" dirty="0">
                <a:solidFill>
                  <a:prstClr val="black"/>
                </a:solidFill>
              </a:rPr>
              <a:t>, či </a:t>
            </a:r>
            <a:r>
              <a:rPr lang="cs-CZ" sz="2800" u="sng" dirty="0">
                <a:solidFill>
                  <a:prstClr val="black"/>
                </a:solidFill>
              </a:rPr>
              <a:t>předmět</a:t>
            </a:r>
            <a:r>
              <a:rPr lang="cs-CZ" sz="2800" dirty="0">
                <a:solidFill>
                  <a:prstClr val="black"/>
                </a:solidFill>
              </a:rPr>
              <a:t> věty. Poznáme to podle slovosledu</a:t>
            </a:r>
            <a:r>
              <a:rPr lang="cs-CZ" sz="2800" dirty="0" smtClean="0">
                <a:solidFill>
                  <a:prstClr val="black"/>
                </a:solidFill>
              </a:rPr>
              <a:t>:</a:t>
            </a:r>
          </a:p>
          <a:p>
            <a:pPr lvl="0"/>
            <a:r>
              <a:rPr lang="cs-CZ" sz="2800" b="1" dirty="0" smtClean="0"/>
              <a:t>první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je </a:t>
            </a:r>
            <a:r>
              <a:rPr lang="cs-CZ" sz="2800" b="1" dirty="0" smtClean="0">
                <a:solidFill>
                  <a:srgbClr val="FF0000"/>
                </a:solidFill>
              </a:rPr>
              <a:t>podmět</a:t>
            </a:r>
            <a:endParaRPr lang="cs-CZ" sz="2800" dirty="0">
              <a:solidFill>
                <a:srgbClr val="FF0000"/>
              </a:solidFill>
            </a:endParaRPr>
          </a:p>
          <a:p>
            <a:pPr lvl="0"/>
            <a:r>
              <a:rPr lang="cs-CZ" sz="2800" b="1" dirty="0" smtClean="0"/>
              <a:t>následuje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sloveso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- za</a:t>
            </a:r>
            <a:r>
              <a:rPr lang="cs-CZ" sz="2800" b="1" dirty="0" smtClean="0"/>
              <a:t> </a:t>
            </a:r>
            <a:r>
              <a:rPr lang="cs-CZ" sz="2800" b="1" dirty="0"/>
              <a:t>slovesem </a:t>
            </a:r>
            <a:r>
              <a:rPr lang="cs-CZ" sz="2800" dirty="0">
                <a:solidFill>
                  <a:prstClr val="black"/>
                </a:solidFill>
              </a:rPr>
              <a:t>bývá </a:t>
            </a:r>
            <a:r>
              <a:rPr lang="cs-CZ" sz="2800" b="1" dirty="0">
                <a:solidFill>
                  <a:srgbClr val="006600"/>
                </a:solidFill>
              </a:rPr>
              <a:t>předmět</a:t>
            </a:r>
            <a:r>
              <a:rPr lang="cs-CZ" sz="2800" dirty="0">
                <a:solidFill>
                  <a:prstClr val="black"/>
                </a:solidFill>
              </a:rPr>
              <a:t> (či předměty).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7913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podmět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4051807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sloveso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4068361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předmět</a:t>
            </a:r>
            <a:endParaRPr lang="cs-CZ" dirty="0">
              <a:solidFill>
                <a:srgbClr val="00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321" y="469872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Shakespeare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469872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wrote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469872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3300"/>
                </a:solidFill>
              </a:rPr>
              <a:t>Hamlet</a:t>
            </a:r>
            <a:endParaRPr lang="cs-CZ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289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752" y="44624"/>
            <a:ext cx="9036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</a:t>
            </a:r>
            <a:r>
              <a:rPr lang="cs-CZ" sz="2400" b="1" dirty="0">
                <a:solidFill>
                  <a:srgbClr val="FF0000"/>
                </a:solidFill>
              </a:rPr>
              <a:t>češtině </a:t>
            </a:r>
            <a:r>
              <a:rPr lang="cs-CZ" sz="2400" dirty="0"/>
              <a:t>tedy můžeme říct tyto dvě věty</a:t>
            </a:r>
            <a:r>
              <a:rPr lang="cs-CZ" sz="2400" dirty="0" smtClean="0"/>
              <a:t>:</a:t>
            </a:r>
          </a:p>
          <a:p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800" b="1" dirty="0" smtClean="0"/>
              <a:t>Shakespeare</a:t>
            </a:r>
            <a:r>
              <a:rPr lang="cs-CZ" sz="2800" dirty="0" smtClean="0"/>
              <a:t> </a:t>
            </a:r>
            <a:r>
              <a:rPr lang="cs-CZ" sz="2800" dirty="0"/>
              <a:t>napsal </a:t>
            </a:r>
            <a:r>
              <a:rPr lang="cs-CZ" sz="2800" b="1" dirty="0"/>
              <a:t>Hamleta</a:t>
            </a:r>
            <a:r>
              <a:rPr lang="cs-CZ" sz="2800" dirty="0"/>
              <a:t>.</a:t>
            </a:r>
            <a:br>
              <a:rPr lang="cs-CZ" sz="2800" dirty="0"/>
            </a:br>
            <a:r>
              <a:rPr lang="cs-CZ" sz="2800" b="1" dirty="0"/>
              <a:t>Hamleta</a:t>
            </a:r>
            <a:r>
              <a:rPr lang="cs-CZ" sz="2800" dirty="0"/>
              <a:t> napsal </a:t>
            </a:r>
            <a:r>
              <a:rPr lang="cs-CZ" sz="2800" b="1" dirty="0"/>
              <a:t>Shakespeare</a:t>
            </a:r>
            <a:r>
              <a:rPr lang="cs-CZ" sz="2400" dirty="0"/>
              <a:t>.</a:t>
            </a:r>
          </a:p>
          <a:p>
            <a:endParaRPr lang="cs-CZ" sz="2400" dirty="0" smtClean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1598171"/>
            <a:ext cx="4339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Věta říká, </a:t>
            </a:r>
            <a:r>
              <a:rPr lang="cs-CZ" sz="2400" b="1" u="sng" dirty="0" smtClean="0"/>
              <a:t>co</a:t>
            </a:r>
            <a:r>
              <a:rPr lang="cs-CZ" sz="2400" u="sng" dirty="0" smtClean="0"/>
              <a:t> napsal </a:t>
            </a:r>
            <a:r>
              <a:rPr lang="cs-CZ" sz="2400" dirty="0" smtClean="0"/>
              <a:t>Shakespeare.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97948" y="2132856"/>
            <a:ext cx="5779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Tato věta oznamuje, </a:t>
            </a:r>
            <a:r>
              <a:rPr lang="cs-CZ" sz="2400" b="1" u="sng" dirty="0" smtClean="0"/>
              <a:t>kdo</a:t>
            </a:r>
            <a:r>
              <a:rPr lang="cs-CZ" sz="2400" u="sng" dirty="0" smtClean="0"/>
              <a:t> napsal </a:t>
            </a:r>
            <a:r>
              <a:rPr lang="cs-CZ" sz="2400" dirty="0" smtClean="0"/>
              <a:t>Hamleta.</a:t>
            </a:r>
            <a:endParaRPr lang="cs-CZ" sz="24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4621663" y="1052736"/>
            <a:ext cx="1400052" cy="5454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386489" y="1764906"/>
            <a:ext cx="1718034" cy="58985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90677" y="2722280"/>
            <a:ext cx="436896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Shakespeare</a:t>
            </a:r>
            <a:r>
              <a:rPr lang="cs-CZ" sz="2800" dirty="0">
                <a:solidFill>
                  <a:prstClr val="black"/>
                </a:solidFill>
              </a:rPr>
              <a:t> wrote </a:t>
            </a:r>
            <a:r>
              <a:rPr lang="cs-CZ" sz="2800" b="1" dirty="0">
                <a:solidFill>
                  <a:prstClr val="black"/>
                </a:solidFill>
              </a:rPr>
              <a:t>Hamlet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b="1" dirty="0">
                <a:solidFill>
                  <a:prstClr val="black"/>
                </a:solidFill>
              </a:rPr>
              <a:t>Hamlet</a:t>
            </a:r>
            <a:r>
              <a:rPr lang="cs-CZ" sz="2800" dirty="0">
                <a:solidFill>
                  <a:prstClr val="black"/>
                </a:solidFill>
              </a:rPr>
              <a:t> wrote </a:t>
            </a:r>
            <a:r>
              <a:rPr lang="cs-CZ" sz="2800" b="1" dirty="0">
                <a:solidFill>
                  <a:prstClr val="black"/>
                </a:solidFill>
              </a:rPr>
              <a:t>Shakespeare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21663" y="2722437"/>
            <a:ext cx="43022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Věta říká, </a:t>
            </a:r>
            <a:r>
              <a:rPr lang="cs-CZ" sz="2400" u="sng" dirty="0">
                <a:solidFill>
                  <a:prstClr val="black"/>
                </a:solidFill>
              </a:rPr>
              <a:t>co napsal </a:t>
            </a:r>
            <a:r>
              <a:rPr lang="cs-CZ" sz="2400" dirty="0">
                <a:solidFill>
                  <a:prstClr val="black"/>
                </a:solidFill>
              </a:rPr>
              <a:t>Shakespeare.</a:t>
            </a:r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35128" y="3390125"/>
            <a:ext cx="41764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Věta říká, že Hamlet napsal Shakespeare, což je </a:t>
            </a:r>
            <a:r>
              <a:rPr lang="cs-CZ" sz="2400" b="1" dirty="0" smtClean="0"/>
              <a:t>nesmysl</a:t>
            </a:r>
            <a:r>
              <a:rPr lang="cs-CZ" sz="2400" dirty="0" smtClean="0"/>
              <a:t> !!</a:t>
            </a:r>
            <a:endParaRPr lang="cs-CZ" sz="2400" dirty="0"/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4228904" y="2996952"/>
            <a:ext cx="30671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234305" y="3438128"/>
            <a:ext cx="500823" cy="18932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90677" y="5370949"/>
            <a:ext cx="89263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Jak tedy </a:t>
            </a:r>
            <a:r>
              <a:rPr lang="cs-CZ" sz="2400" b="1" dirty="0"/>
              <a:t>správně říci větu </a:t>
            </a:r>
            <a:r>
              <a:rPr lang="cs-CZ" sz="2400" dirty="0"/>
              <a:t>'Hamleta napsal Shakespeare,' aby byla zachována i funkce věty? Na to budeme v angličtině potřebovat </a:t>
            </a:r>
            <a:r>
              <a:rPr lang="cs-CZ" sz="2400" dirty="0" smtClean="0"/>
              <a:t>právě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57467" y="6201946"/>
            <a:ext cx="320435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trpný rod.</a:t>
            </a:r>
          </a:p>
          <a:p>
            <a:endParaRPr lang="cs-CZ" dirty="0"/>
          </a:p>
        </p:txBody>
      </p:sp>
      <p:cxnSp>
        <p:nvCxnSpPr>
          <p:cNvPr id="43" name="Přímá spojnice 42"/>
          <p:cNvCxnSpPr/>
          <p:nvPr/>
        </p:nvCxnSpPr>
        <p:spPr>
          <a:xfrm flipH="1">
            <a:off x="107504" y="3347700"/>
            <a:ext cx="3960440" cy="55951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528" y="3347700"/>
            <a:ext cx="3744416" cy="5760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107504" y="4437112"/>
            <a:ext cx="877019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2400" b="1" dirty="0">
                <a:solidFill>
                  <a:srgbClr val="FF0000"/>
                </a:solidFill>
              </a:rPr>
              <a:t>V angličtině </a:t>
            </a:r>
            <a:r>
              <a:rPr lang="cs-CZ" sz="2400" dirty="0"/>
              <a:t>to takto vyjádřit nemůžeme.</a:t>
            </a:r>
          </a:p>
          <a:p>
            <a:pPr marL="0" lvl="1"/>
            <a:r>
              <a:rPr lang="cs-CZ" sz="2400" dirty="0"/>
              <a:t> Na prvním místě je vždy</a:t>
            </a:r>
            <a:r>
              <a:rPr lang="cs-CZ" sz="2400" b="1" dirty="0"/>
              <a:t> podmět</a:t>
            </a:r>
            <a:r>
              <a:rPr lang="cs-CZ" sz="2400" dirty="0"/>
              <a:t>, za </a:t>
            </a:r>
            <a:r>
              <a:rPr lang="cs-CZ" sz="2400" b="1" dirty="0"/>
              <a:t>slovesem vždy předmět.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5" grpId="0"/>
      <p:bldP spid="35" grpId="1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665" y="1605953"/>
            <a:ext cx="489823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sloveso  </a:t>
            </a:r>
            <a:r>
              <a:rPr lang="cs-CZ" sz="3200" b="1" dirty="0" smtClean="0">
                <a:solidFill>
                  <a:srgbClr val="FF0000"/>
                </a:solidFill>
              </a:rPr>
              <a:t>be</a:t>
            </a:r>
            <a:r>
              <a:rPr lang="cs-CZ" sz="2800" dirty="0" smtClean="0">
                <a:solidFill>
                  <a:schemeClr val="tx1"/>
                </a:solidFill>
              </a:rPr>
              <a:t> v příslušném čase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91680" y="404664"/>
            <a:ext cx="583264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Jak </a:t>
            </a:r>
            <a:r>
              <a:rPr lang="cs-CZ" sz="4400" b="1" dirty="0"/>
              <a:t>se trpný rod tvoří?</a:t>
            </a:r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80112" y="1605953"/>
            <a:ext cx="341987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3. tvar slovesa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9788" y="1352962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+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18905" y="2492895"/>
            <a:ext cx="705678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The book </a:t>
            </a:r>
            <a:r>
              <a:rPr lang="cs-CZ" sz="4400" b="1" dirty="0">
                <a:solidFill>
                  <a:srgbClr val="FF0000"/>
                </a:solidFill>
              </a:rPr>
              <a:t>is</a:t>
            </a:r>
            <a:r>
              <a:rPr lang="cs-CZ" sz="4400" b="1" dirty="0"/>
              <a:t> </a:t>
            </a:r>
            <a:r>
              <a:rPr lang="cs-CZ" sz="4400" b="1" dirty="0">
                <a:solidFill>
                  <a:srgbClr val="006600"/>
                </a:solidFill>
              </a:rPr>
              <a:t>written</a:t>
            </a:r>
            <a:r>
              <a:rPr lang="cs-CZ" sz="4400" b="1" dirty="0"/>
              <a:t> </a:t>
            </a:r>
            <a:r>
              <a:rPr lang="cs-CZ" sz="4400" dirty="0"/>
              <a:t>every </a:t>
            </a:r>
            <a:r>
              <a:rPr lang="cs-CZ" sz="4400" dirty="0" smtClean="0"/>
              <a:t>day</a:t>
            </a:r>
            <a:r>
              <a:rPr lang="cs-CZ" dirty="0" smtClean="0"/>
              <a:t>.</a:t>
            </a:r>
            <a:endParaRPr lang="cs-CZ" dirty="0"/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631668"/>
            <a:ext cx="86521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Hamlet </a:t>
            </a:r>
            <a:r>
              <a:rPr lang="cs-CZ" sz="4400" b="1" dirty="0">
                <a:solidFill>
                  <a:srgbClr val="FF0000"/>
                </a:solidFill>
              </a:rPr>
              <a:t>was</a:t>
            </a:r>
            <a:r>
              <a:rPr lang="cs-CZ" sz="4400" b="1" dirty="0"/>
              <a:t> </a:t>
            </a:r>
            <a:r>
              <a:rPr lang="cs-CZ" sz="4400" b="1" dirty="0">
                <a:solidFill>
                  <a:srgbClr val="006600"/>
                </a:solidFill>
              </a:rPr>
              <a:t>written</a:t>
            </a:r>
            <a:r>
              <a:rPr lang="cs-CZ" sz="4400" b="1" dirty="0"/>
              <a:t> </a:t>
            </a:r>
            <a:r>
              <a:rPr lang="cs-CZ" sz="4400" b="1" dirty="0">
                <a:solidFill>
                  <a:schemeClr val="tx2">
                    <a:lumMod val="50000"/>
                  </a:schemeClr>
                </a:solidFill>
              </a:rPr>
              <a:t>by</a:t>
            </a:r>
            <a:r>
              <a:rPr lang="cs-CZ" sz="4400" b="1" dirty="0"/>
              <a:t> Shakespeare.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6458" y="494116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by </a:t>
            </a:r>
            <a:r>
              <a:rPr lang="cs-CZ" sz="3200" dirty="0" smtClean="0"/>
              <a:t>– chceme-li vyjádřit, kdo to vytvořil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115616" y="4401109"/>
            <a:ext cx="4214192" cy="54005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9173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/>
      <p:bldP spid="8" grpId="0" build="allAtOnce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145151" y="946727"/>
            <a:ext cx="1808580" cy="4472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his house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145151" y="957053"/>
            <a:ext cx="1808580" cy="4472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this house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-432803" y="917719"/>
            <a:ext cx="89644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718486"/>
            <a:ext cx="87849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endParaRPr lang="cs-CZ" sz="24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0080" y="908720"/>
            <a:ext cx="262778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Somebody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built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90872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 1955.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27422" y="924050"/>
            <a:ext cx="1763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active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218570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was built in 1955.</a:t>
            </a:r>
            <a:endParaRPr lang="cs-CZ" sz="2800" dirty="0"/>
          </a:p>
        </p:txBody>
      </p:sp>
      <p:cxnSp>
        <p:nvCxnSpPr>
          <p:cNvPr id="15" name="Pravoúhlá spojnice 14"/>
          <p:cNvCxnSpPr/>
          <p:nvPr/>
        </p:nvCxnSpPr>
        <p:spPr>
          <a:xfrm rot="10800000" flipV="1">
            <a:off x="1547664" y="1711840"/>
            <a:ext cx="2304256" cy="276999"/>
          </a:xfrm>
          <a:prstGeom prst="bentConnector3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547663" y="1988840"/>
            <a:ext cx="0" cy="1968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06134" y="0"/>
            <a:ext cx="5878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65236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Převod činného rodu na trpný</a:t>
            </a:r>
          </a:p>
          <a:p>
            <a:endParaRPr lang="cs-CZ" sz="2400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6444208" y="118566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740352" y="1447270"/>
            <a:ext cx="0" cy="7384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27422" y="2185700"/>
            <a:ext cx="1763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passive</a:t>
            </a:r>
            <a:endParaRPr lang="cs-CZ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3851920" y="1447270"/>
            <a:ext cx="0" cy="26457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598622" y="1708939"/>
            <a:ext cx="20976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object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 flipH="1" flipV="1">
            <a:off x="4788024" y="1447270"/>
            <a:ext cx="360040" cy="26457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67544" y="325682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subject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39" name="Přímá spojnice se šipkou 38"/>
          <p:cNvCxnSpPr/>
          <p:nvPr/>
        </p:nvCxnSpPr>
        <p:spPr>
          <a:xfrm flipV="1">
            <a:off x="720080" y="2708920"/>
            <a:ext cx="107504" cy="54790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611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62428E-6 L -0.32865 0.182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41" y="9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500"/>
                            </p:stCondLst>
                            <p:childTnLst>
                              <p:par>
                                <p:cTn id="6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0"/>
                            </p:stCondLst>
                            <p:childTnLst>
                              <p:par>
                                <p:cTn id="6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4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6248" y="1142984"/>
            <a:ext cx="45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9534" y="785794"/>
            <a:ext cx="432218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Přítomný prostý</a:t>
            </a:r>
          </a:p>
          <a:p>
            <a:r>
              <a:rPr lang="cs-CZ" sz="2000" dirty="0" smtClean="0"/>
              <a:t>Somebody </a:t>
            </a:r>
            <a:r>
              <a:rPr lang="cs-CZ" sz="2000" b="1" dirty="0" smtClean="0"/>
              <a:t>writes</a:t>
            </a:r>
            <a:r>
              <a:rPr lang="cs-CZ" sz="2000" dirty="0" smtClean="0"/>
              <a:t> the book</a:t>
            </a:r>
            <a:r>
              <a:rPr lang="cs-CZ" sz="2000" dirty="0"/>
              <a:t> </a:t>
            </a:r>
            <a:r>
              <a:rPr lang="cs-CZ" sz="2000" dirty="0" smtClean="0"/>
              <a:t>every day.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/>
            </a:r>
            <a:br>
              <a:rPr lang="cs-CZ" sz="2000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Minulý prostý</a:t>
            </a:r>
            <a:r>
              <a:rPr lang="cs-CZ" sz="2000" dirty="0" smtClean="0">
                <a:solidFill>
                  <a:srgbClr val="FF0000"/>
                </a:solidFill>
              </a:rPr>
              <a:t/>
            </a:r>
            <a:br>
              <a:rPr lang="cs-CZ" sz="2000" dirty="0" smtClean="0">
                <a:solidFill>
                  <a:srgbClr val="FF0000"/>
                </a:solidFill>
              </a:rPr>
            </a:br>
            <a:r>
              <a:rPr lang="cs-CZ" sz="2000" dirty="0" smtClean="0"/>
              <a:t>Somebody</a:t>
            </a:r>
            <a:r>
              <a:rPr lang="cs-CZ" sz="2000" b="1" dirty="0" smtClean="0"/>
              <a:t> wrote </a:t>
            </a:r>
            <a:r>
              <a:rPr lang="cs-CZ" sz="2000" dirty="0" smtClean="0"/>
              <a:t>the book</a:t>
            </a:r>
            <a:r>
              <a:rPr lang="cs-CZ" sz="2000" dirty="0"/>
              <a:t> </a:t>
            </a:r>
            <a:r>
              <a:rPr lang="cs-CZ" sz="2000" dirty="0" smtClean="0"/>
              <a:t>yesterday.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/>
            </a:r>
            <a:br>
              <a:rPr lang="cs-CZ" sz="2000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Budoucí</a:t>
            </a:r>
          </a:p>
          <a:p>
            <a:r>
              <a:rPr lang="cs-CZ" sz="2000" dirty="0" smtClean="0"/>
              <a:t>Somebody </a:t>
            </a:r>
            <a:r>
              <a:rPr lang="cs-CZ" sz="2000" b="1" dirty="0" smtClean="0"/>
              <a:t>will write </a:t>
            </a:r>
            <a:r>
              <a:rPr lang="cs-CZ" sz="2000" dirty="0" smtClean="0"/>
              <a:t>a book.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Přítomný průběhový</a:t>
            </a:r>
          </a:p>
          <a:p>
            <a:r>
              <a:rPr lang="cs-CZ" sz="2000" dirty="0" smtClean="0"/>
              <a:t>Somebody </a:t>
            </a:r>
            <a:r>
              <a:rPr lang="cs-CZ" sz="2000" b="1" dirty="0" smtClean="0"/>
              <a:t>is writing </a:t>
            </a:r>
            <a:r>
              <a:rPr lang="cs-CZ" sz="2000" dirty="0" smtClean="0"/>
              <a:t>a book.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Minulý průběhový</a:t>
            </a:r>
          </a:p>
          <a:p>
            <a:r>
              <a:rPr lang="cs-CZ" sz="2000" dirty="0" smtClean="0"/>
              <a:t>Somebody </a:t>
            </a:r>
            <a:r>
              <a:rPr lang="cs-CZ" sz="2000" b="1" dirty="0" smtClean="0"/>
              <a:t>was writing </a:t>
            </a:r>
            <a:r>
              <a:rPr lang="cs-CZ" sz="2000" dirty="0" smtClean="0"/>
              <a:t>a book.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/>
            </a:r>
            <a:br>
              <a:rPr lang="cs-CZ" sz="2000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Předpřítomný</a:t>
            </a:r>
          </a:p>
          <a:p>
            <a:r>
              <a:rPr lang="cs-CZ" sz="2000" dirty="0" smtClean="0"/>
              <a:t>Somebody </a:t>
            </a:r>
            <a:r>
              <a:rPr lang="cs-CZ" sz="2000" b="1" dirty="0" smtClean="0"/>
              <a:t>has writen </a:t>
            </a:r>
            <a:r>
              <a:rPr lang="cs-CZ" sz="2000" dirty="0" smtClean="0"/>
              <a:t>a book.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785794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801280"/>
            <a:ext cx="442798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The book </a:t>
            </a:r>
            <a:r>
              <a:rPr lang="cs-CZ" sz="2000" b="1" dirty="0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/>
              <a:t> written </a:t>
            </a:r>
            <a:r>
              <a:rPr lang="cs-CZ" sz="2000" dirty="0" smtClean="0"/>
              <a:t>every day.</a:t>
            </a:r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The book </a:t>
            </a:r>
            <a:r>
              <a:rPr lang="cs-CZ" sz="2000" b="1" dirty="0" smtClean="0">
                <a:solidFill>
                  <a:srgbClr val="FF0000"/>
                </a:solidFill>
              </a:rPr>
              <a:t>was</a:t>
            </a:r>
            <a:r>
              <a:rPr lang="cs-CZ" sz="2000" dirty="0" smtClean="0"/>
              <a:t> </a:t>
            </a:r>
            <a:r>
              <a:rPr lang="cs-CZ" sz="2000" b="1" dirty="0" smtClean="0"/>
              <a:t>written</a:t>
            </a:r>
            <a:r>
              <a:rPr lang="cs-CZ" sz="2000" dirty="0" smtClean="0"/>
              <a:t> yesterday.</a:t>
            </a:r>
          </a:p>
          <a:p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The book </a:t>
            </a:r>
            <a:r>
              <a:rPr lang="cs-CZ" sz="2000" b="1" dirty="0" smtClean="0">
                <a:solidFill>
                  <a:srgbClr val="FF0000"/>
                </a:solidFill>
              </a:rPr>
              <a:t>will be </a:t>
            </a:r>
            <a:r>
              <a:rPr lang="cs-CZ" sz="2000" b="1" dirty="0" smtClean="0"/>
              <a:t>written.</a:t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The book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is being</a:t>
            </a:r>
            <a:r>
              <a:rPr lang="cs-CZ" sz="2000" b="1" dirty="0" smtClean="0"/>
              <a:t> written.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The book </a:t>
            </a:r>
            <a:r>
              <a:rPr lang="cs-CZ" sz="2000" b="1" dirty="0" smtClean="0">
                <a:solidFill>
                  <a:srgbClr val="FF0000"/>
                </a:solidFill>
              </a:rPr>
              <a:t>was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beeing</a:t>
            </a:r>
            <a:r>
              <a:rPr lang="cs-CZ" sz="2000" b="1" dirty="0" smtClean="0"/>
              <a:t> written.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The book </a:t>
            </a:r>
            <a:r>
              <a:rPr lang="cs-CZ" sz="2000" b="1" dirty="0" smtClean="0">
                <a:solidFill>
                  <a:srgbClr val="FF0000"/>
                </a:solidFill>
              </a:rPr>
              <a:t>has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been</a:t>
            </a:r>
            <a:r>
              <a:rPr lang="cs-CZ" sz="2000" b="1" dirty="0" smtClean="0"/>
              <a:t> written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0"/>
            <a:ext cx="36975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Čas</a:t>
            </a:r>
            <a:r>
              <a:rPr lang="cs-CZ" sz="2400" dirty="0" smtClean="0">
                <a:solidFill>
                  <a:schemeClr val="tx2"/>
                </a:solidFill>
              </a:rPr>
              <a:t> /  </a:t>
            </a:r>
            <a:r>
              <a:rPr lang="cs-CZ" sz="2400" b="1" dirty="0" smtClean="0"/>
              <a:t>činný rod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05772" y="47130"/>
            <a:ext cx="42484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Passive voice  - trpný rod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Change the sentences  into the passive.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8002" y="627376"/>
            <a:ext cx="88569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Only four students passed the exam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The police stopped him on the way home.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Someone stole my passport on the bus.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A terrible storm woke  me in the night.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He finished his last novel in 1984.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The terrible </a:t>
            </a:r>
            <a:r>
              <a:rPr lang="cs-CZ" sz="2000" dirty="0" smtClean="0"/>
              <a:t>weather</a:t>
            </a:r>
            <a:r>
              <a:rPr lang="cs-CZ" sz="2000" dirty="0" smtClean="0"/>
              <a:t> </a:t>
            </a:r>
            <a:r>
              <a:rPr lang="cs-CZ" sz="2000" dirty="0" smtClean="0"/>
              <a:t>didn′t</a:t>
            </a:r>
            <a:r>
              <a:rPr lang="cs-CZ" sz="2000" dirty="0" smtClean="0"/>
              <a:t> </a:t>
            </a:r>
            <a:r>
              <a:rPr lang="cs-CZ" sz="2000" dirty="0" smtClean="0"/>
              <a:t>help our long</a:t>
            </a:r>
            <a:r>
              <a:rPr lang="cs-CZ" sz="2000" dirty="0"/>
              <a:t> </a:t>
            </a:r>
            <a:r>
              <a:rPr lang="cs-CZ" sz="2000" dirty="0" smtClean="0"/>
              <a:t>and difficult journey.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Someone has stolen my money.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Have they caught the thief yet?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Has enyone fed the dog today?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2291" y="35104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Key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91957" y="3789040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The exam </a:t>
            </a:r>
            <a:r>
              <a:rPr lang="cs-CZ" sz="2000" b="1" dirty="0" smtClean="0"/>
              <a:t>was passed </a:t>
            </a:r>
            <a:r>
              <a:rPr lang="cs-CZ" sz="2000" dirty="0" smtClean="0"/>
              <a:t>by only four students.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b="1" dirty="0" smtClean="0"/>
              <a:t>was stopped  </a:t>
            </a:r>
            <a:r>
              <a:rPr lang="cs-CZ" sz="2000" dirty="0" smtClean="0"/>
              <a:t>by the police on the way</a:t>
            </a:r>
            <a:r>
              <a:rPr lang="cs-CZ" sz="2000" dirty="0"/>
              <a:t> </a:t>
            </a:r>
            <a:r>
              <a:rPr lang="cs-CZ" sz="2000" dirty="0" smtClean="0"/>
              <a:t>home.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My passport </a:t>
            </a:r>
            <a:r>
              <a:rPr lang="cs-CZ" sz="2000" b="1" dirty="0" smtClean="0"/>
              <a:t>was stolen </a:t>
            </a:r>
            <a:r>
              <a:rPr lang="cs-CZ" sz="2000" dirty="0" smtClean="0"/>
              <a:t>on the bus.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b="1" dirty="0" smtClean="0"/>
              <a:t>was woken  </a:t>
            </a:r>
            <a:r>
              <a:rPr lang="cs-CZ" sz="2000" dirty="0" smtClean="0"/>
              <a:t>by a terrible storm in the night.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His last novel </a:t>
            </a:r>
            <a:r>
              <a:rPr lang="cs-CZ" sz="2000" b="1" dirty="0" smtClean="0"/>
              <a:t>was finished </a:t>
            </a:r>
            <a:r>
              <a:rPr lang="cs-CZ" sz="2000" dirty="0" smtClean="0"/>
              <a:t>in 1984.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Our long and difficult journey </a:t>
            </a:r>
            <a:r>
              <a:rPr lang="cs-CZ" sz="2000" b="1" dirty="0" smtClean="0"/>
              <a:t>wasn′t helped </a:t>
            </a:r>
            <a:r>
              <a:rPr lang="cs-CZ" sz="2000" dirty="0" smtClean="0"/>
              <a:t>by the terrible weather.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My money </a:t>
            </a:r>
            <a:r>
              <a:rPr lang="cs-CZ" sz="2000" b="1" dirty="0" smtClean="0"/>
              <a:t>has been </a:t>
            </a:r>
            <a:r>
              <a:rPr lang="cs-CZ" sz="2000" dirty="0" smtClean="0"/>
              <a:t>stolen.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Has</a:t>
            </a:r>
            <a:r>
              <a:rPr lang="cs-CZ" sz="2000" dirty="0" smtClean="0"/>
              <a:t> the thief </a:t>
            </a:r>
            <a:r>
              <a:rPr lang="cs-CZ" sz="2000" b="1" dirty="0" smtClean="0"/>
              <a:t>been</a:t>
            </a:r>
            <a:r>
              <a:rPr lang="cs-CZ" sz="2000" dirty="0" smtClean="0"/>
              <a:t> caught yet?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Has</a:t>
            </a:r>
            <a:r>
              <a:rPr lang="cs-CZ" sz="2000" dirty="0" smtClean="0"/>
              <a:t> the dog </a:t>
            </a:r>
            <a:r>
              <a:rPr lang="cs-CZ" sz="2000" b="1" dirty="0" smtClean="0"/>
              <a:t>been</a:t>
            </a:r>
            <a:r>
              <a:rPr lang="cs-CZ" sz="2000" dirty="0" smtClean="0"/>
              <a:t> fed today</a:t>
            </a:r>
            <a:r>
              <a:rPr lang="cs-CZ" sz="2000" dirty="0"/>
              <a:t>?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063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PETERS</a:t>
            </a:r>
            <a:r>
              <a:rPr lang="cs-CZ" dirty="0"/>
              <a:t>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2007, ISBN 80-86195-00-7.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VÍT, Marek; </a:t>
            </a:r>
            <a:r>
              <a:rPr lang="cs-CZ" i="1" dirty="0" smtClean="0"/>
              <a:t>Trpný </a:t>
            </a:r>
            <a:r>
              <a:rPr lang="cs-CZ" i="1" dirty="0"/>
              <a:t>rod</a:t>
            </a:r>
            <a:r>
              <a:rPr lang="cs-CZ" dirty="0"/>
              <a:t> [online]. [cit. 1.5.2013]. Dostupný na WWW: </a:t>
            </a:r>
            <a:r>
              <a:rPr lang="cs-CZ" dirty="0"/>
              <a:t>www.helpforenglish.cz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6632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258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1387</TotalTime>
  <Words>501</Words>
  <Application>Microsoft Office PowerPoint</Application>
  <PresentationFormat>Předvádění na obrazovce (4:3)</PresentationFormat>
  <Paragraphs>109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zemepis</dc:creator>
  <cp:lastModifiedBy>Uživatel</cp:lastModifiedBy>
  <cp:revision>103</cp:revision>
  <dcterms:created xsi:type="dcterms:W3CDTF">2012-06-15T06:43:05Z</dcterms:created>
  <dcterms:modified xsi:type="dcterms:W3CDTF">2013-05-01T20:36:53Z</dcterms:modified>
</cp:coreProperties>
</file>