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6" r:id="rId2"/>
    <p:sldId id="291" r:id="rId3"/>
    <p:sldId id="267" r:id="rId4"/>
    <p:sldId id="258" r:id="rId5"/>
    <p:sldId id="260" r:id="rId6"/>
    <p:sldId id="261" r:id="rId7"/>
    <p:sldId id="276" r:id="rId8"/>
    <p:sldId id="274" r:id="rId9"/>
    <p:sldId id="277" r:id="rId10"/>
    <p:sldId id="263" r:id="rId11"/>
    <p:sldId id="278" r:id="rId12"/>
    <p:sldId id="279" r:id="rId13"/>
    <p:sldId id="280" r:id="rId14"/>
    <p:sldId id="285" r:id="rId15"/>
    <p:sldId id="286" r:id="rId16"/>
    <p:sldId id="287" r:id="rId17"/>
    <p:sldId id="288" r:id="rId18"/>
    <p:sldId id="289" r:id="rId19"/>
    <p:sldId id="264" r:id="rId20"/>
    <p:sldId id="290" r:id="rId21"/>
    <p:sldId id="292" r:id="rId22"/>
    <p:sldId id="294" r:id="rId23"/>
    <p:sldId id="281" r:id="rId24"/>
    <p:sldId id="265" r:id="rId25"/>
    <p:sldId id="266" r:id="rId26"/>
    <p:sldId id="268" r:id="rId27"/>
    <p:sldId id="269" r:id="rId28"/>
    <p:sldId id="273" r:id="rId29"/>
    <p:sldId id="284" r:id="rId30"/>
    <p:sldId id="283" r:id="rId31"/>
    <p:sldId id="295" r:id="rId32"/>
    <p:sldId id="271" r:id="rId33"/>
    <p:sldId id="262" r:id="rId34"/>
    <p:sldId id="293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0066"/>
    <a:srgbClr val="993300"/>
    <a:srgbClr val="FFCC00"/>
    <a:srgbClr val="FF9933"/>
    <a:srgbClr val="FF99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86501" autoAdjust="0"/>
  </p:normalViewPr>
  <p:slideViewPr>
    <p:cSldViewPr>
      <p:cViewPr varScale="1">
        <p:scale>
          <a:sx n="74" d="100"/>
          <a:sy n="74" d="100"/>
        </p:scale>
        <p:origin x="-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B2E149-462B-4AEB-9CCD-441D9508FC0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C43884-1AAE-4995-B708-BABD9641C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45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43884-1AAE-4995-B708-BABD9641C41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098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43884-1AAE-4995-B708-BABD9641C41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3898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43884-1AAE-4995-B708-BABD9641C41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1043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43884-1AAE-4995-B708-BABD9641C41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8805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43884-1AAE-4995-B708-BABD9641C41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7272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66"/>
            </a:gs>
            <a:gs pos="61000">
              <a:srgbClr val="FFCC00"/>
            </a:gs>
            <a:gs pos="88000">
              <a:srgbClr val="FF9900"/>
            </a:gs>
            <a:gs pos="100000">
              <a:schemeClr val="accent6">
                <a:lumMod val="75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.wmf"/><Relationship Id="rId7" Type="http://schemas.openxmlformats.org/officeDocument/2006/relationships/image" Target="../media/image5.png"/><Relationship Id="rId2" Type="http://schemas.openxmlformats.org/officeDocument/2006/relationships/hyperlink" Target="http://www.youtube.com/watch?v=RTLBSdYN31E" TargetMode="Externa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hyperlink" Target="http://www.nizketatry.sk/obce/besenova/besenova.html" TargetMode="External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aqjayF2mebg" TargetMode="Externa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3" Type="http://schemas.openxmlformats.org/officeDocument/2006/relationships/image" Target="../media/image12.emf"/><Relationship Id="rId7" Type="http://schemas.openxmlformats.org/officeDocument/2006/relationships/slide" Target="slide21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11" Type="http://schemas.openxmlformats.org/officeDocument/2006/relationships/slide" Target="slide8.xml"/><Relationship Id="rId5" Type="http://schemas.openxmlformats.org/officeDocument/2006/relationships/slide" Target="slide12.xml"/><Relationship Id="rId10" Type="http://schemas.openxmlformats.org/officeDocument/2006/relationships/slide" Target="slide19.xml"/><Relationship Id="rId4" Type="http://schemas.openxmlformats.org/officeDocument/2006/relationships/slide" Target="slide14.xml"/><Relationship Id="rId9" Type="http://schemas.openxmlformats.org/officeDocument/2006/relationships/slide" Target="slide20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hyperlink" Target="http://foto.mapy.cz/near?q=near:+48%C2%B053'31.45%22N,+13%C2%B029'16.62%22E" TargetMode="External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virtualtravel.cz/nemecko/narodni-park-neuschonau/prochazka-v-korunach-stromu.html" TargetMode="External"/><Relationship Id="rId5" Type="http://schemas.microsoft.com/office/2007/relationships/hdphoto" Target="../media/hdphoto3.wdp"/><Relationship Id="rId10" Type="http://schemas.openxmlformats.org/officeDocument/2006/relationships/slide" Target="slide7.xml"/><Relationship Id="rId4" Type="http://schemas.openxmlformats.org/officeDocument/2006/relationships/image" Target="../media/image14.png"/><Relationship Id="rId9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mE7LlY1vilU" TargetMode="External"/><Relationship Id="rId5" Type="http://schemas.openxmlformats.org/officeDocument/2006/relationships/image" Target="../media/image3.wmf"/><Relationship Id="rId4" Type="http://schemas.openxmlformats.org/officeDocument/2006/relationships/hyperlink" Target="http://www.virtualtravel.cz/nemecko/berlin/alexander-platz.html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hyperlink" Target="https://www.google.cz/search?hl=cs&amp;site=imghp&amp;tbm=isch&amp;source=hp&amp;biw=1366&amp;bih=664&amp;q=berl%C3%ADn&amp;oq=berl%C3%ADn&amp;gs_l=img.3..0l10.1040.2281.0.2681.6.5.0.1.1.0.155.530.4j1.5.0...0.0...1ac.1.11.img.UXjCnuQ5GB4#hl=cs&amp;site=imghp&amp;tbm=isch&amp;sa=1&amp;q=olympijsk%C3%BD+stadion+berl%C3%ADn&amp;oq=olympijsk%C3%BD+stadion+berl%C3%ADn&amp;gs_l=img.3..0.101010.108608.6.109249.25.15.0.10.10.2.375.3069.3j5j3j4.15.0...0.0...1c.1.11.img.J2ic0uRC4Qw&amp;bav=on.2,or.r_cp.r_qf.&amp;bvm=bv.45645796,d.ZGU&amp;fp=764f76a0240273d3&amp;biw=1366&amp;bih=664" TargetMode="External"/><Relationship Id="rId2" Type="http://schemas.openxmlformats.org/officeDocument/2006/relationships/hyperlink" Target="https://www.google.cz/search?hl=cs&amp;site=imghp&amp;tbm=isch&amp;source=hp&amp;biw=1366&amp;bih=664&amp;q=berl%C3%ADn&amp;oq=berl%C3%ADn&amp;gs_l=img.3..0l10.1040.2281.0.2681.6.5.0.1.1.0.155.530.4j1.5.0...0.0...1ac.1.11.img.UXjCnuQ5GB4#hl=cs&amp;site=imghp&amp;tbm=isch&amp;sa=1&amp;q=Gerndarmenmarkt&amp;oq=Gerndarmenmarkt&amp;gs_l=img.12..0i10.650093.650093.0.651411.1.1.0.0.0.0.387.387.3-1.1.0...0.0...1c.1.11.img.Wnv4MMP3F48&amp;bav=on.2,or.r_cp.r_qf.&amp;bvm=bv.45645796,d.ZGU&amp;fp=764f76a0240273d3&amp;biw=1366&amp;bih=66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ogle.cz/search?hl=cs&amp;site=imghp&amp;tbm=isch&amp;source=hp&amp;biw=1366&amp;bih=664&amp;q=berl%C3%ADn&amp;oq=berl%C3%ADn&amp;gs_l=img.3..0l10.1040.2281.0.2681.6.5.0.1.1.0.155.530.4j1.5.0...0.0...1ac.1.11.img.UXjCnuQ5GB4#hl=cs&amp;site=imghp&amp;tbm=isch&amp;sa=1&amp;q=berl%C3%ADnsk%C3%A1+ze%C4%8F&amp;oq=berl%C3%ADnsk%C3%A1+ze%C4%8F&amp;gs_l=img.3..0l2j0i24l8.217930.222245.4.224242.13.9.0.4.4.0.216.1085.2j6j1.9.0...0.0...1c.1.11.img.E_Q4WzX8EYc&amp;bav=on.2,or.r_cp.r_qf.&amp;bvm=bv.45645796,d.ZGU&amp;fp=764f76a0240273d3&amp;biw=1366&amp;bih=664" TargetMode="External"/><Relationship Id="rId5" Type="http://schemas.openxmlformats.org/officeDocument/2006/relationships/hyperlink" Target="https://www.google.cz/search?hl=cs&amp;site=imghp&amp;tbm=isch&amp;source=hp&amp;biw=1366&amp;bih=664&amp;q=berl%C3%ADn&amp;oq=berl%C3%ADn&amp;gs_l=img.3..0l10.1040.2281.0.2681.6.5.0.1.1.0.155.530.4j1.5.0...0.0...1ac.1.11.img.UXjCnuQ5GB4#hl=cs&amp;site=imghp&amp;tbm=isch&amp;sa=1&amp;q=televizn%C3%AD+v%C4%9B%C5%BE+berl%C3%ADn&amp;oq=televizn%C3%AD+v%C4%9B%C5%BE+&amp;gs_l=img.1.0.0l4j0i24l5.288880.295437.2.298357.18.12.2.4.4.0.454.1923.4j5j1j1j1.12.0...0.0...1c.1.11.img.Ec1fjPMEdo8&amp;bav=on.2,or.r_cp.r_qf.&amp;bvm=bv.45645796,d.ZGU&amp;fp=764f76a0240273d3&amp;biw=1366&amp;bih=664" TargetMode="External"/><Relationship Id="rId10" Type="http://schemas.openxmlformats.org/officeDocument/2006/relationships/slide" Target="slide7.xml"/><Relationship Id="rId4" Type="http://schemas.microsoft.com/office/2007/relationships/hdphoto" Target="../media/hdphoto3.wdp"/><Relationship Id="rId9" Type="http://schemas.openxmlformats.org/officeDocument/2006/relationships/hyperlink" Target="https://www.google.cz/search?hl=cs&amp;site=imghp&amp;tbm=isch&amp;source=hp&amp;biw=1366&amp;bih=664&amp;q=berl%C3%ADn&amp;oq=berl%C3%ADn&amp;gs_l=img.3..0l10.1040.2281.0.2681.6.5.0.1.1.0.155.530.4j1.5.0...0.0...1ac.1.11.img.UXjCnuQ5GB4#hl=cs&amp;site=imghp&amp;tbm=isch&amp;sa=1&amp;q=muzejn%C3%AD+ostrov++berl%C3%ADn&amp;oq=muzejn%C3%AD+ostrov++berl%C3%ADn&amp;gs_l=img.3..0i24.139979.143975.8.145576.15.15.0.0.0.0.324.2831.1j7j6j1.15.0...0.0...1c.1.11.img.v5VChGODMEg&amp;bav=on.2,or.r_cp.r_qf.&amp;bvm=bv.45645796,d.ZGU&amp;fp=764f76a0240273d3&amp;biw=1366&amp;bih=664&amp;imgrc=N1ZNKSQiSuwVsM%3A%3BNBlqaC-r1IqkUM%3Bhttp%253A%252F%252Fimg1.ceskatelevize.cz%252Fprogram%252Fporady%252F1098111108%252Ffoto%252F403235100151020_01.jpg%3Bhttp%253A%252F%252Fwww.ceskatelevize.cz%253A8001%252Fporady%252F1098111108-poklady-sveta%252F403235100151020-ostrov-muzei-v-berline%252F%3B360%3B288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4.png"/><Relationship Id="rId7" Type="http://schemas.openxmlformats.org/officeDocument/2006/relationships/hyperlink" Target="http://www.virtualtravel.cz/nemecko/mnichov/marienplatz.html" TargetMode="External"/><Relationship Id="rId2" Type="http://schemas.openxmlformats.org/officeDocument/2006/relationships/hyperlink" Target="https://www.google.cz/search?hl=cs&amp;site=imghp&amp;tbm=isch&amp;source=hp&amp;biw=1366&amp;bih=664&amp;q=berl%C3%ADn&amp;oq=berl%C3%ADn&amp;gs_l=img.3..0l10.1040.2281.0.2681.6.5.0.1.1.0.155.530.4j1.5.0...0.0...1ac.1.11.img.UXjCnuQ5GB4#hl=cs&amp;site=imghp&amp;tbm=isch&amp;sa=1&amp;q=mnichov&amp;oq=mnichov&amp;gs_l=img.3..0l10.907161.908415.0.910633.7.5.0.2.2.0.147.551.1j4.5.0...0.0...1c.1.11.img.Cuk38Q6VECM&amp;bav=on.2,or.r_cp.r_qf.&amp;fp=764f76a0240273d3&amp;biw=1366&amp;bih=664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slide" Target="slide7.xml"/><Relationship Id="rId5" Type="http://schemas.openxmlformats.org/officeDocument/2006/relationships/image" Target="../media/image20.png"/><Relationship Id="rId10" Type="http://schemas.openxmlformats.org/officeDocument/2006/relationships/hyperlink" Target="http://www.virtualtravel.cz/nemecko/mnichov/odeonsplatz.html" TargetMode="External"/><Relationship Id="rId4" Type="http://schemas.microsoft.com/office/2007/relationships/hdphoto" Target="../media/hdphoto3.wdp"/><Relationship Id="rId9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2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ICrLx5aoo9w" TargetMode="External"/><Relationship Id="rId5" Type="http://schemas.microsoft.com/office/2007/relationships/hdphoto" Target="../media/hdphoto4.wdp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slide" Target="slide7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hyperlink" Target="http://www.youtube.com/watch?v=od8v5taQ4Ow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hyperlink" Target="http://cestovani.idnes.cz/foto.aspx?r=po-cesku&amp;c=A110302_163702_igcechy_tom" TargetMode="External"/><Relationship Id="rId4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z/search?hl=cs&amp;site=imghp&amp;tbm=isch&amp;source=hp&amp;biw=1366&amp;bih=664&amp;q=berl%C3%ADn&amp;oq=berl%C3%ADn&amp;gs_l=img.3..0l10.1040.2281.0.2681.6.5.0.1.1.0.155.530.4j1.5.0...0.0...1ac.1.11.img.UXjCnuQ5GB4#hl=cs&amp;site=imghp&amp;tbm=isch&amp;sa=1&amp;q=neuschwanstein+castle&amp;oq=Neuschwanstein&amp;gs_l=img.1.1.0l8j0i24l2.2596280.2596280.2.2599197.1.1.0.0.0.0.229.229.2-1.1.0...0.0...1c.1.11.img.3g1twW_s8us&amp;bav=on.2,or.r_cp.r_qf.&amp;fp=764f76a0240273d3&amp;biw=1366&amp;bih=664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5" Type="http://schemas.openxmlformats.org/officeDocument/2006/relationships/slide" Target="slide7.xml"/><Relationship Id="rId4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hyperlink" Target="http://cestovani.idnes.cz/foto.aspx?r=kolem-sveta&amp;c=A120814_121542_kolem-sveta_tom" TargetMode="External"/><Relationship Id="rId1" Type="http://schemas.openxmlformats.org/officeDocument/2006/relationships/slideLayout" Target="../slideLayouts/slideLayout7.xml"/><Relationship Id="rId5" Type="http://schemas.openxmlformats.org/officeDocument/2006/relationships/slide" Target="slide7.xml"/><Relationship Id="rId4" Type="http://schemas.openxmlformats.org/officeDocument/2006/relationships/image" Target="../media/image3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://cestovani.idnes.cz/foto.aspx?r=kolem-sveta&amp;c=A130319_110342_kolem-sveta_tom" TargetMode="External"/><Relationship Id="rId1" Type="http://schemas.openxmlformats.org/officeDocument/2006/relationships/slideLayout" Target="../slideLayouts/slideLayout7.xml"/><Relationship Id="rId5" Type="http://schemas.openxmlformats.org/officeDocument/2006/relationships/slide" Target="slide7.xml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opaCsjEKPM" TargetMode="External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_-mvutiDRvQ" TargetMode="External"/><Relationship Id="rId3" Type="http://schemas.openxmlformats.org/officeDocument/2006/relationships/hyperlink" Target="http://www.youtube.com/watch?v=4Tr0otuiQuU" TargetMode="External"/><Relationship Id="rId7" Type="http://schemas.openxmlformats.org/officeDocument/2006/relationships/image" Target="../media/image56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hyperlink" Target="http://www.youtube.com/watch?v=GDqmJQ9BY7g" TargetMode="External"/><Relationship Id="rId4" Type="http://schemas.openxmlformats.org/officeDocument/2006/relationships/image" Target="../media/image54.png"/><Relationship Id="rId9" Type="http://schemas.openxmlformats.org/officeDocument/2006/relationships/image" Target="../media/image57.png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gWkRP2vaCcg" TargetMode="Externa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55903163"/>
              </p:ext>
            </p:extLst>
          </p:nvPr>
        </p:nvGraphicFramePr>
        <p:xfrm>
          <a:off x="857224" y="2357430"/>
          <a:ext cx="7470799" cy="4258138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 VY_32_INOVACE_š04_s01_05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Cestujeme do Německa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-pro 5.ročník ZŠ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seznamování s Evropskými státy 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prokládán videoukázkami, interaktivními prohlídkami,  fotografiemi, zábavným kvízem na prověření načerpaných znalostí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slepá mapa – jména evropských států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899592" y="476672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u="sng" dirty="0" smtClean="0"/>
              <a:t>Metodický pokyn</a:t>
            </a:r>
            <a:endParaRPr lang="cs-CZ" sz="2000" b="1" u="sng" dirty="0"/>
          </a:p>
        </p:txBody>
      </p:sp>
      <p:pic>
        <p:nvPicPr>
          <p:cNvPr id="4" name="Picture 3" descr="C:\Users\svetlana\AppData\Local\Microsoft\Windows\Temporary Internet Files\Content.IE5\SOJ1T5T9\MC900290199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73016"/>
            <a:ext cx="648072" cy="976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945732"/>
            <a:ext cx="603371" cy="603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33902"/>
            <a:ext cx="519695" cy="1054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890324"/>
            <a:ext cx="1038422" cy="655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sz="1600" b="1" u="sng" dirty="0" smtClean="0"/>
              <a:t>Str. 3 </a:t>
            </a:r>
            <a:r>
              <a:rPr lang="cs-CZ" sz="1600" dirty="0" smtClean="0"/>
              <a:t>– video –   seznámení se státem (3:24 minuty)</a:t>
            </a:r>
          </a:p>
          <a:p>
            <a:r>
              <a:rPr lang="cs-CZ" sz="1600" b="1" u="sng" dirty="0" smtClean="0"/>
              <a:t>Str. 4 </a:t>
            </a:r>
            <a:r>
              <a:rPr lang="cs-CZ" sz="1600" dirty="0" smtClean="0"/>
              <a:t>– přehled o daném státě – možné použít jako výpisky do sešitu</a:t>
            </a:r>
          </a:p>
          <a:p>
            <a:r>
              <a:rPr lang="cs-CZ" sz="1600" b="1" u="sng" dirty="0" smtClean="0"/>
              <a:t>Str. 5 </a:t>
            </a:r>
            <a:r>
              <a:rPr lang="cs-CZ" sz="1600" dirty="0" smtClean="0"/>
              <a:t>– interaktivní mapa – lze využít k nácviku nebo ke zkoušení – po kliknutí na ikonku se objeví název státu</a:t>
            </a:r>
          </a:p>
          <a:p>
            <a:r>
              <a:rPr lang="cs-CZ" sz="1600" b="1" u="sng" dirty="0"/>
              <a:t>Str. </a:t>
            </a:r>
            <a:r>
              <a:rPr lang="cs-CZ" sz="1600" b="1" u="sng" dirty="0" smtClean="0"/>
              <a:t>6 – </a:t>
            </a:r>
            <a:r>
              <a:rPr lang="cs-CZ" sz="1600" dirty="0" smtClean="0"/>
              <a:t>pohoří Německa, společná pohoří</a:t>
            </a:r>
          </a:p>
          <a:p>
            <a:r>
              <a:rPr lang="cs-CZ" sz="1600" b="1" u="sng" dirty="0" smtClean="0"/>
              <a:t>Str. </a:t>
            </a:r>
            <a:r>
              <a:rPr lang="cs-CZ" sz="1600" b="1" u="sng" dirty="0"/>
              <a:t>7</a:t>
            </a:r>
            <a:r>
              <a:rPr lang="cs-CZ" sz="1600" dirty="0" smtClean="0"/>
              <a:t>– interaktivní mapka Německa – po kliknutí na informační ikonu se otevře stránka, která dané místo přibližuje</a:t>
            </a:r>
          </a:p>
          <a:p>
            <a:r>
              <a:rPr lang="cs-CZ" sz="1600" b="1" u="sng" dirty="0" smtClean="0"/>
              <a:t>Str. 7 – 21 </a:t>
            </a:r>
            <a:r>
              <a:rPr lang="cs-CZ" sz="1600" dirty="0" smtClean="0"/>
              <a:t>– stránky, na které nás odkazuje str. 9 – jednotlivé ikonky – televize = virtuální prohlídky a videa, fotoaparát = fotogalerie, amplionek – zvuková ukázka</a:t>
            </a:r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b="1" u="sng" dirty="0" smtClean="0"/>
              <a:t>Str.  22 -  29 </a:t>
            </a:r>
            <a:r>
              <a:rPr lang="cs-CZ" sz="1600" dirty="0" smtClean="0"/>
              <a:t>– významné osobnosti Polska</a:t>
            </a:r>
          </a:p>
          <a:p>
            <a:r>
              <a:rPr lang="cs-CZ" sz="1600" b="1" u="sng" dirty="0" smtClean="0"/>
              <a:t>Str. – 30 </a:t>
            </a:r>
            <a:r>
              <a:rPr lang="cs-CZ" sz="1600" dirty="0" smtClean="0"/>
              <a:t>-  německá </a:t>
            </a:r>
            <a:r>
              <a:rPr lang="cs-CZ" sz="1600" dirty="0" smtClean="0"/>
              <a:t>kuchyně</a:t>
            </a:r>
          </a:p>
          <a:p>
            <a:r>
              <a:rPr lang="cs-CZ" sz="1600" b="1" u="sng" dirty="0" smtClean="0"/>
              <a:t>Str. 31 </a:t>
            </a:r>
            <a:r>
              <a:rPr lang="cs-CZ" sz="1600" dirty="0" smtClean="0"/>
              <a:t>– interaktivní kvíz</a:t>
            </a:r>
            <a:endParaRPr lang="cs-CZ" sz="1600" dirty="0" smtClean="0"/>
          </a:p>
          <a:p>
            <a:r>
              <a:rPr lang="cs-CZ" sz="1600" b="1" u="sng" dirty="0" smtClean="0"/>
              <a:t>Str.  33 </a:t>
            </a:r>
            <a:r>
              <a:rPr lang="cs-CZ" sz="1600" dirty="0" smtClean="0"/>
              <a:t>– video ke zopakování</a:t>
            </a:r>
          </a:p>
          <a:p>
            <a:r>
              <a:rPr lang="cs-CZ" sz="1600" b="1" u="sng" dirty="0" smtClean="0"/>
              <a:t>Str. </a:t>
            </a:r>
            <a:r>
              <a:rPr lang="cs-CZ" sz="1600" b="1" u="sng" dirty="0" smtClean="0"/>
              <a:t> 33, 34 </a:t>
            </a:r>
            <a:r>
              <a:rPr lang="cs-CZ" sz="1600" dirty="0" smtClean="0"/>
              <a:t>– použité zdroje</a:t>
            </a:r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sz="1500" dirty="0" smtClean="0"/>
              <a:t>T</a:t>
            </a:r>
            <a:r>
              <a:rPr lang="cs-CZ" sz="1600" dirty="0" smtClean="0"/>
              <a:t>ato ikonka vás pošle zpátky na interaktivní mapku – na str. 7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038190"/>
            <a:ext cx="566738" cy="558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15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21" b="98438" l="19271" r="79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00808"/>
            <a:ext cx="2592288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2488704" y="4725144"/>
            <a:ext cx="388843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Evropské pexeso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98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5556"/>
            <a:ext cx="9144000" cy="6943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61236" y="260648"/>
            <a:ext cx="8371204" cy="1080120"/>
          </a:xfrm>
          <a:prstGeom prst="roundRect">
            <a:avLst/>
          </a:prstGeom>
          <a:solidFill>
            <a:srgbClr val="FF000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latin typeface="Comic Sans MS" pitchFamily="66" charset="0"/>
              </a:rPr>
              <a:t>Spolková republika Německo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Pětiúhelník 4"/>
          <p:cNvSpPr/>
          <p:nvPr/>
        </p:nvSpPr>
        <p:spPr>
          <a:xfrm flipH="1">
            <a:off x="179512" y="1586533"/>
            <a:ext cx="3672406" cy="432048"/>
          </a:xfrm>
          <a:prstGeom prst="homePlate">
            <a:avLst/>
          </a:prstGeom>
          <a:solidFill>
            <a:srgbClr val="FFCC00"/>
          </a:solidFill>
          <a:ln>
            <a:noFill/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rible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Střed Evropy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 flipH="1">
            <a:off x="188762" y="2708920"/>
            <a:ext cx="3690683" cy="432048"/>
          </a:xfrm>
          <a:prstGeom prst="homePlate">
            <a:avLst/>
          </a:prstGeom>
          <a:solidFill>
            <a:srgbClr val="FFCC00"/>
          </a:solidFill>
          <a:ln>
            <a:noFill/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rible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Comic Sans MS" pitchFamily="66" charset="0"/>
              </a:rPr>
              <a:t>hlavní město Berlín</a:t>
            </a:r>
          </a:p>
        </p:txBody>
      </p:sp>
      <p:sp>
        <p:nvSpPr>
          <p:cNvPr id="9" name="Pětiúhelník 8"/>
          <p:cNvSpPr/>
          <p:nvPr/>
        </p:nvSpPr>
        <p:spPr>
          <a:xfrm flipH="1">
            <a:off x="184073" y="2114191"/>
            <a:ext cx="8564390" cy="432048"/>
          </a:xfrm>
          <a:prstGeom prst="homePlate">
            <a:avLst/>
          </a:prstGeom>
          <a:solidFill>
            <a:srgbClr val="FFCC0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rible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Comic Sans MS" pitchFamily="66" charset="0"/>
              </a:rPr>
              <a:t>p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římořský  stát – Severní moře, Baltské moře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Pětiúhelník 11"/>
          <p:cNvSpPr/>
          <p:nvPr/>
        </p:nvSpPr>
        <p:spPr>
          <a:xfrm flipH="1">
            <a:off x="188761" y="6165304"/>
            <a:ext cx="8579023" cy="549812"/>
          </a:xfrm>
          <a:prstGeom prst="homePlate">
            <a:avLst>
              <a:gd name="adj" fmla="val 26026"/>
            </a:avLst>
          </a:prstGeom>
          <a:solidFill>
            <a:srgbClr val="FFCC00"/>
          </a:solidFill>
          <a:ln>
            <a:noFill/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rible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Německo -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 slova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„němý“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příčin nerozumění jazyku cizinců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Pětiúhelník 12"/>
          <p:cNvSpPr/>
          <p:nvPr/>
        </p:nvSpPr>
        <p:spPr>
          <a:xfrm flipH="1">
            <a:off x="149959" y="3881470"/>
            <a:ext cx="3717901" cy="432048"/>
          </a:xfrm>
          <a:prstGeom prst="homePlate">
            <a:avLst/>
          </a:prstGeom>
          <a:solidFill>
            <a:srgbClr val="FFCC00"/>
          </a:solidFill>
          <a:ln>
            <a:noFill/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rible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Comic Sans MS" pitchFamily="66" charset="0"/>
              </a:rPr>
              <a:t>členem 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EU - euro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134017" y="4428584"/>
            <a:ext cx="3717900" cy="432048"/>
          </a:xfrm>
          <a:prstGeom prst="homePlate">
            <a:avLst/>
          </a:prstGeom>
          <a:solidFill>
            <a:srgbClr val="FFCC00"/>
          </a:solidFill>
          <a:ln>
            <a:noFill/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rible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Rýn, Dunaj, Labe, Odra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 flipH="1">
            <a:off x="134016" y="3370843"/>
            <a:ext cx="3717903" cy="432048"/>
          </a:xfrm>
          <a:prstGeom prst="homePlate">
            <a:avLst/>
          </a:prstGeom>
          <a:solidFill>
            <a:srgbClr val="FFCC00"/>
          </a:solidFill>
          <a:ln>
            <a:noFill/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rible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16 spolkových zemí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2960397"/>
            <a:ext cx="2808312" cy="16849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5" name="Pětiúhelník 14"/>
          <p:cNvSpPr/>
          <p:nvPr/>
        </p:nvSpPr>
        <p:spPr>
          <a:xfrm flipH="1">
            <a:off x="184072" y="5571365"/>
            <a:ext cx="5540055" cy="432048"/>
          </a:xfrm>
          <a:prstGeom prst="homePlate">
            <a:avLst/>
          </a:prstGeom>
          <a:solidFill>
            <a:srgbClr val="FFCC00"/>
          </a:solidFill>
          <a:ln>
            <a:noFill/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rible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Comic Sans MS" pitchFamily="66" charset="0"/>
              </a:rPr>
              <a:t>e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konomicky velmi vyspělá země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Pětiúhelník 15"/>
          <p:cNvSpPr/>
          <p:nvPr/>
        </p:nvSpPr>
        <p:spPr>
          <a:xfrm flipH="1">
            <a:off x="188762" y="5022016"/>
            <a:ext cx="3717900" cy="432048"/>
          </a:xfrm>
          <a:prstGeom prst="homePlate">
            <a:avLst/>
          </a:prstGeom>
          <a:solidFill>
            <a:srgbClr val="FFCC00"/>
          </a:solidFill>
          <a:ln>
            <a:noFill/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rible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Comic Sans MS" pitchFamily="66" charset="0"/>
              </a:rPr>
              <a:t>ú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řední jazyk němčina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2652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8000"/>
                            </p:stCondLst>
                            <p:childTnLst>
                              <p:par>
                                <p:cTn id="6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9" grpId="0" animBg="1"/>
      <p:bldP spid="12" grpId="0" animBg="1"/>
      <p:bldP spid="13" grpId="0" animBg="1"/>
      <p:bldP spid="14" grpId="0" animBg="1"/>
      <p:bldP spid="10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1066"/>
          <a:stretch/>
        </p:blipFill>
        <p:spPr bwMode="auto">
          <a:xfrm>
            <a:off x="0" y="0"/>
            <a:ext cx="9296400" cy="687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ál 3"/>
          <p:cNvSpPr/>
          <p:nvPr/>
        </p:nvSpPr>
        <p:spPr>
          <a:xfrm>
            <a:off x="3239247" y="135733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691680" y="2852936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56485" y="4365104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337191" y="6237126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8864192" y="76470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064955" y="406153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732240" y="343852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076056" y="257543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732240" y="123592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259632" y="141568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926044" y="428887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855968" y="314880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868144" y="507807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940264" y="494116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322008" y="537321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115616" y="221096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83568" y="392092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8720176" y="644523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196034" y="644523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386073" y="586386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8388424" y="494116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502714" y="448567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2673936" y="1257437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Německo</a:t>
            </a:r>
            <a:endParaRPr lang="cs-CZ" sz="2400" b="1" dirty="0"/>
          </a:p>
        </p:txBody>
      </p:sp>
      <p:sp>
        <p:nvSpPr>
          <p:cNvPr id="28" name="Zaoblený obdélník 27"/>
          <p:cNvSpPr/>
          <p:nvPr/>
        </p:nvSpPr>
        <p:spPr>
          <a:xfrm rot="19095768">
            <a:off x="711417" y="1093869"/>
            <a:ext cx="177195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Nizozemsko</a:t>
            </a:r>
            <a:endParaRPr lang="cs-CZ" sz="2400" b="1" dirty="0"/>
          </a:p>
        </p:txBody>
      </p:sp>
      <p:sp>
        <p:nvSpPr>
          <p:cNvPr id="29" name="Zaoblený obdélník 28"/>
          <p:cNvSpPr/>
          <p:nvPr/>
        </p:nvSpPr>
        <p:spPr>
          <a:xfrm rot="1092140">
            <a:off x="323528" y="212153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Belgie</a:t>
            </a:r>
            <a:endParaRPr lang="cs-CZ" sz="2400" b="1" dirty="0"/>
          </a:p>
        </p:txBody>
      </p:sp>
      <p:sp>
        <p:nvSpPr>
          <p:cNvPr id="30" name="Zaoblený obdélník 29"/>
          <p:cNvSpPr/>
          <p:nvPr/>
        </p:nvSpPr>
        <p:spPr>
          <a:xfrm>
            <a:off x="1388869" y="2697580"/>
            <a:ext cx="206216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Lucembursko</a:t>
            </a:r>
            <a:endParaRPr lang="cs-CZ" sz="2400" b="1" dirty="0"/>
          </a:p>
        </p:txBody>
      </p:sp>
      <p:sp>
        <p:nvSpPr>
          <p:cNvPr id="31" name="Zaoblený obdélník 30"/>
          <p:cNvSpPr/>
          <p:nvPr/>
        </p:nvSpPr>
        <p:spPr>
          <a:xfrm>
            <a:off x="1881848" y="442330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Švýcarsko</a:t>
            </a:r>
            <a:endParaRPr lang="cs-CZ" sz="2400" b="1" dirty="0"/>
          </a:p>
        </p:txBody>
      </p:sp>
      <p:sp>
        <p:nvSpPr>
          <p:cNvPr id="32" name="Zaoblený obdélník 31"/>
          <p:cNvSpPr/>
          <p:nvPr/>
        </p:nvSpPr>
        <p:spPr>
          <a:xfrm>
            <a:off x="2817159" y="4168485"/>
            <a:ext cx="2123105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</a:t>
            </a:r>
            <a:r>
              <a:rPr lang="cs-CZ" sz="2400" b="1" dirty="0" err="1" smtClean="0"/>
              <a:t>Lichnštejnsko</a:t>
            </a:r>
            <a:endParaRPr lang="cs-CZ" sz="2400" b="1" dirty="0"/>
          </a:p>
        </p:txBody>
      </p:sp>
      <p:sp>
        <p:nvSpPr>
          <p:cNvPr id="33" name="Zaoblený obdélník 32"/>
          <p:cNvSpPr/>
          <p:nvPr/>
        </p:nvSpPr>
        <p:spPr>
          <a:xfrm>
            <a:off x="2893913" y="536058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Itálie</a:t>
            </a:r>
            <a:endParaRPr lang="cs-CZ" sz="2400" b="1" dirty="0"/>
          </a:p>
        </p:txBody>
      </p:sp>
      <p:sp>
        <p:nvSpPr>
          <p:cNvPr id="34" name="Zaoblený obdélník 33"/>
          <p:cNvSpPr/>
          <p:nvPr/>
        </p:nvSpPr>
        <p:spPr>
          <a:xfrm>
            <a:off x="7730119" y="636611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Bulharsko</a:t>
            </a:r>
            <a:endParaRPr lang="cs-CZ" sz="2400" b="1" dirty="0"/>
          </a:p>
        </p:txBody>
      </p:sp>
      <p:sp>
        <p:nvSpPr>
          <p:cNvPr id="35" name="Zaoblený obdélník 34"/>
          <p:cNvSpPr/>
          <p:nvPr/>
        </p:nvSpPr>
        <p:spPr>
          <a:xfrm>
            <a:off x="4796538" y="6410407"/>
            <a:ext cx="2945629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Srbsko a Černá hora</a:t>
            </a:r>
            <a:endParaRPr lang="cs-CZ" sz="2400" b="1" dirty="0"/>
          </a:p>
        </p:txBody>
      </p:sp>
      <p:sp>
        <p:nvSpPr>
          <p:cNvPr id="36" name="Zaoblený obdélník 35"/>
          <p:cNvSpPr/>
          <p:nvPr/>
        </p:nvSpPr>
        <p:spPr>
          <a:xfrm>
            <a:off x="5631321" y="5805172"/>
            <a:ext cx="312942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Bosna a Hercegovina</a:t>
            </a:r>
            <a:endParaRPr lang="cs-CZ" sz="2400" b="1" dirty="0"/>
          </a:p>
        </p:txBody>
      </p:sp>
      <p:sp>
        <p:nvSpPr>
          <p:cNvPr id="37" name="Zaoblený obdélník 36"/>
          <p:cNvSpPr/>
          <p:nvPr/>
        </p:nvSpPr>
        <p:spPr>
          <a:xfrm>
            <a:off x="5478743" y="5056197"/>
            <a:ext cx="1814660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Chorvatsko</a:t>
            </a:r>
            <a:endParaRPr lang="cs-CZ" sz="2400" b="1" dirty="0"/>
          </a:p>
        </p:txBody>
      </p:sp>
      <p:sp>
        <p:nvSpPr>
          <p:cNvPr id="38" name="Zaoblený obdélník 37"/>
          <p:cNvSpPr/>
          <p:nvPr/>
        </p:nvSpPr>
        <p:spPr>
          <a:xfrm>
            <a:off x="3948573" y="484017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Slovinsko</a:t>
            </a:r>
            <a:endParaRPr lang="cs-CZ" sz="2400" b="1" dirty="0"/>
          </a:p>
        </p:txBody>
      </p:sp>
      <p:sp>
        <p:nvSpPr>
          <p:cNvPr id="39" name="Zaoblený obdélník 38"/>
          <p:cNvSpPr/>
          <p:nvPr/>
        </p:nvSpPr>
        <p:spPr>
          <a:xfrm>
            <a:off x="7119869" y="4818175"/>
            <a:ext cx="189575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Rumunsko</a:t>
            </a:r>
            <a:endParaRPr lang="cs-CZ" sz="2400" b="1" dirty="0"/>
          </a:p>
        </p:txBody>
      </p:sp>
      <p:sp>
        <p:nvSpPr>
          <p:cNvPr id="40" name="Zaoblený obdélník 39"/>
          <p:cNvSpPr/>
          <p:nvPr/>
        </p:nvSpPr>
        <p:spPr>
          <a:xfrm rot="2670741">
            <a:off x="7859802" y="362793"/>
            <a:ext cx="1584176" cy="388747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Bělorusko</a:t>
            </a:r>
            <a:endParaRPr lang="cs-CZ" sz="2400" b="1" dirty="0"/>
          </a:p>
        </p:txBody>
      </p:sp>
      <p:sp>
        <p:nvSpPr>
          <p:cNvPr id="41" name="Zaoblený obdélník 40"/>
          <p:cNvSpPr/>
          <p:nvPr/>
        </p:nvSpPr>
        <p:spPr>
          <a:xfrm>
            <a:off x="7727865" y="299056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Ukrajina</a:t>
            </a:r>
            <a:endParaRPr lang="cs-CZ" sz="2400" b="1" dirty="0"/>
          </a:p>
        </p:txBody>
      </p:sp>
      <p:sp>
        <p:nvSpPr>
          <p:cNvPr id="42" name="Zaoblený obdélník 41"/>
          <p:cNvSpPr/>
          <p:nvPr/>
        </p:nvSpPr>
        <p:spPr>
          <a:xfrm>
            <a:off x="6674105" y="4190525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Maďarsko</a:t>
            </a:r>
            <a:endParaRPr lang="cs-CZ" sz="2400" b="1" dirty="0"/>
          </a:p>
        </p:txBody>
      </p:sp>
      <p:sp>
        <p:nvSpPr>
          <p:cNvPr id="43" name="Zaoblený obdélník 42"/>
          <p:cNvSpPr/>
          <p:nvPr/>
        </p:nvSpPr>
        <p:spPr>
          <a:xfrm rot="20241268">
            <a:off x="4258112" y="3974501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Rakousko</a:t>
            </a:r>
            <a:endParaRPr lang="cs-CZ" sz="2400" b="1" dirty="0"/>
          </a:p>
        </p:txBody>
      </p:sp>
      <p:sp>
        <p:nvSpPr>
          <p:cNvPr id="44" name="Zaoblený obdélník 43"/>
          <p:cNvSpPr/>
          <p:nvPr/>
        </p:nvSpPr>
        <p:spPr>
          <a:xfrm>
            <a:off x="4436208" y="242568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Česko </a:t>
            </a:r>
            <a:endParaRPr lang="cs-CZ" sz="2400" b="1" dirty="0"/>
          </a:p>
        </p:txBody>
      </p:sp>
      <p:sp>
        <p:nvSpPr>
          <p:cNvPr id="45" name="Zaoblený obdélník 44"/>
          <p:cNvSpPr/>
          <p:nvPr/>
        </p:nvSpPr>
        <p:spPr>
          <a:xfrm>
            <a:off x="6012160" y="1120535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Polsko</a:t>
            </a:r>
            <a:endParaRPr lang="cs-CZ" sz="2400" b="1" dirty="0"/>
          </a:p>
        </p:txBody>
      </p:sp>
      <p:sp>
        <p:nvSpPr>
          <p:cNvPr id="46" name="Zaoblený obdélník 45"/>
          <p:cNvSpPr/>
          <p:nvPr/>
        </p:nvSpPr>
        <p:spPr>
          <a:xfrm>
            <a:off x="6193285" y="335940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Slovensko</a:t>
            </a:r>
            <a:endParaRPr lang="cs-CZ" sz="24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2" y="383707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Francie</a:t>
            </a:r>
            <a:endParaRPr lang="cs-CZ" sz="2400" b="1" dirty="0"/>
          </a:p>
        </p:txBody>
      </p:sp>
      <p:sp>
        <p:nvSpPr>
          <p:cNvPr id="47" name="Zaoblený obdélník 46"/>
          <p:cNvSpPr/>
          <p:nvPr/>
        </p:nvSpPr>
        <p:spPr>
          <a:xfrm>
            <a:off x="1309737" y="609441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Monako</a:t>
            </a:r>
            <a:endParaRPr lang="cs-CZ" sz="2400" b="1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179512" y="188640"/>
            <a:ext cx="792088" cy="849868"/>
          </a:xfrm>
          <a:prstGeom prst="actionButtonForwardNex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rible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908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4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4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000"/>
                            </p:stCondLst>
                            <p:childTnLst>
                              <p:par>
                                <p:cTn id="8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4000"/>
                            </p:stCondLst>
                            <p:childTnLst>
                              <p:par>
                                <p:cTn id="10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0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8" dur="2000" fill="hold"/>
                                        <p:tgtEl>
                                          <p:spTgt spid="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000"/>
                            </p:stCondLst>
                            <p:childTnLst>
                              <p:par>
                                <p:cTn id="14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6" dur="2000" fill="hold"/>
                                        <p:tgtEl>
                                          <p:spTgt spid="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000"/>
                            </p:stCondLst>
                            <p:childTnLst>
                              <p:par>
                                <p:cTn id="15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000"/>
                            </p:stCondLst>
                            <p:childTnLst>
                              <p:par>
                                <p:cTn id="17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4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4000"/>
                            </p:stCondLst>
                            <p:childTnLst>
                              <p:par>
                                <p:cTn id="17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2000"/>
                            </p:stCondLst>
                            <p:childTnLst>
                              <p:par>
                                <p:cTn id="19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2" dur="2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4000"/>
                            </p:stCondLst>
                            <p:childTnLst>
                              <p:par>
                                <p:cTn id="19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000"/>
                            </p:stCondLst>
                            <p:childTnLst>
                              <p:par>
                                <p:cTn id="20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0" dur="2000" fill="hold"/>
                                        <p:tgtEl>
                                          <p:spTgt spid="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4000"/>
                            </p:stCondLst>
                            <p:childTnLst>
                              <p:par>
                                <p:cTn id="21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2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8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4000"/>
                            </p:stCondLst>
                            <p:childTnLst>
                              <p:par>
                                <p:cTn id="23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"/>
                            </p:stCondLst>
                            <p:childTnLst>
                              <p:par>
                                <p:cTn id="24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6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4000"/>
                            </p:stCondLst>
                            <p:childTnLst>
                              <p:par>
                                <p:cTn id="24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000"/>
                            </p:stCondLst>
                            <p:childTnLst>
                              <p:par>
                                <p:cTn id="26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4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000"/>
                            </p:stCondLst>
                            <p:childTnLst>
                              <p:par>
                                <p:cTn id="28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2" dur="2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3" fill="hold">
                            <p:stCondLst>
                              <p:cond delay="4000"/>
                            </p:stCondLst>
                            <p:childTnLst>
                              <p:par>
                                <p:cTn id="28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0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1" fill="hold">
                            <p:stCondLst>
                              <p:cond delay="4000"/>
                            </p:stCondLst>
                            <p:childTnLst>
                              <p:par>
                                <p:cTn id="30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3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000"/>
                            </p:stCondLst>
                            <p:childTnLst>
                              <p:par>
                                <p:cTn id="31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8" dur="2000" fill="hold"/>
                                        <p:tgtEl>
                                          <p:spTgt spid="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9" fill="hold">
                            <p:stCondLst>
                              <p:cond delay="4000"/>
                            </p:stCondLst>
                            <p:childTnLst>
                              <p:par>
                                <p:cTn id="32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3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3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000"/>
                            </p:stCondLst>
                            <p:childTnLst>
                              <p:par>
                                <p:cTn id="35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4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5" fill="hold">
                            <p:stCondLst>
                              <p:cond delay="4000"/>
                            </p:stCondLst>
                            <p:childTnLst>
                              <p:par>
                                <p:cTn id="35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2000"/>
                            </p:stCondLst>
                            <p:childTnLst>
                              <p:par>
                                <p:cTn id="37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2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3" fill="hold">
                            <p:stCondLst>
                              <p:cond delay="4000"/>
                            </p:stCondLst>
                            <p:childTnLst>
                              <p:par>
                                <p:cTn id="37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2000"/>
                            </p:stCondLst>
                            <p:childTnLst>
                              <p:par>
                                <p:cTn id="38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0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1" fill="hold">
                            <p:stCondLst>
                              <p:cond delay="4000"/>
                            </p:stCondLst>
                            <p:childTnLst>
                              <p:par>
                                <p:cTn id="39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7" grpId="0" animBg="1"/>
      <p:bldP spid="27" grpId="1" animBg="1"/>
      <p:bldP spid="27" grpId="2" animBg="1"/>
      <p:bldP spid="28" grpId="0" animBg="1"/>
      <p:bldP spid="28" grpId="1" animBg="1"/>
      <p:bldP spid="28" grpId="2" animBg="1"/>
      <p:bldP spid="29" grpId="0" animBg="1"/>
      <p:bldP spid="29" grpId="1" animBg="1"/>
      <p:bldP spid="29" grpId="2" animBg="1"/>
      <p:bldP spid="30" grpId="0" animBg="1"/>
      <p:bldP spid="30" grpId="1" animBg="1"/>
      <p:bldP spid="30" grpId="2" animBg="1"/>
      <p:bldP spid="31" grpId="0" animBg="1"/>
      <p:bldP spid="31" grpId="1" animBg="1"/>
      <p:bldP spid="31" grpId="2" animBg="1"/>
      <p:bldP spid="32" grpId="0" animBg="1"/>
      <p:bldP spid="32" grpId="1" animBg="1"/>
      <p:bldP spid="32" grpId="2" animBg="1"/>
      <p:bldP spid="33" grpId="0" animBg="1"/>
      <p:bldP spid="33" grpId="1" animBg="1"/>
      <p:bldP spid="33" grpId="2" animBg="1"/>
      <p:bldP spid="34" grpId="0" animBg="1"/>
      <p:bldP spid="34" grpId="1" animBg="1"/>
      <p:bldP spid="34" grpId="2" animBg="1"/>
      <p:bldP spid="35" grpId="0" animBg="1"/>
      <p:bldP spid="35" grpId="1" animBg="1"/>
      <p:bldP spid="35" grpId="2" animBg="1"/>
      <p:bldP spid="36" grpId="0" animBg="1"/>
      <p:bldP spid="36" grpId="1" animBg="1"/>
      <p:bldP spid="36" grpId="2" animBg="1"/>
      <p:bldP spid="37" grpId="0" animBg="1"/>
      <p:bldP spid="37" grpId="1" animBg="1"/>
      <p:bldP spid="37" grpId="2" animBg="1"/>
      <p:bldP spid="38" grpId="0" animBg="1"/>
      <p:bldP spid="38" grpId="1" animBg="1"/>
      <p:bldP spid="38" grpId="2" animBg="1"/>
      <p:bldP spid="39" grpId="0" animBg="1"/>
      <p:bldP spid="39" grpId="1" animBg="1"/>
      <p:bldP spid="39" grpId="2" animBg="1"/>
      <p:bldP spid="40" grpId="0" animBg="1"/>
      <p:bldP spid="40" grpId="1" animBg="1"/>
      <p:bldP spid="40" grpId="2" animBg="1"/>
      <p:bldP spid="41" grpId="0" animBg="1"/>
      <p:bldP spid="41" grpId="1" animBg="1"/>
      <p:bldP spid="41" grpId="2" animBg="1"/>
      <p:bldP spid="42" grpId="0" animBg="1"/>
      <p:bldP spid="42" grpId="1" animBg="1"/>
      <p:bldP spid="42" grpId="2" animBg="1"/>
      <p:bldP spid="43" grpId="0" animBg="1"/>
      <p:bldP spid="43" grpId="1" animBg="1"/>
      <p:bldP spid="43" grpId="2" animBg="1"/>
      <p:bldP spid="44" grpId="0" animBg="1"/>
      <p:bldP spid="44" grpId="1" animBg="1"/>
      <p:bldP spid="44" grpId="2" animBg="1"/>
      <p:bldP spid="45" grpId="0" animBg="1"/>
      <p:bldP spid="45" grpId="1" animBg="1"/>
      <p:bldP spid="45" grpId="2" animBg="1"/>
      <p:bldP spid="46" grpId="0" animBg="1"/>
      <p:bldP spid="46" grpId="1" animBg="1"/>
      <p:bldP spid="46" grpId="2" animBg="1"/>
      <p:bldP spid="3" grpId="0" animBg="1"/>
      <p:bldP spid="3" grpId="1" animBg="1"/>
      <p:bldP spid="3" grpId="2" animBg="1"/>
      <p:bldP spid="47" grpId="0" animBg="1"/>
      <p:bldP spid="47" grpId="1" animBg="1"/>
      <p:bldP spid="47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10" b="2094"/>
          <a:stretch/>
        </p:blipFill>
        <p:spPr bwMode="auto">
          <a:xfrm>
            <a:off x="3347864" y="188640"/>
            <a:ext cx="5304581" cy="642527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2483768" y="1052736"/>
            <a:ext cx="3168352" cy="1008112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627784" y="2060848"/>
            <a:ext cx="2592288" cy="1402858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627784" y="3140968"/>
            <a:ext cx="3672408" cy="3096344"/>
          </a:xfrm>
          <a:prstGeom prst="straightConnector1">
            <a:avLst/>
          </a:prstGeom>
          <a:ln w="762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" name="Pětiúhelník 3"/>
          <p:cNvSpPr/>
          <p:nvPr/>
        </p:nvSpPr>
        <p:spPr>
          <a:xfrm>
            <a:off x="176563" y="1412776"/>
            <a:ext cx="2831682" cy="864096"/>
          </a:xfrm>
          <a:prstGeom prst="homePlate">
            <a:avLst/>
          </a:prstGeom>
          <a:solidFill>
            <a:srgbClr val="FFC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Středoněmecké vysočiny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7" name="Pětiúhelník 16"/>
          <p:cNvSpPr/>
          <p:nvPr/>
        </p:nvSpPr>
        <p:spPr>
          <a:xfrm>
            <a:off x="169028" y="2512422"/>
            <a:ext cx="2831682" cy="864096"/>
          </a:xfrm>
          <a:prstGeom prst="homePlate">
            <a:avLst/>
          </a:prstGeom>
          <a:solidFill>
            <a:srgbClr val="9933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Alpy</a:t>
            </a:r>
            <a:endParaRPr lang="cs-CZ" sz="2400" dirty="0">
              <a:latin typeface="Comic Sans MS" pitchFamily="66" charset="0"/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 flipV="1">
            <a:off x="2558398" y="3573016"/>
            <a:ext cx="5184576" cy="1447018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2607608" y="4016615"/>
            <a:ext cx="4608512" cy="1736430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17" name="Přímá spojnice se šipkou 9216"/>
          <p:cNvCxnSpPr/>
          <p:nvPr/>
        </p:nvCxnSpPr>
        <p:spPr>
          <a:xfrm flipV="1">
            <a:off x="2771800" y="5020033"/>
            <a:ext cx="4464496" cy="1377859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219" name="Skupina 9218"/>
          <p:cNvGrpSpPr/>
          <p:nvPr/>
        </p:nvGrpSpPr>
        <p:grpSpPr>
          <a:xfrm>
            <a:off x="144264" y="6181868"/>
            <a:ext cx="2864478" cy="432048"/>
            <a:chOff x="144264" y="6181868"/>
            <a:chExt cx="2864478" cy="432048"/>
          </a:xfrm>
        </p:grpSpPr>
        <p:sp>
          <p:nvSpPr>
            <p:cNvPr id="25" name="Pětiúhelník 24"/>
            <p:cNvSpPr/>
            <p:nvPr/>
          </p:nvSpPr>
          <p:spPr>
            <a:xfrm>
              <a:off x="144264" y="6181868"/>
              <a:ext cx="2864478" cy="432048"/>
            </a:xfrm>
            <a:prstGeom prst="homePlat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latin typeface="Comic Sans MS" pitchFamily="66" charset="0"/>
                </a:rPr>
                <a:t>Šumava</a:t>
              </a:r>
              <a:endParaRPr lang="cs-CZ" sz="2400" dirty="0">
                <a:latin typeface="Comic Sans MS" pitchFamily="66" charset="0"/>
              </a:endParaRPr>
            </a:p>
          </p:txBody>
        </p:sp>
        <p:pic>
          <p:nvPicPr>
            <p:cNvPr id="27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607" y="6284749"/>
              <a:ext cx="408795" cy="27235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</p:grpSp>
      <p:grpSp>
        <p:nvGrpSpPr>
          <p:cNvPr id="9220" name="Skupina 9219"/>
          <p:cNvGrpSpPr/>
          <p:nvPr/>
        </p:nvGrpSpPr>
        <p:grpSpPr>
          <a:xfrm>
            <a:off x="160165" y="5589240"/>
            <a:ext cx="2864478" cy="432048"/>
            <a:chOff x="160165" y="5589240"/>
            <a:chExt cx="2864478" cy="432048"/>
          </a:xfrm>
        </p:grpSpPr>
        <p:sp>
          <p:nvSpPr>
            <p:cNvPr id="24" name="Pětiúhelník 23"/>
            <p:cNvSpPr/>
            <p:nvPr/>
          </p:nvSpPr>
          <p:spPr>
            <a:xfrm>
              <a:off x="160165" y="5589240"/>
              <a:ext cx="2864478" cy="432048"/>
            </a:xfrm>
            <a:prstGeom prst="homePlat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latin typeface="Comic Sans MS" pitchFamily="66" charset="0"/>
                </a:rPr>
                <a:t>Krušné hory</a:t>
              </a:r>
              <a:endParaRPr lang="cs-CZ" sz="2400" dirty="0">
                <a:latin typeface="Comic Sans MS" pitchFamily="66" charset="0"/>
              </a:endParaRPr>
            </a:p>
          </p:txBody>
        </p:sp>
        <p:pic>
          <p:nvPicPr>
            <p:cNvPr id="9218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169" y="5669084"/>
              <a:ext cx="408795" cy="27235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</p:grpSp>
      <p:grpSp>
        <p:nvGrpSpPr>
          <p:cNvPr id="9221" name="Skupina 9220"/>
          <p:cNvGrpSpPr/>
          <p:nvPr/>
        </p:nvGrpSpPr>
        <p:grpSpPr>
          <a:xfrm>
            <a:off x="176563" y="4629214"/>
            <a:ext cx="2864478" cy="829390"/>
            <a:chOff x="190621" y="3463706"/>
            <a:chExt cx="2864478" cy="829390"/>
          </a:xfrm>
        </p:grpSpPr>
        <p:sp>
          <p:nvSpPr>
            <p:cNvPr id="22" name="Pětiúhelník 21"/>
            <p:cNvSpPr/>
            <p:nvPr/>
          </p:nvSpPr>
          <p:spPr>
            <a:xfrm>
              <a:off x="190621" y="3463706"/>
              <a:ext cx="2864478" cy="829390"/>
            </a:xfrm>
            <a:prstGeom prst="homePlat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latin typeface="Comic Sans MS" pitchFamily="66" charset="0"/>
                </a:rPr>
                <a:t>Česko – Saské Švýcarsko </a:t>
              </a:r>
              <a:endParaRPr lang="cs-CZ" sz="2400" dirty="0">
                <a:latin typeface="Comic Sans MS" pitchFamily="66" charset="0"/>
              </a:endParaRPr>
            </a:p>
          </p:txBody>
        </p:sp>
        <p:pic>
          <p:nvPicPr>
            <p:cNvPr id="28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6165" y="3880436"/>
              <a:ext cx="408795" cy="27235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</p:grpSp>
      <p:sp>
        <p:nvSpPr>
          <p:cNvPr id="3" name="Pětiúhelník 2"/>
          <p:cNvSpPr/>
          <p:nvPr/>
        </p:nvSpPr>
        <p:spPr>
          <a:xfrm>
            <a:off x="176563" y="332656"/>
            <a:ext cx="2864478" cy="936104"/>
          </a:xfrm>
          <a:prstGeom prst="homePlate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Severoněmecká nížina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094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3000"/>
                            </p:stCondLst>
                            <p:childTnLst>
                              <p:par>
                                <p:cTn id="4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4000"/>
                            </p:stCondLst>
                            <p:childTnLst>
                              <p:par>
                                <p:cTn id="5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6000"/>
                            </p:stCondLst>
                            <p:childTnLst>
                              <p:par>
                                <p:cTn id="5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700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20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7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07504" y="188640"/>
            <a:ext cx="3312368" cy="1512167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atin typeface="Comic Sans MS" pitchFamily="66" charset="0"/>
              </a:rPr>
              <a:t>Najdi ve své mapě, </a:t>
            </a:r>
            <a:endParaRPr lang="cs-CZ" sz="2000" dirty="0" smtClean="0">
              <a:latin typeface="Comic Sans MS" pitchFamily="66" charset="0"/>
            </a:endParaRPr>
          </a:p>
          <a:p>
            <a:pPr algn="ctr"/>
            <a:r>
              <a:rPr lang="cs-CZ" sz="2000" dirty="0" smtClean="0">
                <a:latin typeface="Comic Sans MS" pitchFamily="66" charset="0"/>
              </a:rPr>
              <a:t>pak </a:t>
            </a:r>
            <a:r>
              <a:rPr lang="cs-CZ" sz="2000" dirty="0">
                <a:latin typeface="Comic Sans MS" pitchFamily="66" charset="0"/>
              </a:rPr>
              <a:t>klikni na příslušné informační </a:t>
            </a:r>
            <a:r>
              <a:rPr lang="cs-CZ" sz="2000" dirty="0" smtClean="0">
                <a:latin typeface="Comic Sans MS" pitchFamily="66" charset="0"/>
              </a:rPr>
              <a:t>tlačítko </a:t>
            </a:r>
            <a:r>
              <a:rPr lang="cs-CZ" sz="2000" dirty="0">
                <a:latin typeface="Comic Sans MS" pitchFamily="66" charset="0"/>
              </a:rPr>
              <a:t>a </a:t>
            </a:r>
            <a:r>
              <a:rPr lang="cs-CZ" sz="2000" dirty="0" smtClean="0">
                <a:latin typeface="Comic Sans MS" pitchFamily="66" charset="0"/>
              </a:rPr>
              <a:t>prohlédni si 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08147" y="3069151"/>
            <a:ext cx="279187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Berlín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" name="Šipka doprava se zářezem 1">
            <a:hlinkClick r:id="rId2" action="ppaction://hlinksldjump"/>
          </p:cNvPr>
          <p:cNvSpPr/>
          <p:nvPr/>
        </p:nvSpPr>
        <p:spPr>
          <a:xfrm>
            <a:off x="5652120" y="188640"/>
            <a:ext cx="2998850" cy="711648"/>
          </a:xfrm>
          <a:prstGeom prst="notched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Jdi na kvíz</a:t>
            </a:r>
            <a:endParaRPr lang="cs-CZ" sz="2400" b="1" dirty="0"/>
          </a:p>
        </p:txBody>
      </p:sp>
      <p:pic>
        <p:nvPicPr>
          <p:cNvPr id="18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10" b="2094"/>
          <a:stretch/>
        </p:blipFill>
        <p:spPr bwMode="auto">
          <a:xfrm>
            <a:off x="3563888" y="188640"/>
            <a:ext cx="5304581" cy="642527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308146" y="3663216"/>
            <a:ext cx="2769611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Mnichov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85881" y="5982711"/>
            <a:ext cx="2786156" cy="73921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Národní park Bavorský les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08147" y="4759960"/>
            <a:ext cx="276389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Saské Švýcarsko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08146" y="4202401"/>
            <a:ext cx="2763891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Hamburk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4" name="Tlačítko akce: Informace 23">
            <a:hlinkClick r:id="rId4" action="ppaction://hlinksldjump" highlightClick="1"/>
          </p:cNvPr>
          <p:cNvSpPr/>
          <p:nvPr/>
        </p:nvSpPr>
        <p:spPr>
          <a:xfrm>
            <a:off x="7956376" y="3470616"/>
            <a:ext cx="206641" cy="180019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Informace 24">
            <a:hlinkClick r:id="rId5" action="ppaction://hlinksldjump" highlightClick="1"/>
          </p:cNvPr>
          <p:cNvSpPr/>
          <p:nvPr/>
        </p:nvSpPr>
        <p:spPr>
          <a:xfrm>
            <a:off x="5701336" y="1520789"/>
            <a:ext cx="413282" cy="360037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lačítko akce: Informace 26">
            <a:hlinkClick r:id="rId6" action="ppaction://hlinksldjump" highlightClick="1"/>
          </p:cNvPr>
          <p:cNvSpPr/>
          <p:nvPr/>
        </p:nvSpPr>
        <p:spPr>
          <a:xfrm>
            <a:off x="6516216" y="5622674"/>
            <a:ext cx="413282" cy="360037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Informace 27">
            <a:hlinkClick r:id="rId2" action="ppaction://hlinksldjump" highlightClick="1"/>
          </p:cNvPr>
          <p:cNvSpPr/>
          <p:nvPr/>
        </p:nvSpPr>
        <p:spPr>
          <a:xfrm>
            <a:off x="7380312" y="2349077"/>
            <a:ext cx="413282" cy="360037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                                                 </a:t>
            </a:r>
            <a:endParaRPr lang="cs-CZ" dirty="0"/>
          </a:p>
        </p:txBody>
      </p:sp>
      <p:sp>
        <p:nvSpPr>
          <p:cNvPr id="29" name="Tlačítko akce: Informace 28">
            <a:hlinkClick r:id="rId7" action="ppaction://hlinksldjump" highlightClick="1"/>
          </p:cNvPr>
          <p:cNvSpPr/>
          <p:nvPr/>
        </p:nvSpPr>
        <p:spPr>
          <a:xfrm>
            <a:off x="6198389" y="1340770"/>
            <a:ext cx="206641" cy="180019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Konec 2">
            <a:hlinkClick r:id="rId8" action="ppaction://hlinksldjump" highlightClick="1"/>
          </p:cNvPr>
          <p:cNvSpPr/>
          <p:nvPr/>
        </p:nvSpPr>
        <p:spPr>
          <a:xfrm>
            <a:off x="7842673" y="296652"/>
            <a:ext cx="945488" cy="495624"/>
          </a:xfrm>
          <a:prstGeom prst="actionButtonEnd">
            <a:avLst/>
          </a:prstGeom>
          <a:solidFill>
            <a:srgbClr val="FF000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Informace 15">
            <a:hlinkClick r:id="rId9" action="ppaction://hlinksldjump" highlightClick="1"/>
          </p:cNvPr>
          <p:cNvSpPr/>
          <p:nvPr/>
        </p:nvSpPr>
        <p:spPr>
          <a:xfrm>
            <a:off x="5991748" y="5560234"/>
            <a:ext cx="206641" cy="180019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08147" y="2457086"/>
            <a:ext cx="279187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Günzburg</a:t>
            </a:r>
            <a:r>
              <a:rPr lang="cs-CZ" sz="2400" b="1" dirty="0" smtClean="0">
                <a:latin typeface="Comic Sans MS" pitchFamily="66" charset="0"/>
              </a:rPr>
              <a:t> - </a:t>
            </a:r>
            <a:r>
              <a:rPr lang="cs-CZ" sz="1400" b="1" dirty="0" err="1" smtClean="0">
                <a:latin typeface="Comic Sans MS" pitchFamily="66" charset="0"/>
              </a:rPr>
              <a:t>legoland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85880" y="5319492"/>
            <a:ext cx="279187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Lubeck</a:t>
            </a:r>
            <a:r>
              <a:rPr lang="cs-CZ" sz="2400" b="1" dirty="0" smtClean="0">
                <a:latin typeface="Comic Sans MS" pitchFamily="66" charset="0"/>
              </a:rPr>
              <a:t> - </a:t>
            </a:r>
            <a:r>
              <a:rPr lang="cs-CZ" b="1" dirty="0" smtClean="0">
                <a:latin typeface="Comic Sans MS" pitchFamily="66" charset="0"/>
              </a:rPr>
              <a:t>UNESCO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0" name="Tlačítko akce: Informace 29">
            <a:hlinkClick r:id="rId10" action="ppaction://hlinksldjump" highlightClick="1"/>
          </p:cNvPr>
          <p:cNvSpPr/>
          <p:nvPr/>
        </p:nvSpPr>
        <p:spPr>
          <a:xfrm>
            <a:off x="6144148" y="5982711"/>
            <a:ext cx="206641" cy="180019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308147" y="1833227"/>
            <a:ext cx="276389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latin typeface="Comic Sans MS" pitchFamily="66" charset="0"/>
              </a:rPr>
              <a:t>Neuschwanstein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2" name="Tlačítko akce: Informace 31">
            <a:hlinkClick r:id="rId11" action="ppaction://hlinksldjump" highlightClick="1"/>
          </p:cNvPr>
          <p:cNvSpPr/>
          <p:nvPr/>
        </p:nvSpPr>
        <p:spPr>
          <a:xfrm>
            <a:off x="7483632" y="5174006"/>
            <a:ext cx="206641" cy="180019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073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31086" y="332656"/>
            <a:ext cx="8671050" cy="121456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Národní park </a:t>
            </a:r>
            <a:r>
              <a:rPr lang="cs-CZ" sz="3200" b="1" u="sng" dirty="0" smtClean="0">
                <a:latin typeface="Comic Sans MS" pitchFamily="66" charset="0"/>
              </a:rPr>
              <a:t>Bavorský les </a:t>
            </a:r>
            <a:r>
              <a:rPr lang="cs-CZ" sz="2400" b="1" dirty="0" smtClean="0">
                <a:latin typeface="Comic Sans MS" pitchFamily="66" charset="0"/>
              </a:rPr>
              <a:t>je vlastně pokračování naší české Šumavy.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4" name="Picture 5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5458" y="2204864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21" b="98438" l="19271" r="79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3423310"/>
            <a:ext cx="1584176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AutoShape 2" descr="Soubor:Geißkopf3.jpg"/>
          <p:cNvSpPr>
            <a:spLocks noChangeAspect="1" noChangeArrowheads="1"/>
          </p:cNvSpPr>
          <p:nvPr/>
        </p:nvSpPr>
        <p:spPr bwMode="auto">
          <a:xfrm>
            <a:off x="155575" y="-274320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88855"/>
            <a:ext cx="5937448" cy="44530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Tlačítko akce: Domů 6">
            <a:hlinkClick r:id="rId10" action="ppaction://hlinksldjump" highlightClick="1"/>
          </p:cNvPr>
          <p:cNvSpPr/>
          <p:nvPr/>
        </p:nvSpPr>
        <p:spPr>
          <a:xfrm>
            <a:off x="7784663" y="5413221"/>
            <a:ext cx="1026561" cy="1008112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64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60443">
            <a:off x="404254" y="3199192"/>
            <a:ext cx="3599722" cy="26997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49552"/>
            <a:ext cx="9144000" cy="1734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53968" y="238101"/>
            <a:ext cx="3204356" cy="81277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latin typeface="Comic Sans MS" pitchFamily="66" charset="0"/>
              </a:rPr>
              <a:t>BERLÍN</a:t>
            </a:r>
            <a:endParaRPr lang="cs-CZ" sz="4000" b="1" i="1" dirty="0">
              <a:latin typeface="Comic Sans MS" pitchFamily="66" charset="0"/>
            </a:endParaRPr>
          </a:p>
        </p:txBody>
      </p:sp>
      <p:pic>
        <p:nvPicPr>
          <p:cNvPr id="5" name="Picture 3" descr="C:\Users\svetlana\AppData\Local\Microsoft\Windows\Temporary Internet Files\Content.IE5\SOJ1T5T9\MC900290199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42" y="124455"/>
            <a:ext cx="690548" cy="1040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4572000" y="381556"/>
            <a:ext cx="3571408" cy="762392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Comic Sans MS" pitchFamily="66" charset="0"/>
              </a:rPr>
              <a:t>Alexander </a:t>
            </a:r>
            <a:r>
              <a:rPr lang="cs-CZ" sz="2400" b="1" dirty="0" err="1">
                <a:latin typeface="Comic Sans MS" pitchFamily="66" charset="0"/>
              </a:rPr>
              <a:t>Platz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Šipka doprava 6"/>
          <p:cNvSpPr/>
          <p:nvPr/>
        </p:nvSpPr>
        <p:spPr>
          <a:xfrm flipH="1">
            <a:off x="4222607" y="3695876"/>
            <a:ext cx="3816424" cy="762392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Braniborská brána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" name="Šipka doleva 1"/>
          <p:cNvSpPr/>
          <p:nvPr/>
        </p:nvSpPr>
        <p:spPr>
          <a:xfrm>
            <a:off x="5924798" y="5157192"/>
            <a:ext cx="2751658" cy="864096"/>
          </a:xfrm>
          <a:prstGeom prst="lef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Berlín 10 TOP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026" name="Picture 2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821927"/>
            <a:ext cx="920750" cy="1386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907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4752296" y="324048"/>
            <a:ext cx="4368472" cy="115851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>
                <a:latin typeface="Comic Sans MS" pitchFamily="66" charset="0"/>
              </a:rPr>
              <a:t>Gerndarmenmarkt</a:t>
            </a:r>
            <a:r>
              <a:rPr lang="cs-CZ" sz="2400" b="1" dirty="0" smtClean="0">
                <a:latin typeface="Comic Sans MS" pitchFamily="66" charset="0"/>
              </a:rPr>
              <a:t> – nejkrásnější náměstí        v Berlíně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6887" y="3525636"/>
            <a:ext cx="3984101" cy="1631555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Muzejní ostrov v Berlíně</a:t>
            </a:r>
          </a:p>
          <a:p>
            <a:pPr algn="ctr"/>
            <a:endParaRPr lang="cs-CZ" sz="2400" b="1" dirty="0"/>
          </a:p>
          <a:p>
            <a:pPr algn="ctr"/>
            <a:r>
              <a:rPr lang="cs-CZ" sz="2400" b="1" dirty="0" smtClean="0"/>
              <a:t>5 muzeí</a:t>
            </a:r>
          </a:p>
          <a:p>
            <a:pPr algn="ctr"/>
            <a:r>
              <a:rPr lang="cs-CZ" sz="2400" b="1" dirty="0" smtClean="0"/>
              <a:t>Památka UNESCO</a:t>
            </a:r>
            <a:endParaRPr lang="cs-CZ" sz="2400" b="1" dirty="0"/>
          </a:p>
        </p:txBody>
      </p:sp>
      <p:pic>
        <p:nvPicPr>
          <p:cNvPr id="14" name="Picture 5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0002" y="903306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Zaoblený obdélník 14"/>
          <p:cNvSpPr/>
          <p:nvPr/>
        </p:nvSpPr>
        <p:spPr>
          <a:xfrm>
            <a:off x="4724048" y="2123896"/>
            <a:ext cx="4368472" cy="9448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latin typeface="Comic Sans MS" pitchFamily="66" charset="0"/>
              </a:rPr>
              <a:t>Televizní věž v Berlíně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6" name="Picture 5">
            <a:hlinkClick r:id="rId5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611914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Zaoblený obdélník 16"/>
          <p:cNvSpPr/>
          <p:nvPr/>
        </p:nvSpPr>
        <p:spPr>
          <a:xfrm>
            <a:off x="4724048" y="3789040"/>
            <a:ext cx="4368472" cy="9448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b="1" dirty="0" smtClean="0">
                <a:latin typeface="Comic Sans MS" pitchFamily="66" charset="0"/>
              </a:rPr>
              <a:t>Berlínská zeď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8" name="Picture 5">
            <a:hlinkClick r:id="rId6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89040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4724048" y="5157192"/>
            <a:ext cx="4368472" cy="9448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b="1" dirty="0" smtClean="0">
                <a:latin typeface="Comic Sans MS" pitchFamily="66" charset="0"/>
              </a:rPr>
              <a:t>Olympijský stadion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0" name="Picture 5">
            <a:hlinkClick r:id="rId7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045" y="5188349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36" y="283584"/>
            <a:ext cx="3976853" cy="29826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2" name="Picture 5">
            <a:hlinkClick r:id="rId9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075" y="5340749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lačítko akce: Domů 22">
            <a:hlinkClick r:id="rId10" action="ppaction://hlinksldjump" highlightClick="1"/>
          </p:cNvPr>
          <p:cNvSpPr/>
          <p:nvPr/>
        </p:nvSpPr>
        <p:spPr>
          <a:xfrm>
            <a:off x="344136" y="5434533"/>
            <a:ext cx="1026561" cy="1008112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062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83568" y="332656"/>
            <a:ext cx="5184576" cy="115212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Mnichov – starobylé město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" name="AutoShape 2" descr="Soubor:Munich - Maria column 05.jpg"/>
          <p:cNvSpPr>
            <a:spLocks noChangeAspect="1" noChangeArrowheads="1"/>
          </p:cNvSpPr>
          <p:nvPr/>
        </p:nvSpPr>
        <p:spPr bwMode="auto">
          <a:xfrm>
            <a:off x="155575" y="-2430463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" name="Picture 5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359" y="991673"/>
            <a:ext cx="1512275" cy="151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575" y="3284984"/>
            <a:ext cx="5062187" cy="3277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47811"/>
            <a:ext cx="4325897" cy="28821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Zaoblený obdélník 3"/>
          <p:cNvSpPr/>
          <p:nvPr/>
        </p:nvSpPr>
        <p:spPr>
          <a:xfrm>
            <a:off x="5076056" y="2646363"/>
            <a:ext cx="3951706" cy="54251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Univerzita Mnichov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8" name="Picture 2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21" b="98438" l="19271" r="79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684" y="4873578"/>
            <a:ext cx="1512168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>
            <a:hlinkClick r:id="rId10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21" b="98438" l="19271" r="79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4955880"/>
            <a:ext cx="1512168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lačítko akce: Domů 9">
            <a:hlinkClick r:id="rId11" action="ppaction://hlinksldjump" highlightClick="1"/>
          </p:cNvPr>
          <p:cNvSpPr/>
          <p:nvPr/>
        </p:nvSpPr>
        <p:spPr>
          <a:xfrm>
            <a:off x="7802135" y="338758"/>
            <a:ext cx="1026561" cy="1008112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18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5517808" cy="6336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5940152" y="260648"/>
            <a:ext cx="2952328" cy="129614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latin typeface="Comic Sans MS" pitchFamily="66" charset="0"/>
              </a:rPr>
              <a:t>Hambur</a:t>
            </a:r>
            <a:r>
              <a:rPr lang="cs-CZ" sz="3600" dirty="0" smtClean="0"/>
              <a:t>k</a:t>
            </a:r>
            <a:endParaRPr lang="cs-CZ" sz="3600" dirty="0"/>
          </a:p>
        </p:txBody>
      </p:sp>
      <p:sp>
        <p:nvSpPr>
          <p:cNvPr id="3" name="Zaoblený obdélník 2"/>
          <p:cNvSpPr/>
          <p:nvPr/>
        </p:nvSpPr>
        <p:spPr>
          <a:xfrm>
            <a:off x="6084168" y="1700808"/>
            <a:ext cx="2808312" cy="26642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Česká republika má pronajatu část přístavu v Hamburku od Německa do </a:t>
            </a:r>
            <a:r>
              <a:rPr lang="cs-CZ" sz="2400" dirty="0" smtClean="0">
                <a:latin typeface="Comic Sans MS" pitchFamily="66" charset="0"/>
              </a:rPr>
              <a:t>roku 2028</a:t>
            </a:r>
            <a:endParaRPr lang="cs-CZ" sz="24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306" y="4035086"/>
            <a:ext cx="1511450" cy="2043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21" b="98438" l="19271" r="79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3050" y="358930"/>
            <a:ext cx="1099580" cy="1099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9153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784" y="2780928"/>
            <a:ext cx="5250160" cy="39376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4680520" cy="30735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AutoShape 4" descr="Soubor:Hamburg.NorderElbbrücken.2.wmt.jpg"/>
          <p:cNvSpPr>
            <a:spLocks noChangeAspect="1" noChangeArrowheads="1"/>
          </p:cNvSpPr>
          <p:nvPr/>
        </p:nvSpPr>
        <p:spPr bwMode="auto">
          <a:xfrm>
            <a:off x="155575" y="-274320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5148064" y="332656"/>
            <a:ext cx="3600400" cy="794109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Loď </a:t>
            </a:r>
            <a:r>
              <a:rPr lang="cs-CZ" sz="2400" dirty="0" err="1" smtClean="0">
                <a:latin typeface="Comic Sans MS" pitchFamily="66" charset="0"/>
              </a:rPr>
              <a:t>Queen</a:t>
            </a:r>
            <a:r>
              <a:rPr lang="cs-CZ" sz="2400" dirty="0" smtClean="0">
                <a:latin typeface="Comic Sans MS" pitchFamily="66" charset="0"/>
              </a:rPr>
              <a:t> Mary v Hamburku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5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21" b="98438" l="19271" r="79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776" y="908720"/>
            <a:ext cx="1512168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AutoShape 6" descr="Soubor:Elbe.Anleger Neumühlen.wmt.jpg"/>
          <p:cNvSpPr>
            <a:spLocks noChangeAspect="1" noChangeArrowheads="1"/>
          </p:cNvSpPr>
          <p:nvPr/>
        </p:nvSpPr>
        <p:spPr bwMode="auto">
          <a:xfrm>
            <a:off x="307975" y="-259080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lačítko akce: Domů 7">
            <a:hlinkClick r:id="rId7" action="ppaction://hlinksldjump" highlightClick="1"/>
          </p:cNvPr>
          <p:cNvSpPr/>
          <p:nvPr/>
        </p:nvSpPr>
        <p:spPr>
          <a:xfrm>
            <a:off x="332303" y="5432618"/>
            <a:ext cx="1026561" cy="1008112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47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svetlana\Desktop\FOTKY\Fotky 2011\dovolená Srbská Kamenice 2010\P62401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4374486" cy="58326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Zaoblený obdélník 1"/>
          <p:cNvSpPr/>
          <p:nvPr/>
        </p:nvSpPr>
        <p:spPr>
          <a:xfrm>
            <a:off x="4860032" y="286976"/>
            <a:ext cx="403244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latin typeface="Comic Sans MS" pitchFamily="66" charset="0"/>
              </a:rPr>
              <a:t>Česko – Saské Švýcarsko</a:t>
            </a:r>
            <a:endParaRPr lang="cs-CZ" sz="2400" b="1" u="sng" dirty="0">
              <a:latin typeface="Comic Sans MS" pitchFamily="66" charset="0"/>
            </a:endParaRPr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904" y="1217732"/>
            <a:ext cx="4047576" cy="48755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484" name="Picture 4" descr="C:\Users\svetlana\Desktop\FOTKY\Fotky 2011\dovolená Srbská Kamenice 2010\P624017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09465">
            <a:off x="4033208" y="4725144"/>
            <a:ext cx="1329612" cy="17728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6" name="Picture 2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869" y="260648"/>
            <a:ext cx="1176337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82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svetlana\Desktop\FOTKY\Fotky 2011\dovolená Srbská Kamenice 2010\P62401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3"/>
            <a:ext cx="8280920" cy="62106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834687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vetlana\Desktop\FOTKY\Fotky 2011\dovolená Srbská Kamenice 2010\P624018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0659"/>
            <a:ext cx="8399547" cy="62996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74506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Users\svetlana\Desktop\FOTKY\Fotky 2011\dovolená Srbská Kamenice 2010\P624018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50658"/>
            <a:ext cx="8232914" cy="61746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07291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Users\svetlana\Desktop\FOTKY\Fotky 2011\dovolená Srbská Kamenice 2010\P62401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296651"/>
            <a:ext cx="8352928" cy="62646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7956376" y="5733256"/>
            <a:ext cx="1026561" cy="1008112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264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95536" y="476672"/>
            <a:ext cx="3412714" cy="93610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>
                <a:latin typeface="Comic Sans MS" pitchFamily="66" charset="0"/>
              </a:rPr>
              <a:t>Neuschwanstein</a:t>
            </a:r>
            <a:r>
              <a:rPr lang="cs-CZ" b="1" dirty="0"/>
              <a:t>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6825429" cy="49484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7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781" y="189074"/>
            <a:ext cx="151130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lačítko akce: Domů 4">
            <a:hlinkClick r:id="rId5" action="ppaction://hlinksldjump" highlightClick="1"/>
          </p:cNvPr>
          <p:cNvSpPr/>
          <p:nvPr/>
        </p:nvSpPr>
        <p:spPr>
          <a:xfrm>
            <a:off x="7733520" y="5497116"/>
            <a:ext cx="1026561" cy="1008112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16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81710"/>
            <a:ext cx="151130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356" y="1376229"/>
            <a:ext cx="6834915" cy="51261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Zaoblený obdélník 6"/>
          <p:cNvSpPr/>
          <p:nvPr/>
        </p:nvSpPr>
        <p:spPr>
          <a:xfrm>
            <a:off x="323528" y="201256"/>
            <a:ext cx="2664296" cy="93610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>
                <a:latin typeface="Comic Sans MS" pitchFamily="66" charset="0"/>
              </a:rPr>
              <a:t>Günzburg</a:t>
            </a:r>
            <a:endParaRPr lang="cs-CZ" sz="4000" b="1" dirty="0">
              <a:latin typeface="Comic Sans MS" pitchFamily="66" charset="0"/>
            </a:endParaRPr>
          </a:p>
          <a:p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8" name="Tlačítko akce: Domů 7">
            <a:hlinkClick r:id="rId5" action="ppaction://hlinksldjump" highlightClick="1"/>
          </p:cNvPr>
          <p:cNvSpPr/>
          <p:nvPr/>
        </p:nvSpPr>
        <p:spPr>
          <a:xfrm>
            <a:off x="7649027" y="5494303"/>
            <a:ext cx="1026561" cy="1008112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98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636912"/>
            <a:ext cx="151130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2123728" y="201256"/>
            <a:ext cx="2664296" cy="106750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 smtClean="0">
              <a:latin typeface="Comic Sans MS" pitchFamily="66" charset="0"/>
            </a:endParaRPr>
          </a:p>
          <a:p>
            <a:pPr algn="ctr"/>
            <a:r>
              <a:rPr lang="cs-CZ" sz="4400" b="1" dirty="0" smtClean="0">
                <a:latin typeface="Comic Sans MS" pitchFamily="66" charset="0"/>
              </a:rPr>
              <a:t>Lübeck</a:t>
            </a:r>
            <a:endParaRPr lang="cs-CZ" sz="4400" b="1" dirty="0">
              <a:latin typeface="Comic Sans MS" pitchFamily="66" charset="0"/>
            </a:endParaRPr>
          </a:p>
          <a:p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21172"/>
            <a:ext cx="6618312" cy="49637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Tlačítko akce: Domů 5">
            <a:hlinkClick r:id="rId5" action="ppaction://hlinksldjump" highlightClick="1"/>
          </p:cNvPr>
          <p:cNvSpPr/>
          <p:nvPr/>
        </p:nvSpPr>
        <p:spPr>
          <a:xfrm>
            <a:off x="7649027" y="5476794"/>
            <a:ext cx="1026561" cy="1008112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44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09680" y="1844824"/>
            <a:ext cx="6984776" cy="93610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Významné osobnosti</a:t>
            </a:r>
            <a:endParaRPr lang="cs-CZ" sz="40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690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24744"/>
            <a:ext cx="3131084" cy="407687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563888" y="1993970"/>
            <a:ext cx="5115232" cy="115553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Comic Sans MS" pitchFamily="66" charset="0"/>
              </a:rPr>
              <a:t>Často je označován za největšího vědce 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20 st., za </a:t>
            </a:r>
            <a:r>
              <a:rPr lang="cs-CZ" sz="2400" dirty="0">
                <a:solidFill>
                  <a:schemeClr val="tx1"/>
                </a:solidFill>
                <a:latin typeface="Comic Sans MS" pitchFamily="66" charset="0"/>
              </a:rPr>
              <a:t>nejvýznamnějšího fyzika 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vůbec.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3000360" y="1124744"/>
            <a:ext cx="3312368" cy="985899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Albert Einstein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5191">
            <a:off x="6594446" y="3337593"/>
            <a:ext cx="2201540" cy="341143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0" name="Šipka doleva 9"/>
          <p:cNvSpPr/>
          <p:nvPr/>
        </p:nvSpPr>
        <p:spPr>
          <a:xfrm flipH="1">
            <a:off x="2637284" y="5661248"/>
            <a:ext cx="4038520" cy="985899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latin typeface="Comic Sans MS" pitchFamily="66" charset="0"/>
              </a:rPr>
              <a:t>Wilhelm </a:t>
            </a:r>
            <a:r>
              <a:rPr lang="cs-CZ" sz="2400" dirty="0" err="1">
                <a:latin typeface="Comic Sans MS" pitchFamily="66" charset="0"/>
              </a:rPr>
              <a:t>Conrad</a:t>
            </a: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err="1">
                <a:latin typeface="Comic Sans MS" pitchFamily="66" charset="0"/>
              </a:rPr>
              <a:t>Röntgen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15511">
            <a:off x="4038774" y="3052707"/>
            <a:ext cx="1992166" cy="3123841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9274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://upload.wikimedia.org/wikipedia/commons/0/0e/Goethe_%28Stieler_1828%29.jpg"/>
          <p:cNvSpPr>
            <a:spLocks noChangeAspect="1" noChangeArrowheads="1"/>
          </p:cNvSpPr>
          <p:nvPr/>
        </p:nvSpPr>
        <p:spPr bwMode="auto">
          <a:xfrm>
            <a:off x="155575" y="-3032125"/>
            <a:ext cx="5124450" cy="632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568" y="392173"/>
            <a:ext cx="3310463" cy="408268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29567" y="4695406"/>
            <a:ext cx="4776465" cy="685813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>
                <a:latin typeface="Comic Sans MS" pitchFamily="66" charset="0"/>
              </a:rPr>
              <a:t>Johann Wolfgang Goethe</a:t>
            </a:r>
          </a:p>
        </p:txBody>
      </p:sp>
      <p:sp>
        <p:nvSpPr>
          <p:cNvPr id="4" name="AutoShape 5" descr="http://upload.wikimedia.org/wikipedia/commons/a/ad/Goeothe_Denkmal_Leipzig.JPG"/>
          <p:cNvSpPr>
            <a:spLocks noChangeAspect="1" noChangeArrowheads="1"/>
          </p:cNvSpPr>
          <p:nvPr/>
        </p:nvSpPr>
        <p:spPr bwMode="auto">
          <a:xfrm>
            <a:off x="155575" y="-3032125"/>
            <a:ext cx="3962400" cy="632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025" y="378527"/>
            <a:ext cx="3497795" cy="55707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Zaoblený obdélník 4"/>
          <p:cNvSpPr/>
          <p:nvPr/>
        </p:nvSpPr>
        <p:spPr>
          <a:xfrm>
            <a:off x="329566" y="5589240"/>
            <a:ext cx="4776465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Básník, prozaik, dramatik, historik,  právník, politik, biolog, stavitel, kritik umění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331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Soubor:Grimm.jpg"/>
          <p:cNvSpPr>
            <a:spLocks noChangeAspect="1" noChangeArrowheads="1"/>
          </p:cNvSpPr>
          <p:nvPr/>
        </p:nvSpPr>
        <p:spPr bwMode="auto">
          <a:xfrm>
            <a:off x="155575" y="-2743200"/>
            <a:ext cx="5267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11288"/>
            <a:ext cx="4006345" cy="434684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AutoShape 5" descr="Soubor:Firebird.jpg"/>
          <p:cNvSpPr>
            <a:spLocks noChangeAspect="1" noChangeArrowheads="1"/>
          </p:cNvSpPr>
          <p:nvPr/>
        </p:nvSpPr>
        <p:spPr bwMode="auto">
          <a:xfrm>
            <a:off x="155575" y="-2743200"/>
            <a:ext cx="39909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20030">
            <a:off x="4964640" y="1073456"/>
            <a:ext cx="3567410" cy="51084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Zaoblený obdélník 3"/>
          <p:cNvSpPr/>
          <p:nvPr/>
        </p:nvSpPr>
        <p:spPr>
          <a:xfrm>
            <a:off x="755576" y="332656"/>
            <a:ext cx="5544616" cy="108012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Bratři Grimmové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3187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Soubor:Rubens self portrait.jpg"/>
          <p:cNvSpPr>
            <a:spLocks noChangeAspect="1" noChangeArrowheads="1"/>
          </p:cNvSpPr>
          <p:nvPr/>
        </p:nvSpPr>
        <p:spPr bwMode="auto">
          <a:xfrm>
            <a:off x="155575" y="-2552700"/>
            <a:ext cx="3867150" cy="532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1952">
            <a:off x="257259" y="245155"/>
            <a:ext cx="4044017" cy="503644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686" y="404664"/>
            <a:ext cx="4686300" cy="5715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Zaoblený obdélník 3"/>
          <p:cNvSpPr/>
          <p:nvPr/>
        </p:nvSpPr>
        <p:spPr>
          <a:xfrm>
            <a:off x="155575" y="5301208"/>
            <a:ext cx="3867150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Peter Paul </a:t>
            </a:r>
            <a:r>
              <a:rPr lang="cs-CZ" sz="3200" dirty="0" err="1" smtClean="0">
                <a:latin typeface="Comic Sans MS" pitchFamily="66" charset="0"/>
              </a:rPr>
              <a:t>Rubens</a:t>
            </a:r>
            <a:r>
              <a:rPr lang="cs-CZ" sz="3200" dirty="0" smtClean="0">
                <a:latin typeface="Comic Sans MS" pitchFamily="66" charset="0"/>
              </a:rPr>
              <a:t> </a:t>
            </a:r>
          </a:p>
          <a:p>
            <a:pPr algn="ctr"/>
            <a:r>
              <a:rPr lang="cs-CZ" sz="2400" dirty="0"/>
              <a:t>b</a:t>
            </a:r>
            <a:r>
              <a:rPr lang="cs-CZ" sz="2400" dirty="0" smtClean="0"/>
              <a:t>arokní malíř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626919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Tři grácie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651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09816">
            <a:off x="531437" y="504506"/>
            <a:ext cx="3207318" cy="480038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144" y="361081"/>
            <a:ext cx="4035328" cy="53448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grpSp>
        <p:nvGrpSpPr>
          <p:cNvPr id="4" name="Skupina 3"/>
          <p:cNvGrpSpPr/>
          <p:nvPr/>
        </p:nvGrpSpPr>
        <p:grpSpPr>
          <a:xfrm>
            <a:off x="323528" y="5341249"/>
            <a:ext cx="4320480" cy="1211328"/>
            <a:chOff x="755576" y="5620754"/>
            <a:chExt cx="4320480" cy="832582"/>
          </a:xfrm>
        </p:grpSpPr>
        <p:sp>
          <p:nvSpPr>
            <p:cNvPr id="2" name="Zaoblený obdélník 1"/>
            <p:cNvSpPr/>
            <p:nvPr/>
          </p:nvSpPr>
          <p:spPr>
            <a:xfrm>
              <a:off x="755576" y="5620754"/>
              <a:ext cx="4320480" cy="832582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1337499" y="5744657"/>
              <a:ext cx="3156633" cy="6557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200" dirty="0">
                  <a:latin typeface="Comic Sans MS" pitchFamily="66" charset="0"/>
                </a:rPr>
                <a:t>Albrecht </a:t>
              </a:r>
              <a:r>
                <a:rPr lang="cs-CZ" sz="3200" dirty="0" err="1" smtClean="0">
                  <a:latin typeface="Comic Sans MS" pitchFamily="66" charset="0"/>
                </a:rPr>
                <a:t>Dürer</a:t>
              </a:r>
              <a:endParaRPr lang="cs-CZ" sz="3200" dirty="0" smtClean="0">
                <a:latin typeface="Comic Sans MS" pitchFamily="66" charset="0"/>
              </a:endParaRPr>
            </a:p>
            <a:p>
              <a:pPr algn="ctr"/>
              <a:r>
                <a:rPr lang="cs-CZ" sz="2400" dirty="0">
                  <a:latin typeface="Comic Sans MS" pitchFamily="66" charset="0"/>
                </a:rPr>
                <a:t>r</a:t>
              </a:r>
              <a:r>
                <a:rPr lang="cs-CZ" sz="2400" dirty="0" smtClean="0">
                  <a:latin typeface="Comic Sans MS" pitchFamily="66" charset="0"/>
                </a:rPr>
                <a:t>enesanční malíř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4644008" y="5895257"/>
            <a:ext cx="4926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i="1" dirty="0"/>
              <a:t>Madona s dítětem před obloukem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97008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33801" y="389464"/>
            <a:ext cx="5040560" cy="100811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latin typeface="Comic Sans MS" pitchFamily="66" charset="0"/>
              </a:rPr>
              <a:t>Johann Sebastian Bach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42381">
            <a:off x="539552" y="332656"/>
            <a:ext cx="4200525" cy="507682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4933528" y="1556792"/>
            <a:ext cx="3672408" cy="45365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hudební skladatel a virtuóz hry na klávesové nástroje, považovaný za jednoho z největších hudebních géniů všech </a:t>
            </a:r>
            <a:r>
              <a:rPr lang="cs-CZ" sz="2400" dirty="0" err="1" smtClean="0">
                <a:latin typeface="Comic Sans MS" pitchFamily="66" charset="0"/>
              </a:rPr>
              <a:t>dob.Bachovo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dílo mělo a má značný vliv na další vývoj </a:t>
            </a:r>
            <a:r>
              <a:rPr lang="cs-CZ" sz="2400" dirty="0" smtClean="0">
                <a:latin typeface="Comic Sans MS" pitchFamily="66" charset="0"/>
              </a:rPr>
              <a:t>hudby.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8196" name="Picture 4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651587"/>
            <a:ext cx="1800200" cy="1795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613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771800" y="295443"/>
            <a:ext cx="4752528" cy="79208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atin typeface="Comic Sans MS" pitchFamily="66" charset="0"/>
              </a:rPr>
              <a:t>Ludwig van Beethoven</a:t>
            </a:r>
          </a:p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47496">
            <a:off x="355925" y="379000"/>
            <a:ext cx="3195753" cy="384258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9460" name="Picture 4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089" y="868491"/>
            <a:ext cx="1208921" cy="1208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99992" y="1242120"/>
            <a:ext cx="2364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Měsíční sonáta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509205" y="5514098"/>
            <a:ext cx="4752528" cy="79208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Johanes Brahms</a:t>
            </a:r>
            <a:endParaRPr lang="cs-CZ" sz="3200" b="1" dirty="0">
              <a:latin typeface="Comic Sans MS" pitchFamily="66" charset="0"/>
            </a:endParaRPr>
          </a:p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9461" name="Picture 5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375" y="4654548"/>
            <a:ext cx="1861471" cy="1861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44019"/>
            <a:ext cx="3533775" cy="45720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6" name="Picture 2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5450" y="2077412"/>
            <a:ext cx="1120201" cy="1124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267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00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8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39552" y="116632"/>
            <a:ext cx="8208912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Německá kuchyně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74" name="Pětiúhelník 73"/>
          <p:cNvSpPr/>
          <p:nvPr/>
        </p:nvSpPr>
        <p:spPr>
          <a:xfrm rot="21201270" flipH="1">
            <a:off x="5206345" y="3726148"/>
            <a:ext cx="3582707" cy="678739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/>
              <a:t>Currywurst</a:t>
            </a:r>
            <a:r>
              <a:rPr lang="cs-CZ" sz="2400" b="1" dirty="0" smtClean="0"/>
              <a:t> (různé druhy klobás)</a:t>
            </a:r>
            <a:endParaRPr lang="cs-CZ" sz="2400" b="1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94150">
            <a:off x="1182023" y="2693133"/>
            <a:ext cx="1890713" cy="141446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96" y="1268760"/>
            <a:ext cx="1999289" cy="137313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8" name="Pětiúhelník 17"/>
          <p:cNvSpPr/>
          <p:nvPr/>
        </p:nvSpPr>
        <p:spPr>
          <a:xfrm>
            <a:off x="2359810" y="6077715"/>
            <a:ext cx="3616666" cy="500481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Eintopf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9" name="Pětiúhelník 18"/>
          <p:cNvSpPr/>
          <p:nvPr/>
        </p:nvSpPr>
        <p:spPr>
          <a:xfrm flipH="1">
            <a:off x="3211152" y="2996952"/>
            <a:ext cx="3616666" cy="500481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Uzené koleno se zelím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0" name="Pětiúhelník 19"/>
          <p:cNvSpPr/>
          <p:nvPr/>
        </p:nvSpPr>
        <p:spPr>
          <a:xfrm flipH="1">
            <a:off x="2692808" y="1705088"/>
            <a:ext cx="4183447" cy="500481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Švábské nudle = ŠPECLE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651" y="3787970"/>
            <a:ext cx="2138671" cy="197390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17398"/>
            <a:ext cx="2481064" cy="186079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6793">
            <a:off x="399242" y="4549369"/>
            <a:ext cx="2369201" cy="157088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6" name="Picture 2" descr="C:\Users\svetlana\Desktop\dumy\P2280040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6211" b="60430" l="10000" r="90000">
                        <a14:foregroundMark x1="44688" y1="28906" x2="44688" y2="28906"/>
                        <a14:foregroundMark x1="42604" y1="27773" x2="42604" y2="27773"/>
                        <a14:foregroundMark x1="46458" y1="21992" x2="46458" y2="21992"/>
                        <a14:foregroundMark x1="48229" y1="20234" x2="48229" y2="20234"/>
                        <a14:foregroundMark x1="54167" y1="39102" x2="54167" y2="39102"/>
                        <a14:foregroundMark x1="55052" y1="37109" x2="55052" y2="37109"/>
                        <a14:foregroundMark x1="74583" y1="50430" x2="74583" y2="50430"/>
                        <a14:foregroundMark x1="78438" y1="50430" x2="78438" y2="50430"/>
                        <a14:foregroundMark x1="82604" y1="56445" x2="82604" y2="56445"/>
                        <a14:foregroundMark x1="81979" y1="54883" x2="81979" y2="54883"/>
                        <a14:foregroundMark x1="84375" y1="53125" x2="84375" y2="53125"/>
                        <a14:foregroundMark x1="83490" y1="53125" x2="83490" y2="53125"/>
                        <a14:foregroundMark x1="83490" y1="53125" x2="83490" y2="53125"/>
                        <a14:foregroundMark x1="79323" y1="51563" x2="79323" y2="51563"/>
                        <a14:foregroundMark x1="78438" y1="51563" x2="78438" y2="51563"/>
                        <a14:foregroundMark x1="80208" y1="55547" x2="80208" y2="55547"/>
                        <a14:foregroundMark x1="79948" y1="56016" x2="79948" y2="56016"/>
                        <a14:foregroundMark x1="63646" y1="51992" x2="63646" y2="51992"/>
                        <a14:foregroundMark x1="45833" y1="25781" x2="45833" y2="25781"/>
                        <a14:foregroundMark x1="45573" y1="26016" x2="45573" y2="26016"/>
                        <a14:foregroundMark x1="45573" y1="26016" x2="45573" y2="26016"/>
                        <a14:foregroundMark x1="47604" y1="27344" x2="47604" y2="27344"/>
                        <a14:foregroundMark x1="44688" y1="29336" x2="44688" y2="29336"/>
                        <a14:foregroundMark x1="41094" y1="30898" x2="41094" y2="30898"/>
                        <a14:foregroundMark x1="41979" y1="23984" x2="41979" y2="23984"/>
                        <a14:foregroundMark x1="41979" y1="23125" x2="41979" y2="23125"/>
                        <a14:foregroundMark x1="39063" y1="31328" x2="39063" y2="31328"/>
                        <a14:foregroundMark x1="38750" y1="31328" x2="38750" y2="31328"/>
                        <a14:foregroundMark x1="45573" y1="31797" x2="45573" y2="31797"/>
                        <a14:foregroundMark x1="45260" y1="31328" x2="45260" y2="31328"/>
                        <a14:foregroundMark x1="48802" y1="31094" x2="48802" y2="31094"/>
                        <a14:foregroundMark x1="50885" y1="29766" x2="50885" y2="29766"/>
                        <a14:foregroundMark x1="50885" y1="29766" x2="50885" y2="29766"/>
                        <a14:foregroundMark x1="50000" y1="27539" x2="50000" y2="27539"/>
                        <a14:foregroundMark x1="70729" y1="56211" x2="70729" y2="56211"/>
                        <a14:foregroundMark x1="66875" y1="54219" x2="66875" y2="54219"/>
                        <a14:foregroundMark x1="65104" y1="54883" x2="65104" y2="54883"/>
                        <a14:foregroundMark x1="64219" y1="54648" x2="64219" y2="54648"/>
                        <a14:foregroundMark x1="61563" y1="56016" x2="61563" y2="560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63" t="13088" r="10704" b="38716"/>
          <a:stretch/>
        </p:blipFill>
        <p:spPr bwMode="auto">
          <a:xfrm>
            <a:off x="6516956" y="908720"/>
            <a:ext cx="2301215" cy="2491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9903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500"/>
                            </p:stCondLst>
                            <p:childTnLst>
                              <p:par>
                                <p:cTn id="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500"/>
                            </p:stCondLst>
                            <p:childTnLst>
                              <p:par>
                                <p:cTn id="5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4" grpId="0" animBg="1"/>
      <p:bldP spid="18" grpId="0" animBg="1"/>
      <p:bldP spid="19" grpId="0" animBg="1"/>
      <p:bldP spid="2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57179" y="0"/>
            <a:ext cx="9201179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-76704" y="1789850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606830" tIns="41275" rIns="524280" bIns="41275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latin typeface="Comic Sans MS" pitchFamily="66" charset="0"/>
              </a:rPr>
              <a:t>Město Polska</a:t>
            </a:r>
            <a:endParaRPr lang="cs-CZ" sz="2400" kern="1200" dirty="0">
              <a:latin typeface="Comic Sans MS" pitchFamily="66" charset="0"/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3469526" y="1877031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000" kern="1200" dirty="0" smtClean="0">
              <a:latin typeface="Comic Sans MS" pitchFamily="66" charset="0"/>
            </a:endParaRPr>
          </a:p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Mnichov</a:t>
            </a:r>
          </a:p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5271032" y="1877031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Poprad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6971277" y="1877030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Krakov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-93650" y="5724543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dirty="0" smtClean="0">
                <a:latin typeface="Comic Sans MS" pitchFamily="66" charset="0"/>
              </a:rPr>
              <a:t>Město Německa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3452580" y="5811725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Bratislava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2" name="Volný tvar 11"/>
          <p:cNvSpPr/>
          <p:nvPr/>
        </p:nvSpPr>
        <p:spPr>
          <a:xfrm>
            <a:off x="5254086" y="5811725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err="1" smtClean="0">
                <a:latin typeface="Comic Sans MS" pitchFamily="66" charset="0"/>
              </a:rPr>
              <a:t>Czermna</a:t>
            </a:r>
            <a:r>
              <a:rPr lang="cs-CZ" sz="2000" kern="1200" dirty="0" smtClean="0">
                <a:latin typeface="Comic Sans MS" pitchFamily="66" charset="0"/>
              </a:rPr>
              <a:t>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6954331" y="5811724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Hamburk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4" name="Volný tvar 13"/>
          <p:cNvSpPr/>
          <p:nvPr/>
        </p:nvSpPr>
        <p:spPr>
          <a:xfrm>
            <a:off x="-112797" y="2724152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latin typeface="Comic Sans MS" pitchFamily="66" charset="0"/>
              </a:rPr>
              <a:t>Město </a:t>
            </a:r>
            <a:r>
              <a:rPr lang="cs-CZ" sz="2400" dirty="0">
                <a:latin typeface="Comic Sans MS" pitchFamily="66" charset="0"/>
              </a:rPr>
              <a:t>S</a:t>
            </a:r>
            <a:r>
              <a:rPr lang="cs-CZ" sz="2400" kern="1200" dirty="0" smtClean="0">
                <a:latin typeface="Comic Sans MS" pitchFamily="66" charset="0"/>
              </a:rPr>
              <a:t>lovenska</a:t>
            </a:r>
            <a:endParaRPr lang="cs-CZ" sz="2400" kern="1200" dirty="0">
              <a:latin typeface="Comic Sans MS" pitchFamily="66" charset="0"/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3433433" y="2811334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Bratislava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6" name="Volný tvar 15"/>
          <p:cNvSpPr/>
          <p:nvPr/>
        </p:nvSpPr>
        <p:spPr>
          <a:xfrm>
            <a:off x="5234939" y="2811334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Krakov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7" name="Volný tvar 16"/>
          <p:cNvSpPr/>
          <p:nvPr/>
        </p:nvSpPr>
        <p:spPr>
          <a:xfrm>
            <a:off x="6935184" y="2811333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Gdaňsk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1" name="Volný tvar 20"/>
          <p:cNvSpPr/>
          <p:nvPr/>
        </p:nvSpPr>
        <p:spPr>
          <a:xfrm>
            <a:off x="-119577" y="891106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606830" tIns="41275" rIns="524280" bIns="41275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latin typeface="Comic Sans MS" pitchFamily="66" charset="0"/>
              </a:rPr>
              <a:t>Město Německa</a:t>
            </a:r>
            <a:endParaRPr lang="cs-CZ" sz="2400" kern="1200" dirty="0">
              <a:latin typeface="Comic Sans MS" pitchFamily="66" charset="0"/>
            </a:endParaRPr>
          </a:p>
        </p:txBody>
      </p:sp>
      <p:sp>
        <p:nvSpPr>
          <p:cNvPr id="22" name="Volný tvar 21"/>
          <p:cNvSpPr/>
          <p:nvPr/>
        </p:nvSpPr>
        <p:spPr>
          <a:xfrm>
            <a:off x="3426653" y="978287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Berlín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3" name="Volný tvar 22"/>
          <p:cNvSpPr/>
          <p:nvPr/>
        </p:nvSpPr>
        <p:spPr>
          <a:xfrm>
            <a:off x="5228159" y="978287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Gdaňsk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4" name="Volný tvar 23"/>
          <p:cNvSpPr/>
          <p:nvPr/>
        </p:nvSpPr>
        <p:spPr>
          <a:xfrm>
            <a:off x="6928404" y="978286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Poprad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5" name="Volný tvar 24"/>
          <p:cNvSpPr/>
          <p:nvPr/>
        </p:nvSpPr>
        <p:spPr>
          <a:xfrm>
            <a:off x="-119577" y="3819783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latin typeface="Comic Sans MS" pitchFamily="66" charset="0"/>
              </a:rPr>
              <a:t>Město </a:t>
            </a:r>
            <a:r>
              <a:rPr lang="cs-CZ" sz="2400" dirty="0">
                <a:latin typeface="Comic Sans MS" pitchFamily="66" charset="0"/>
              </a:rPr>
              <a:t>N</a:t>
            </a:r>
            <a:r>
              <a:rPr lang="cs-CZ" sz="2400" kern="1200" dirty="0" smtClean="0">
                <a:latin typeface="Comic Sans MS" pitchFamily="66" charset="0"/>
              </a:rPr>
              <a:t>ěmecka</a:t>
            </a:r>
            <a:endParaRPr lang="cs-CZ" sz="2400" kern="1200" dirty="0">
              <a:latin typeface="Comic Sans MS" pitchFamily="66" charset="0"/>
            </a:endParaRPr>
          </a:p>
        </p:txBody>
      </p:sp>
      <p:sp>
        <p:nvSpPr>
          <p:cNvPr id="26" name="Volný tvar 25"/>
          <p:cNvSpPr/>
          <p:nvPr/>
        </p:nvSpPr>
        <p:spPr>
          <a:xfrm>
            <a:off x="3426653" y="3906965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Žilina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7" name="Volný tvar 26"/>
          <p:cNvSpPr/>
          <p:nvPr/>
        </p:nvSpPr>
        <p:spPr>
          <a:xfrm>
            <a:off x="5228159" y="3906965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Mnichov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8" name="Volný tvar 27"/>
          <p:cNvSpPr/>
          <p:nvPr/>
        </p:nvSpPr>
        <p:spPr>
          <a:xfrm>
            <a:off x="6928404" y="3906964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Krakov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9" name="Volný tvar 28"/>
          <p:cNvSpPr/>
          <p:nvPr/>
        </p:nvSpPr>
        <p:spPr>
          <a:xfrm>
            <a:off x="-57179" y="4799850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latin typeface="Comic Sans MS" pitchFamily="66" charset="0"/>
              </a:rPr>
              <a:t>Město </a:t>
            </a:r>
            <a:r>
              <a:rPr lang="cs-CZ" sz="2400" dirty="0">
                <a:latin typeface="Comic Sans MS" pitchFamily="66" charset="0"/>
              </a:rPr>
              <a:t>P</a:t>
            </a:r>
            <a:r>
              <a:rPr lang="cs-CZ" sz="2400" kern="1200" dirty="0" smtClean="0">
                <a:latin typeface="Comic Sans MS" pitchFamily="66" charset="0"/>
              </a:rPr>
              <a:t>olska</a:t>
            </a:r>
            <a:endParaRPr lang="cs-CZ" sz="2400" kern="1200" dirty="0">
              <a:latin typeface="Comic Sans MS" pitchFamily="66" charset="0"/>
            </a:endParaRPr>
          </a:p>
        </p:txBody>
      </p:sp>
      <p:sp>
        <p:nvSpPr>
          <p:cNvPr id="30" name="Volný tvar 29"/>
          <p:cNvSpPr/>
          <p:nvPr/>
        </p:nvSpPr>
        <p:spPr>
          <a:xfrm>
            <a:off x="3487604" y="4858576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Poprad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31" name="Volný tvar 30"/>
          <p:cNvSpPr/>
          <p:nvPr/>
        </p:nvSpPr>
        <p:spPr>
          <a:xfrm>
            <a:off x="5289110" y="4858576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Berlín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32" name="Volný tvar 31"/>
          <p:cNvSpPr/>
          <p:nvPr/>
        </p:nvSpPr>
        <p:spPr>
          <a:xfrm>
            <a:off x="6989355" y="4858575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Gdaňsk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1115616" y="188640"/>
            <a:ext cx="7128792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latin typeface="Comic Sans MS" pitchFamily="66" charset="0"/>
              </a:rPr>
              <a:t>Vyzkoušej své vědomosti</a:t>
            </a:r>
            <a:endParaRPr lang="cs-CZ" sz="2400" b="1" u="sng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752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5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6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7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7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8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5" fill="hold">
                      <p:stCondLst>
                        <p:cond delay="0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8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0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>
                      <p:stCondLst>
                        <p:cond delay="0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9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40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1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0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71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5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0" fill="hold">
                      <p:stCondLst>
                        <p:cond delay="0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7" grpId="1" animBg="1"/>
      <p:bldP spid="7" grpId="2" animBg="1"/>
      <p:bldP spid="8" grpId="0" animBg="1"/>
      <p:bldP spid="8" grpId="1" animBg="1"/>
      <p:bldP spid="8" grpId="2" animBg="1"/>
      <p:bldP spid="9" grpId="0" animBg="1"/>
      <p:bldP spid="9" grpId="1" animBg="1"/>
      <p:bldP spid="10" grpId="0" animBg="1"/>
      <p:bldP spid="11" grpId="0" animBg="1"/>
      <p:bldP spid="11" grpId="1" animBg="1"/>
      <p:bldP spid="11" grpId="2" animBg="1"/>
      <p:bldP spid="12" grpId="0" animBg="1"/>
      <p:bldP spid="12" grpId="1" animBg="1"/>
      <p:bldP spid="12" grpId="2" animBg="1"/>
      <p:bldP spid="13" grpId="0" animBg="1"/>
      <p:bldP spid="13" grpId="1" animBg="1"/>
      <p:bldP spid="14" grpId="0" animBg="1"/>
      <p:bldP spid="15" grpId="0" animBg="1"/>
      <p:bldP spid="15" grpId="1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21" grpId="0" animBg="1"/>
      <p:bldP spid="22" grpId="0" animBg="1"/>
      <p:bldP spid="22" grpId="1" animBg="1"/>
      <p:bldP spid="23" grpId="0" animBg="1"/>
      <p:bldP spid="23" grpId="1" animBg="1"/>
      <p:bldP spid="23" grpId="2" animBg="1"/>
      <p:bldP spid="24" grpId="0" animBg="1"/>
      <p:bldP spid="24" grpId="1" animBg="1"/>
      <p:bldP spid="24" grpId="2" animBg="1"/>
      <p:bldP spid="25" grpId="0" animBg="1"/>
      <p:bldP spid="26" grpId="0" animBg="1"/>
      <p:bldP spid="26" grpId="1" animBg="1"/>
      <p:bldP spid="26" grpId="2" animBg="1"/>
      <p:bldP spid="27" grpId="0" animBg="1"/>
      <p:bldP spid="27" grpId="1" animBg="1"/>
      <p:bldP spid="28" grpId="0" animBg="1"/>
      <p:bldP spid="28" grpId="1" animBg="1"/>
      <p:bldP spid="28" grpId="2" animBg="1"/>
      <p:bldP spid="29" grpId="0" animBg="1"/>
      <p:bldP spid="30" grpId="0" animBg="1"/>
      <p:bldP spid="30" grpId="1" animBg="1"/>
      <p:bldP spid="30" grpId="2" animBg="1"/>
      <p:bldP spid="31" grpId="0" animBg="1"/>
      <p:bldP spid="31" grpId="1" animBg="1"/>
      <p:bldP spid="31" grpId="2" animBg="1"/>
      <p:bldP spid="32" grpId="0" animBg="1"/>
      <p:bldP spid="32" grpId="1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87824" y="1052736"/>
            <a:ext cx="30963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Zopakuj si</a:t>
            </a:r>
            <a:endParaRPr lang="cs-CZ" sz="3200" b="1" dirty="0">
              <a:latin typeface="Comic Sans MS" pitchFamily="66" charset="0"/>
            </a:endParaRPr>
          </a:p>
        </p:txBody>
      </p:sp>
      <p:pic>
        <p:nvPicPr>
          <p:cNvPr id="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21" b="98438" l="19271" r="79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756" y="2204864"/>
            <a:ext cx="2592288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391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5900"/>
            <a:ext cx="8229600" cy="574948"/>
          </a:xfrm>
        </p:spPr>
        <p:txBody>
          <a:bodyPr>
            <a:normAutofit/>
          </a:bodyPr>
          <a:lstStyle/>
          <a:p>
            <a:r>
              <a:rPr lang="cs-CZ" sz="1200" b="1" u="sng" dirty="0" smtClean="0"/>
              <a:t>Použité zdroje:</a:t>
            </a:r>
            <a:endParaRPr lang="cs-CZ" sz="12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8280920" cy="474198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1000" b="1" u="sng" dirty="0" smtClean="0"/>
              <a:t>Str. </a:t>
            </a:r>
            <a:r>
              <a:rPr lang="cs-CZ" sz="1000" b="1" u="sng" dirty="0"/>
              <a:t>2</a:t>
            </a:r>
            <a:r>
              <a:rPr lang="cs-CZ" sz="1000" b="1" u="sng" dirty="0" smtClean="0"/>
              <a:t>  - </a:t>
            </a:r>
            <a:r>
              <a:rPr lang="cs-CZ" sz="1000" dirty="0" smtClean="0"/>
              <a:t> </a:t>
            </a:r>
            <a:r>
              <a:rPr lang="cs-CZ" sz="1000" dirty="0"/>
              <a:t>NUCLEARVACUUM.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27.4.2013]. Dostupný na WWW: http://upload.wikimedia.org/wikipedia/commons/2/26/EU-Germany.svg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Mapa </a:t>
            </a:r>
            <a:r>
              <a:rPr lang="cs-CZ" sz="1000" dirty="0" smtClean="0"/>
              <a:t>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27.4.2013]. Dostupný na WWW: http://upload.wikimedia.org/wikipedia/commons/e/ed/Deutschland_topo.png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Goethe </a:t>
            </a:r>
            <a:r>
              <a:rPr lang="cs-CZ" sz="1000" dirty="0" smtClean="0"/>
              <a:t>- </a:t>
            </a:r>
            <a:r>
              <a:rPr lang="de-DE" sz="1000" dirty="0"/>
              <a:t>STIELER, Joseph Karl. </a:t>
            </a:r>
            <a:r>
              <a:rPr lang="de-DE" sz="1000" i="1" dirty="0"/>
              <a:t>http://cs.wikipedia.org</a:t>
            </a:r>
            <a:r>
              <a:rPr lang="de-DE" sz="1000" dirty="0"/>
              <a:t> [online]. [</a:t>
            </a:r>
            <a:r>
              <a:rPr lang="de-DE" sz="1000" dirty="0" err="1"/>
              <a:t>cit</a:t>
            </a:r>
            <a:r>
              <a:rPr lang="de-DE" sz="1000" dirty="0"/>
              <a:t>. 28.4.2013]. </a:t>
            </a:r>
            <a:r>
              <a:rPr lang="de-DE" sz="1000" dirty="0" err="1"/>
              <a:t>Dostupný</a:t>
            </a:r>
            <a:r>
              <a:rPr lang="de-DE" sz="1000" dirty="0"/>
              <a:t> na WWW: http://upload.wikimedia.org/wikipedia/commons/0/0e/Goethe_%28Stieler_1828%29.jpg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Socha Goethe </a:t>
            </a:r>
            <a:r>
              <a:rPr lang="cs-CZ" sz="1000" dirty="0" smtClean="0"/>
              <a:t>- </a:t>
            </a:r>
            <a:r>
              <a:rPr lang="cs-CZ" sz="1000" dirty="0"/>
              <a:t>BRUNO, Lutz.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28.4.2013]. Dostupný na WWW: http://</a:t>
            </a:r>
            <a:r>
              <a:rPr lang="cs-CZ" sz="1000" dirty="0" smtClean="0"/>
              <a:t>upload.wikimedia.org/wikipedia/commons/a/ad/Goeothe_Denkmal_Leipzig.JPG</a:t>
            </a:r>
          </a:p>
          <a:p>
            <a:pPr marL="0" indent="0">
              <a:buNone/>
            </a:pPr>
            <a:r>
              <a:rPr lang="cs-CZ" sz="1000" b="1" u="sng" dirty="0"/>
              <a:t>Bratři Grimmové </a:t>
            </a:r>
            <a:r>
              <a:rPr lang="cs-CZ" sz="1000" dirty="0"/>
              <a:t>- JERICHAU-BAUMANN, Elisabeth.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28.4.2013]. Dostupný na WWW: http://</a:t>
            </a:r>
            <a:r>
              <a:rPr lang="cs-CZ" sz="1000" dirty="0" smtClean="0"/>
              <a:t>upload.wikimedia.org/wikipedia/commons/f/ff/Grimm.jpg  </a:t>
            </a:r>
          </a:p>
          <a:p>
            <a:pPr marL="0" indent="0">
              <a:buNone/>
            </a:pPr>
            <a:r>
              <a:rPr lang="cs-CZ" sz="1000" b="1" u="sng" dirty="0" smtClean="0"/>
              <a:t>Pták ohnivák </a:t>
            </a:r>
            <a:r>
              <a:rPr lang="cs-CZ" sz="1000" dirty="0" smtClean="0"/>
              <a:t>- </a:t>
            </a:r>
            <a:r>
              <a:rPr lang="cs-CZ" sz="1000" dirty="0"/>
              <a:t>BILIBIN, Ivan </a:t>
            </a:r>
            <a:r>
              <a:rPr lang="cs-CZ" sz="1000" dirty="0" err="1"/>
              <a:t>Yakovlevich</a:t>
            </a:r>
            <a:r>
              <a:rPr lang="cs-CZ" sz="1000" dirty="0"/>
              <a:t>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28.4.2013]. Dostupný na WWW: http://upload.wikimedia.org/wikipedia/commons/8/8a/Firebird.jpg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Rubens</a:t>
            </a:r>
            <a:r>
              <a:rPr lang="cs-CZ" sz="1000" b="1" u="sng" dirty="0" smtClean="0"/>
              <a:t> </a:t>
            </a:r>
            <a:r>
              <a:rPr lang="cs-CZ" sz="1000" dirty="0" smtClean="0"/>
              <a:t>- </a:t>
            </a:r>
            <a:r>
              <a:rPr lang="cs-CZ" sz="1000" i="1" dirty="0" smtClean="0"/>
              <a:t> </a:t>
            </a:r>
            <a:r>
              <a:rPr lang="cs-CZ" sz="1000" dirty="0" smtClean="0"/>
              <a:t>RUBENS</a:t>
            </a:r>
            <a:r>
              <a:rPr lang="cs-CZ" sz="1000" dirty="0"/>
              <a:t>, Peter Paul.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28.4.2013]. Dostupný na WWW: http://upload.wikimedia.org/wikipedia/commons/6/66/Rubens_self_portrait.jpg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/>
              <a:t>Tři grácie </a:t>
            </a:r>
            <a:r>
              <a:rPr lang="cs-CZ" sz="1000" dirty="0"/>
              <a:t>- RUBENS, Peter Paul.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28.4.2013]. Dostupný na WWW: http://</a:t>
            </a:r>
            <a:r>
              <a:rPr lang="cs-CZ" sz="1000" dirty="0" smtClean="0"/>
              <a:t>upload.wikimedia.org/wikipedia/commons/f/f5/The_Three_Graces%2C_by_Peter_Paul_Rubens%2C_from_Prado_in_Google_Earth.jpg</a:t>
            </a:r>
          </a:p>
          <a:p>
            <a:pPr marL="0" indent="0">
              <a:buNone/>
            </a:pPr>
            <a:r>
              <a:rPr lang="cs-CZ" sz="1000" b="1" u="sng" dirty="0" smtClean="0"/>
              <a:t>Autoportrét </a:t>
            </a:r>
            <a:r>
              <a:rPr lang="cs-CZ" sz="1000" b="1" u="sng" dirty="0" err="1" smtClean="0"/>
              <a:t>Durer</a:t>
            </a:r>
            <a:r>
              <a:rPr lang="cs-CZ" sz="1000" b="1" u="sng" dirty="0"/>
              <a:t> </a:t>
            </a:r>
            <a:r>
              <a:rPr lang="cs-CZ" sz="1000" dirty="0"/>
              <a:t>- DÜRER, Albrecht.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28.4.2013]. Dostupný na WWW: http://upload.wikimedia.org/wikipedia/commons/f/fc/Duerer01.jpg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Mnichov </a:t>
            </a:r>
            <a:r>
              <a:rPr lang="cs-CZ" sz="1000" dirty="0" smtClean="0"/>
              <a:t>- </a:t>
            </a:r>
            <a:r>
              <a:rPr lang="it-IT" sz="1000" dirty="0"/>
              <a:t>BARBIERI, Nino. </a:t>
            </a:r>
            <a:r>
              <a:rPr lang="it-IT" sz="1000" i="1" dirty="0"/>
              <a:t>http://cs.wikipedia.org</a:t>
            </a:r>
            <a:r>
              <a:rPr lang="it-IT" sz="1000" dirty="0"/>
              <a:t> [online]. [cit. 28.4.2013]. Dostupný na WWW: http://upload.wikimedia.org/wikipedia/commons/7/7f/Munich_-_Maria_column_05.jpg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/>
              <a:t>Univerzita Mnichov - </a:t>
            </a:r>
            <a:r>
              <a:rPr lang="cs-CZ" sz="1000" dirty="0"/>
              <a:t>GRYFFINDOR.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28.4.2013]. Dostupný na WWW: http://upload.wikimedia.org/wikipedia/commons/e/ef/LMU_M%C3%BCnchen.jpg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Mosty v Hamburku - </a:t>
            </a:r>
            <a:r>
              <a:rPr lang="cs-CZ" sz="900" dirty="0"/>
              <a:t>WMEINHART. </a:t>
            </a:r>
            <a:r>
              <a:rPr lang="cs-CZ" sz="900" i="1" dirty="0"/>
              <a:t>http://cs.wikipedia.org</a:t>
            </a:r>
            <a:r>
              <a:rPr lang="cs-CZ" sz="900" dirty="0"/>
              <a:t> [online]. [cit. 28.4.2013]. Dostupný na WWW: http://upload.wikimedia.org/wikipedia/commons/d/df/Hamburg.NorderElbbr%C3%BCcken.2.wmt.jpg 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b="1" u="sng" dirty="0" smtClean="0"/>
              <a:t>Lodě v Hamburku </a:t>
            </a:r>
            <a:r>
              <a:rPr lang="cs-CZ" sz="900" b="1" u="sng" dirty="0"/>
              <a:t>- </a:t>
            </a:r>
            <a:r>
              <a:rPr lang="cs-CZ" sz="900" dirty="0"/>
              <a:t>WMEINHART. </a:t>
            </a:r>
            <a:r>
              <a:rPr lang="cs-CZ" sz="900" i="1" dirty="0"/>
              <a:t>http://cs.wikipedia.org</a:t>
            </a:r>
            <a:r>
              <a:rPr lang="cs-CZ" sz="900" dirty="0"/>
              <a:t> [online]. [cit. 28.4.2013]. Dostupný na WWW: http://upload.wikimedia.org/wikipedia/commons/a/ae/Elbe.Anleger_Neum%C3%BChlen.wmt.jpg 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b="1" u="sng" dirty="0" smtClean="0"/>
              <a:t>Uzené  koleno se zelím </a:t>
            </a:r>
            <a:r>
              <a:rPr lang="cs-CZ" sz="900" dirty="0" smtClean="0"/>
              <a:t>- </a:t>
            </a:r>
            <a:r>
              <a:rPr lang="pt-BR" sz="900" dirty="0"/>
              <a:t>AUTOR NEUVEDEN. </a:t>
            </a:r>
            <a:r>
              <a:rPr lang="pt-BR" sz="900" i="1" dirty="0"/>
              <a:t>http://cs.wikipedia.org</a:t>
            </a:r>
            <a:r>
              <a:rPr lang="pt-BR" sz="900" dirty="0"/>
              <a:t> [online]. [cit. 28.4.2013]. Dostupný na WWW: http://upload.wikimedia.org/wikipedia/commons/0/05/Eisbein-2.jpg </a:t>
            </a:r>
            <a:endParaRPr lang="cs-CZ" sz="1000" dirty="0"/>
          </a:p>
          <a:p>
            <a:pPr marL="0" indent="0">
              <a:buNone/>
            </a:pPr>
            <a:r>
              <a:rPr lang="cs-CZ" sz="1000" b="1" u="sng" dirty="0" err="1" smtClean="0"/>
              <a:t>Curiwurst</a:t>
            </a:r>
            <a:r>
              <a:rPr lang="cs-CZ" sz="1000" b="1" u="sng" dirty="0" smtClean="0"/>
              <a:t> - </a:t>
            </a:r>
            <a:r>
              <a:rPr lang="nl-NL" sz="900" dirty="0"/>
              <a:t>TINOELF. </a:t>
            </a:r>
            <a:r>
              <a:rPr lang="nl-NL" sz="900" i="1" dirty="0"/>
              <a:t>http://cs.wikipedia.org</a:t>
            </a:r>
            <a:r>
              <a:rPr lang="nl-NL" sz="900" dirty="0"/>
              <a:t> [online]. [cit. 28.4.2013]. Dostupný na WWW: http://upload.wikimedia.org/wikipedia/commons/6/61/Currywurst_%26_Pommes_frites.jpg 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b="1" u="sng" dirty="0" smtClean="0"/>
              <a:t>J.S. Bach </a:t>
            </a:r>
            <a:r>
              <a:rPr lang="cs-CZ" sz="900" dirty="0" smtClean="0"/>
              <a:t>- </a:t>
            </a:r>
            <a:r>
              <a:rPr lang="cs-CZ" sz="900" dirty="0"/>
              <a:t>HAUSSMANN, Elias </a:t>
            </a:r>
            <a:r>
              <a:rPr lang="cs-CZ" sz="900" dirty="0" err="1"/>
              <a:t>Gottlob</a:t>
            </a:r>
            <a:r>
              <a:rPr lang="cs-CZ" sz="900" dirty="0"/>
              <a:t>. </a:t>
            </a:r>
            <a:r>
              <a:rPr lang="cs-CZ" sz="900" i="1" dirty="0"/>
              <a:t>http://cs.wikipedia.org</a:t>
            </a:r>
            <a:r>
              <a:rPr lang="cs-CZ" sz="900" dirty="0"/>
              <a:t> [online]. [cit. 28.4.2013]. Dostupný na WWW: http://</a:t>
            </a:r>
            <a:r>
              <a:rPr lang="cs-CZ" sz="900" dirty="0" smtClean="0"/>
              <a:t>upload.wikimedia.org/wikipedia/commons/b/b5/Bach.jpg </a:t>
            </a:r>
          </a:p>
          <a:p>
            <a:pPr marL="0" indent="0">
              <a:buNone/>
            </a:pPr>
            <a:r>
              <a:rPr lang="cs-CZ" sz="900" b="1" u="sng" dirty="0" smtClean="0"/>
              <a:t>Foto Saského Švýcarska </a:t>
            </a:r>
            <a:r>
              <a:rPr lang="cs-CZ" sz="900" dirty="0" smtClean="0"/>
              <a:t>– vlastní archiv</a:t>
            </a:r>
          </a:p>
          <a:p>
            <a:pPr marL="0" indent="0">
              <a:buNone/>
            </a:pPr>
            <a:r>
              <a:rPr lang="pt-BR" sz="900" b="1" u="sng" dirty="0"/>
              <a:t>Vstupní brána do Legolandu v </a:t>
            </a:r>
            <a:r>
              <a:rPr lang="pt-BR" sz="900" b="1" u="sng" dirty="0" smtClean="0"/>
              <a:t>Günzburgu</a:t>
            </a:r>
            <a:r>
              <a:rPr lang="cs-CZ" sz="900" b="1" u="sng" dirty="0" smtClean="0"/>
              <a:t> - </a:t>
            </a:r>
            <a:r>
              <a:rPr lang="cs-CZ" sz="900" dirty="0" smtClean="0"/>
              <a:t>KNIESEL</a:t>
            </a:r>
            <a:r>
              <a:rPr lang="cs-CZ" sz="900" dirty="0"/>
              <a:t>, A.. </a:t>
            </a:r>
            <a:r>
              <a:rPr lang="cs-CZ" sz="900" i="1" dirty="0"/>
              <a:t>http://cs.wikipedia.org</a:t>
            </a:r>
            <a:r>
              <a:rPr lang="cs-CZ" sz="900" dirty="0"/>
              <a:t> [online]. [cit. 1.5.2013]. Dostupný na WWW: http://upload.wikimedia.org/wikipedia/commons/4/49/Legoland_Deutschland.jpg </a:t>
            </a:r>
          </a:p>
          <a:p>
            <a:pPr marL="0" indent="0">
              <a:buNone/>
            </a:pPr>
            <a:endParaRPr lang="cs-CZ" sz="1000" b="1" u="sng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11832" y="0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67365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476672"/>
            <a:ext cx="8291264" cy="604867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b="1" u="sng" dirty="0"/>
              <a:t>Madona s dítětem</a:t>
            </a:r>
            <a:r>
              <a:rPr lang="cs-CZ" dirty="0"/>
              <a:t> - DÜRER, Albrecht. </a:t>
            </a:r>
            <a:r>
              <a:rPr lang="cs-CZ" i="1" dirty="0"/>
              <a:t>http://cs.wikipedia.org</a:t>
            </a:r>
            <a:r>
              <a:rPr lang="cs-CZ" dirty="0"/>
              <a:t> [online]. [cit. 28.4.2013]. Dostupný na WWW: http://upload.wikimedia.org/wikipedia/commons/c/c1/Albrecht_D%C3%BCrer_062.jpg </a:t>
            </a:r>
          </a:p>
          <a:p>
            <a:pPr marL="0" indent="0">
              <a:buNone/>
            </a:pPr>
            <a:r>
              <a:rPr lang="cs-CZ" b="1" u="sng" dirty="0"/>
              <a:t>Braniborská brána v Berlíně - </a:t>
            </a:r>
            <a:r>
              <a:rPr lang="cs-CZ" dirty="0"/>
              <a:t>NIZZA. </a:t>
            </a:r>
            <a:r>
              <a:rPr lang="cs-CZ" i="1" dirty="0"/>
              <a:t>http://cs.wikipedia.org</a:t>
            </a:r>
            <a:r>
              <a:rPr lang="cs-CZ" dirty="0"/>
              <a:t> [online]. [cit. 28.4.2013]. Dostupný na WWW: http://upload.wikimedia.org/wikipedia/commons/5/52/Brandenburger_Tor1.JPG</a:t>
            </a:r>
          </a:p>
          <a:p>
            <a:pPr marL="0" indent="0">
              <a:buNone/>
            </a:pPr>
            <a:r>
              <a:rPr lang="cs-CZ" b="1" u="sng" dirty="0" err="1"/>
              <a:t>Neuschwanstein</a:t>
            </a:r>
            <a:r>
              <a:rPr lang="cs-CZ" u="sng" dirty="0"/>
              <a:t> - </a:t>
            </a:r>
            <a:r>
              <a:rPr lang="pl-PL" dirty="0"/>
              <a:t>PIWOWARSKI, Cezary. </a:t>
            </a:r>
            <a:r>
              <a:rPr lang="pl-PL" i="1" dirty="0"/>
              <a:t>http://commons.wikimedia.org</a:t>
            </a:r>
            <a:r>
              <a:rPr lang="pl-PL" dirty="0"/>
              <a:t> [online]. [cit. 28.4.2013]. Dostupný na WWW: http://upload.wikimedia.org/wikipedia/commons/b/b3/Neuschwanstein_Castle.jpg?uselang=cs </a:t>
            </a:r>
          </a:p>
          <a:p>
            <a:pPr marL="0" indent="0">
              <a:buNone/>
            </a:pPr>
            <a:r>
              <a:rPr lang="cs-CZ" b="1" u="sng" dirty="0"/>
              <a:t>Albert Einstein </a:t>
            </a:r>
            <a:r>
              <a:rPr lang="cs-CZ" u="sng" dirty="0"/>
              <a:t>- </a:t>
            </a:r>
            <a:r>
              <a:rPr lang="cs-CZ" dirty="0"/>
              <a:t>TURNER, </a:t>
            </a:r>
            <a:r>
              <a:rPr lang="cs-CZ" dirty="0" err="1"/>
              <a:t>Oren</a:t>
            </a:r>
            <a:r>
              <a:rPr lang="cs-CZ" dirty="0"/>
              <a:t> Jack. </a:t>
            </a:r>
            <a:r>
              <a:rPr lang="cs-CZ" i="1" dirty="0"/>
              <a:t>http://cs.wikipedia.org</a:t>
            </a:r>
            <a:r>
              <a:rPr lang="cs-CZ" dirty="0"/>
              <a:t> [online]. [cit. 28.4.2013]. Dostupný na WWW: http://upload.wikimedia.org/wikipedia/commons/d/d3/Albert_Einstein_Head.jpg</a:t>
            </a:r>
          </a:p>
          <a:p>
            <a:pPr marL="0" indent="0">
              <a:buNone/>
            </a:pPr>
            <a:r>
              <a:rPr lang="cs-CZ" b="1" u="sng" dirty="0"/>
              <a:t>Wilhelm </a:t>
            </a:r>
            <a:r>
              <a:rPr lang="cs-CZ" b="1" u="sng" dirty="0" err="1"/>
              <a:t>Conrad</a:t>
            </a:r>
            <a:r>
              <a:rPr lang="cs-CZ" b="1" u="sng" dirty="0"/>
              <a:t> </a:t>
            </a:r>
            <a:r>
              <a:rPr lang="cs-CZ" b="1" u="sng" dirty="0" err="1"/>
              <a:t>Röntgen</a:t>
            </a:r>
            <a:r>
              <a:rPr lang="cs-CZ" b="1" u="sng" dirty="0"/>
              <a:t> - </a:t>
            </a:r>
            <a:r>
              <a:rPr lang="pt-BR" dirty="0"/>
              <a:t>AUTOR NEUVEDEN. </a:t>
            </a:r>
            <a:r>
              <a:rPr lang="pt-BR" i="1" dirty="0"/>
              <a:t>http://cs.wikipedia.org</a:t>
            </a:r>
            <a:r>
              <a:rPr lang="pt-BR" dirty="0"/>
              <a:t> [online]. [cit. 28.4.2013]. Dostupný na WWW: http://upload.wikimedia.org/wikipedia/commons/8/86/Wilhelm_Conrad_R%C3%B6ntgen_%281845--1923%29.jpg</a:t>
            </a:r>
            <a:endParaRPr lang="cs-CZ" dirty="0"/>
          </a:p>
          <a:p>
            <a:pPr marL="0" indent="0">
              <a:buNone/>
            </a:pPr>
            <a:r>
              <a:rPr lang="cs-CZ" b="1" u="sng" dirty="0"/>
              <a:t>Rentgenový snímek </a:t>
            </a:r>
            <a:r>
              <a:rPr lang="cs-CZ" dirty="0"/>
              <a:t>- OLD MOONRAKER. </a:t>
            </a:r>
            <a:r>
              <a:rPr lang="cs-CZ" i="1" dirty="0"/>
              <a:t>http://cs.wikipedia.org</a:t>
            </a:r>
            <a:r>
              <a:rPr lang="cs-CZ" dirty="0"/>
              <a:t> [online]. [cit. 28.4.2013]. Dostupný na WWW: http://upload.wikimedia.org/wikipedia/commons/f/fb/X-ray_by_Wilhelm_R%C3%B6ntgen_of_Albert_von_K%C3%B6lliker%27s_hand_-_18960123-02.jpg </a:t>
            </a:r>
            <a:r>
              <a:rPr lang="pt-BR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b="1" u="sng" dirty="0"/>
              <a:t>Bavorský les - </a:t>
            </a:r>
            <a:r>
              <a:rPr lang="cs-CZ" dirty="0"/>
              <a:t>DR. HAGEN GRAEBNER. </a:t>
            </a:r>
            <a:r>
              <a:rPr lang="cs-CZ" i="1" dirty="0"/>
              <a:t>http://cs.wikipedia.org</a:t>
            </a:r>
            <a:r>
              <a:rPr lang="cs-CZ" dirty="0"/>
              <a:t> [online]. [cit. 28.4.2013]. Dostupný na WWW: http://upload.wikimedia.org/wikipedia/commons/7/7f/Gei%C3%9Fkopf3.jpg </a:t>
            </a:r>
          </a:p>
          <a:p>
            <a:pPr marL="0" indent="0">
              <a:buNone/>
            </a:pPr>
            <a:r>
              <a:rPr lang="cs-CZ" b="1" u="sng" dirty="0"/>
              <a:t>Panorama Berlína - </a:t>
            </a:r>
            <a:r>
              <a:rPr lang="cs-CZ" dirty="0"/>
              <a:t>GRYFFINDOR. </a:t>
            </a:r>
            <a:r>
              <a:rPr lang="cs-CZ" i="1" dirty="0"/>
              <a:t>http://commons.wikimedia.org</a:t>
            </a:r>
            <a:r>
              <a:rPr lang="cs-CZ" dirty="0"/>
              <a:t> [online]. [cit. 28.4.2013]. Dostupný na WWW: http://upload.wikimedia.org/wikipedia/commons/7/72/Berlin_Interconti_June_2006_001_%282_version%29.jpg?uselang=cs </a:t>
            </a:r>
            <a:endParaRPr lang="cs-CZ" u="sng" dirty="0"/>
          </a:p>
          <a:p>
            <a:pPr marL="0" indent="0">
              <a:buNone/>
            </a:pPr>
            <a:r>
              <a:rPr lang="cs-CZ" b="1" u="sng" dirty="0"/>
              <a:t> Stará národní galerie - </a:t>
            </a:r>
            <a:r>
              <a:rPr lang="cs-CZ" dirty="0"/>
              <a:t>BRÜCKELS, Manfred. </a:t>
            </a:r>
            <a:r>
              <a:rPr lang="cs-CZ" i="1" dirty="0"/>
              <a:t>http://cs.wikipedia.org</a:t>
            </a:r>
            <a:r>
              <a:rPr lang="cs-CZ" dirty="0"/>
              <a:t> [online]. [cit. 28.4.2013]. Dostupný na WWW: http://upload.wikimedia.org/wikipedia/commons/2/23/AlteNationalgalerie_1a.jpg </a:t>
            </a:r>
          </a:p>
          <a:p>
            <a:pPr marL="0" indent="0">
              <a:buNone/>
            </a:pPr>
            <a:r>
              <a:rPr lang="cs-CZ" b="1" u="sng" dirty="0"/>
              <a:t>Hamburk montáž </a:t>
            </a:r>
            <a:r>
              <a:rPr lang="cs-CZ" dirty="0"/>
              <a:t>- </a:t>
            </a:r>
            <a:r>
              <a:rPr lang="en-US" dirty="0"/>
              <a:t>OWN. </a:t>
            </a:r>
            <a:r>
              <a:rPr lang="en-US" i="1" dirty="0"/>
              <a:t>http://cs.wikipedia.org</a:t>
            </a:r>
            <a:r>
              <a:rPr lang="en-US" dirty="0"/>
              <a:t> [online]. [cit. 28.4.2013].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http://upload.wikimedia.org/wikipedia/commons/8/83/Hamburg_montage.jpg </a:t>
            </a:r>
            <a:endParaRPr lang="cs-CZ" dirty="0"/>
          </a:p>
          <a:p>
            <a:pPr marL="0" indent="0">
              <a:buNone/>
            </a:pPr>
            <a:r>
              <a:rPr lang="cs-CZ" b="1" u="sng" dirty="0"/>
              <a:t>České území v Německu – mapa -</a:t>
            </a:r>
            <a:r>
              <a:rPr lang="cs-CZ" dirty="0"/>
              <a:t> </a:t>
            </a:r>
            <a:r>
              <a:rPr lang="it-IT" sz="2400" dirty="0"/>
              <a:t>LIUZZO, David. </a:t>
            </a:r>
            <a:r>
              <a:rPr lang="it-IT" sz="2400" i="1" dirty="0"/>
              <a:t>http://cs.wikipedia.org</a:t>
            </a:r>
            <a:r>
              <a:rPr lang="it-IT" sz="2400" dirty="0"/>
              <a:t> [online]. [cit. 28.4.2013]. Dostupný na WWW: http://upload.wikimedia.org/wikipedia/commons/3/3a/Deutschland_Lage_von_Hamburg.svg </a:t>
            </a:r>
            <a:endParaRPr lang="cs-CZ" dirty="0"/>
          </a:p>
          <a:p>
            <a:pPr marL="0" indent="0">
              <a:buNone/>
            </a:pPr>
            <a:r>
              <a:rPr lang="cs-CZ" b="1" u="sng" dirty="0" err="1"/>
              <a:t>Špecle</a:t>
            </a:r>
            <a:r>
              <a:rPr lang="cs-CZ" b="1" u="sng" dirty="0"/>
              <a:t> - </a:t>
            </a:r>
            <a:r>
              <a:rPr lang="cs-CZ" sz="2400" dirty="0"/>
              <a:t>DBENZHUSER. </a:t>
            </a:r>
            <a:r>
              <a:rPr lang="cs-CZ" sz="2400" i="1" dirty="0"/>
              <a:t>http://cs.wikipedia.org</a:t>
            </a:r>
            <a:r>
              <a:rPr lang="cs-CZ" sz="2400" dirty="0"/>
              <a:t> [online]. [cit. 28.4.2013]. Dostupný na WWW: http://upload.wikimedia.org/wikipedia/commons/1/1c/Sp%C3%A4tzle_mit_etwas_Butter.jpg </a:t>
            </a:r>
            <a:endParaRPr lang="cs-CZ" b="1" u="sng" dirty="0"/>
          </a:p>
          <a:p>
            <a:pPr marL="0" indent="0">
              <a:buNone/>
            </a:pPr>
            <a:r>
              <a:rPr lang="cs-CZ" u="sng" dirty="0"/>
              <a:t> </a:t>
            </a:r>
            <a:r>
              <a:rPr lang="cs-CZ" b="1" u="sng" dirty="0" err="1"/>
              <a:t>L.V.Beethoven</a:t>
            </a:r>
            <a:r>
              <a:rPr lang="cs-CZ" b="1" u="sng" dirty="0"/>
              <a:t> - </a:t>
            </a:r>
            <a:r>
              <a:rPr lang="de-DE" sz="2400" dirty="0"/>
              <a:t>STIELER, Joseph Karl. </a:t>
            </a:r>
            <a:r>
              <a:rPr lang="de-DE" sz="2400" i="1" dirty="0"/>
              <a:t>http://cs.wikipedia.org</a:t>
            </a:r>
            <a:r>
              <a:rPr lang="de-DE" sz="2400" dirty="0"/>
              <a:t> [online]. [</a:t>
            </a:r>
            <a:r>
              <a:rPr lang="de-DE" sz="2400" dirty="0" err="1"/>
              <a:t>cit</a:t>
            </a:r>
            <a:r>
              <a:rPr lang="de-DE" sz="2400" dirty="0"/>
              <a:t>. 28.4.2013]. </a:t>
            </a:r>
            <a:r>
              <a:rPr lang="de-DE" sz="2400" dirty="0" err="1"/>
              <a:t>Dostupný</a:t>
            </a:r>
            <a:r>
              <a:rPr lang="de-DE" sz="2400" dirty="0"/>
              <a:t> na WWW: http://upload.wikimedia.org/wikipedia/commons/6/6f/Beethoven.jpg</a:t>
            </a:r>
            <a:endParaRPr lang="cs-CZ" sz="2400" dirty="0"/>
          </a:p>
          <a:p>
            <a:pPr marL="0" indent="0">
              <a:buNone/>
            </a:pPr>
            <a:r>
              <a:rPr lang="cs-CZ" sz="2400" b="1" u="sng" dirty="0"/>
              <a:t>J. Brahms </a:t>
            </a:r>
            <a:r>
              <a:rPr lang="cs-CZ" sz="2400" dirty="0"/>
              <a:t>- </a:t>
            </a:r>
            <a:r>
              <a:rPr lang="cs-CZ" sz="2000" dirty="0"/>
              <a:t>BRASCH, C.. </a:t>
            </a:r>
            <a:r>
              <a:rPr lang="cs-CZ" sz="2000" i="1" dirty="0"/>
              <a:t>http://cs.wikipedia.org</a:t>
            </a:r>
            <a:r>
              <a:rPr lang="cs-CZ" sz="2000" dirty="0"/>
              <a:t> [online]. [cit. 28.4.2013]. Dostupný na WWW: http://upload.wikimedia.org/wikipedia/commons/1/15/JohannesBrahms.jpg </a:t>
            </a:r>
            <a:r>
              <a:rPr lang="de-DE" sz="2400" dirty="0"/>
              <a:t> </a:t>
            </a:r>
            <a:endParaRPr lang="cs-CZ" sz="2400" dirty="0"/>
          </a:p>
          <a:p>
            <a:pPr marL="0" indent="0">
              <a:buNone/>
            </a:pPr>
            <a:r>
              <a:rPr lang="cs-CZ" sz="2400" b="1" u="sng" dirty="0" err="1"/>
              <a:t>Lubeck</a:t>
            </a:r>
            <a:r>
              <a:rPr lang="cs-CZ" sz="2400" b="1" u="sng" dirty="0"/>
              <a:t> - </a:t>
            </a:r>
            <a:r>
              <a:rPr lang="cs-CZ" sz="2000" dirty="0"/>
              <a:t>PAUL, Arnold. </a:t>
            </a:r>
            <a:r>
              <a:rPr lang="cs-CZ" sz="2000" i="1" dirty="0"/>
              <a:t>http://cs.wikipedia.org</a:t>
            </a:r>
            <a:r>
              <a:rPr lang="cs-CZ" sz="2000" dirty="0"/>
              <a:t> [online]. [cit. 1.5.2013]. Dostupný na WWW: http://upload.wikimedia.org/wikipedia/commons/2/28/Germany_Luebeck_townhall.JPG </a:t>
            </a:r>
            <a:endParaRPr lang="cs-CZ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742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819</TotalTime>
  <Words>1408</Words>
  <Application>Microsoft Office PowerPoint</Application>
  <PresentationFormat>Předvádění na obrazovce (4:3)</PresentationFormat>
  <Paragraphs>206</Paragraphs>
  <Slides>34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sady Office</vt:lpstr>
      <vt:lpstr>Prezentace aplikace PowerPoint</vt:lpstr>
      <vt:lpstr>Metodický pokyn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95</cp:revision>
  <dcterms:created xsi:type="dcterms:W3CDTF">2012-11-26T19:09:11Z</dcterms:created>
  <dcterms:modified xsi:type="dcterms:W3CDTF">2013-05-01T21:06:36Z</dcterms:modified>
</cp:coreProperties>
</file>