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1" r:id="rId2"/>
    <p:sldId id="256" r:id="rId3"/>
    <p:sldId id="257" r:id="rId4"/>
    <p:sldId id="258" r:id="rId5"/>
    <p:sldId id="259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A2C65F-CB77-4E9C-9322-6AC20FE28FFE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2C1D84-B3F3-461B-B458-5D082BA016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278929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95325"/>
            <a:ext cx="4570413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28" y="4343324"/>
            <a:ext cx="5486309" cy="4114871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6E22F-D67D-49A0-A833-E31DEBC02F6D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DDC8D6-3C97-45B5-898E-0DDB8083B4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289097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6E22F-D67D-49A0-A833-E31DEBC02F6D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DDC8D6-3C97-45B5-898E-0DDB8083B4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154992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6E22F-D67D-49A0-A833-E31DEBC02F6D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DDC8D6-3C97-45B5-898E-0DDB8083B4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554068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6E22F-D67D-49A0-A833-E31DEBC02F6D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DDC8D6-3C97-45B5-898E-0DDB8083B4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337463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6E22F-D67D-49A0-A833-E31DEBC02F6D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DDC8D6-3C97-45B5-898E-0DDB8083B4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188273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6E22F-D67D-49A0-A833-E31DEBC02F6D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DDC8D6-3C97-45B5-898E-0DDB8083B4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84285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6E22F-D67D-49A0-A833-E31DEBC02F6D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DDC8D6-3C97-45B5-898E-0DDB8083B4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329463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6E22F-D67D-49A0-A833-E31DEBC02F6D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DDC8D6-3C97-45B5-898E-0DDB8083B4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52932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6E22F-D67D-49A0-A833-E31DEBC02F6D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DDC8D6-3C97-45B5-898E-0DDB8083B4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03910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6E22F-D67D-49A0-A833-E31DEBC02F6D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DDC8D6-3C97-45B5-898E-0DDB8083B4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479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E6E22F-D67D-49A0-A833-E31DEBC02F6D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DDC8D6-3C97-45B5-898E-0DDB8083B4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285073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E6E22F-D67D-49A0-A833-E31DEBC02F6D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DDC8D6-3C97-45B5-898E-0DDB8083B4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256027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685800" y="2130478"/>
            <a:ext cx="7772043" cy="3489121"/>
          </a:xfrm>
        </p:spPr>
        <p:txBody>
          <a:bodyPr>
            <a:spAutoFit/>
          </a:bodyPr>
          <a:lstStyle/>
          <a:p>
            <a:pPr lvl="0">
              <a:buNone/>
            </a:pPr>
            <a:r>
              <a:rPr lang="cs-CZ"/>
              <a:t/>
            </a:r>
            <a:br>
              <a:rPr lang="cs-CZ"/>
            </a:br>
            <a:r>
              <a:rPr lang="cs-CZ"/>
              <a:t/>
            </a:r>
            <a:br>
              <a:rPr lang="cs-CZ"/>
            </a:br>
            <a:r>
              <a:rPr lang="cs-CZ"/>
              <a:t/>
            </a:r>
            <a:br>
              <a:rPr lang="cs-CZ"/>
            </a:br>
            <a:r>
              <a:rPr lang="cs-CZ"/>
              <a:t/>
            </a:r>
            <a:br>
              <a:rPr lang="cs-CZ"/>
            </a:br>
            <a:endParaRPr lang="cs-CZ"/>
          </a:p>
        </p:txBody>
      </p:sp>
      <p:sp>
        <p:nvSpPr>
          <p:cNvPr id="3" name="Podnadpis 2"/>
          <p:cNvSpPr/>
          <p:nvPr/>
        </p:nvSpPr>
        <p:spPr>
          <a:xfrm>
            <a:off x="1339559" y="4140000"/>
            <a:ext cx="6400443" cy="2953795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*/ f0 1 21600"/>
              <a:gd name="f5" fmla="*/ f1 1 21600"/>
              <a:gd name="f6" fmla="val f2"/>
              <a:gd name="f7" fmla="val f3"/>
              <a:gd name="f8" fmla="+- f7 0 f6"/>
              <a:gd name="f9" fmla="*/ f8 1 21600"/>
              <a:gd name="f10" fmla="*/ f6 1 f9"/>
              <a:gd name="f11" fmla="*/ f7 1 f9"/>
              <a:gd name="f12" fmla="*/ f10 f4 1"/>
              <a:gd name="f13" fmla="*/ f11 f4 1"/>
              <a:gd name="f14" fmla="*/ f11 f5 1"/>
              <a:gd name="f15" fmla="*/ f10 f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2" t="f15" r="f13" b="f14"/>
            <a:pathLst>
              <a:path w="21600" h="21600">
                <a:moveTo>
                  <a:pt x="f2" y="f2"/>
                </a:moveTo>
                <a:lnTo>
                  <a:pt x="f3" y="f2"/>
                </a:lnTo>
                <a:lnTo>
                  <a:pt x="f3" y="f3"/>
                </a:lnTo>
                <a:lnTo>
                  <a:pt x="f2" y="f3"/>
                </a:lnTo>
                <a:lnTo>
                  <a:pt x="f2" y="f2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square" lIns="91440" tIns="91440" rIns="91440" bIns="45720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Lucida Sans Unicode" pitchFamily="2"/>
              <a:cs typeface="Mangal" pitchFamily="2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lum/>
            <a:alphaModFix/>
          </a:blip>
          <a:srcRect/>
          <a:stretch>
            <a:fillRect/>
          </a:stretch>
        </p:blipFill>
        <p:spPr>
          <a:xfrm>
            <a:off x="2157" y="179999"/>
            <a:ext cx="9143643" cy="2340004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lum/>
            <a:alphaModFix/>
          </a:blip>
          <a:srcRect/>
          <a:stretch>
            <a:fillRect/>
          </a:stretch>
        </p:blipFill>
        <p:spPr>
          <a:xfrm>
            <a:off x="1259997" y="1799996"/>
            <a:ext cx="7020004" cy="1439997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Podnadpis 5"/>
          <p:cNvSpPr txBox="1">
            <a:spLocks noGrp="1"/>
          </p:cNvSpPr>
          <p:nvPr>
            <p:ph type="subTitle" idx="4294967295"/>
          </p:nvPr>
        </p:nvSpPr>
        <p:spPr>
          <a:xfrm>
            <a:off x="457200" y="1649522"/>
            <a:ext cx="8229243" cy="4435918"/>
          </a:xfrm>
        </p:spPr>
        <p:txBody>
          <a:bodyPr anchor="ctr" anchorCtr="1"/>
          <a:lstStyle/>
          <a:p>
            <a:pPr marL="0" lvl="0" indent="0" algn="ctr" hangingPunct="0">
              <a:buNone/>
            </a:pPr>
            <a:r>
              <a:rPr lang="cs-CZ" dirty="0" smtClean="0">
                <a:latin typeface="TrebuchetMS" pitchFamily="34"/>
              </a:rPr>
              <a:t>VY_32_INOVACE_3CJ1-4</a:t>
            </a:r>
            <a:endParaRPr lang="cs-CZ" dirty="0">
              <a:latin typeface="TrebuchetMS" pitchFamily="34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35998" y="4320000"/>
            <a:ext cx="7740002" cy="2537999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3100" b="1" i="0" u="none" strike="noStrike" kern="0" cap="none" spc="0" baseline="0">
                <a:solidFill>
                  <a:srgbClr val="000000"/>
                </a:solidFill>
                <a:uFillTx/>
                <a:latin typeface="TrebuchetMS-Bold"/>
                <a:ea typeface="TrebuchetMS-Bold"/>
                <a:cs typeface="TrebuchetMS-Bold"/>
              </a:defRPr>
            </a:pPr>
            <a:r>
              <a:rPr lang="cs-CZ" sz="3100" b="1" i="0" u="none" strike="noStrike" kern="1200" cap="none" spc="0" baseline="0" dirty="0">
                <a:solidFill>
                  <a:srgbClr val="000000"/>
                </a:solidFill>
                <a:uFillTx/>
                <a:latin typeface="TrebuchetMS-Bold" pitchFamily="18"/>
                <a:ea typeface="TrebuchetMS-Bold" pitchFamily="2"/>
                <a:cs typeface="TrebuchetMS-Bold" pitchFamily="2"/>
              </a:rPr>
              <a:t>VÝUKOVÝ MATERIÁL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2250" b="0" i="0" u="none" strike="noStrike" kern="0" cap="none" spc="0" baseline="0">
                <a:solidFill>
                  <a:srgbClr val="000000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2250" b="0" i="0" u="none" strike="noStrike" kern="1200" cap="none" spc="0" baseline="0" dirty="0">
                <a:solidFill>
                  <a:srgbClr val="000000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zpracovaný v rámci projektu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2250" b="0" i="0" u="none" strike="noStrike" kern="0" cap="none" spc="0" baseline="0">
                <a:solidFill>
                  <a:srgbClr val="000000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2250" b="0" i="0" u="none" strike="noStrike" kern="1200" cap="none" spc="0" baseline="0" dirty="0">
                <a:solidFill>
                  <a:srgbClr val="000000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EU peníze školám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000" b="0" i="0" u="none" strike="noStrike" kern="0" cap="none" spc="0" baseline="0">
                <a:solidFill>
                  <a:srgbClr val="000000"/>
                </a:solidFill>
                <a:uFillTx/>
                <a:latin typeface="TrebuchetMS-Bold"/>
                <a:ea typeface="TrebuchetMS-Bold"/>
                <a:cs typeface="TrebuchetMS-Bold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Registrační číslo projektu: </a:t>
            </a:r>
            <a:r>
              <a:rPr lang="cs-CZ" sz="1200" b="0" i="0" u="none" strike="noStrike" kern="1200" cap="none" spc="0" baseline="0" dirty="0">
                <a:solidFill>
                  <a:srgbClr val="000000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CZ.1.07/1.4.00/21.2597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000" b="0" i="0" u="none" strike="noStrike" kern="0" cap="none" spc="0" baseline="0">
                <a:solidFill>
                  <a:srgbClr val="000000"/>
                </a:solidFill>
                <a:uFillTx/>
                <a:latin typeface="TrebuchetMS-Bold"/>
                <a:ea typeface="TrebuchetMS-Bold"/>
                <a:cs typeface="TrebuchetMS-Bold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Šablona: </a:t>
            </a:r>
            <a:r>
              <a:rPr lang="cs-CZ" sz="1200" b="0" i="0" u="none" strike="noStrike" kern="1200" cap="none" spc="0" baseline="0" dirty="0">
                <a:solidFill>
                  <a:srgbClr val="000000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III/2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200" b="0" i="0" u="none" strike="noStrike" kern="0" cap="none" spc="0" baseline="0">
                <a:solidFill>
                  <a:srgbClr val="0000FF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Ověřeno ve výuce dne: </a:t>
            </a:r>
            <a:r>
              <a:rPr lang="cs-CZ" sz="1200" dirty="0" smtClean="0"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30</a:t>
            </a:r>
            <a:r>
              <a:rPr lang="cs-CZ" sz="1200" b="0" i="0" u="none" strike="noStrike" kern="1200" cap="none" spc="0" baseline="0" dirty="0" smtClean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. dubna 2013 </a:t>
            </a: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Třída: </a:t>
            </a:r>
            <a:r>
              <a:rPr lang="cs-CZ" sz="1200" b="0" i="0" u="none" strike="noStrike" kern="1200" cap="none" spc="0" baseline="0" dirty="0" smtClean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IV.</a:t>
            </a:r>
            <a:endParaRPr lang="cs-CZ" sz="1200" b="0" i="0" u="none" strike="noStrike" kern="1200" cap="none" spc="0" baseline="0" dirty="0">
              <a:solidFill>
                <a:srgbClr val="0000FF"/>
              </a:solidFill>
              <a:uFillTx/>
              <a:latin typeface="TrebuchetMS" pitchFamily="34"/>
              <a:ea typeface="TrebuchetMS" pitchFamily="34"/>
              <a:cs typeface="TrebuchetMS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200" b="0" i="0" u="none" strike="noStrike" kern="0" cap="none" spc="0" baseline="0">
                <a:solidFill>
                  <a:srgbClr val="0000FF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Název materiálu: </a:t>
            </a:r>
            <a:r>
              <a:rPr lang="cs-CZ" sz="1200" b="0" i="0" u="none" strike="noStrike" kern="1200" cap="none" spc="0" baseline="0" dirty="0" smtClean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Slovní druhy</a:t>
            </a:r>
            <a:endParaRPr lang="cs-CZ" sz="1200" b="0" i="0" u="none" strike="noStrike" kern="1200" cap="none" spc="0" baseline="0" dirty="0">
              <a:solidFill>
                <a:srgbClr val="0000FF"/>
              </a:solidFill>
              <a:uFillTx/>
              <a:latin typeface="TrebuchetMS" pitchFamily="34"/>
              <a:ea typeface="TrebuchetMS" pitchFamily="34"/>
              <a:cs typeface="TrebuchetMS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200" b="0" i="0" u="none" strike="noStrike" kern="0" cap="none" spc="0" baseline="0">
                <a:solidFill>
                  <a:srgbClr val="0000FF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Anotace: Materiál je určen pro </a:t>
            </a:r>
            <a:r>
              <a:rPr lang="cs-CZ" sz="1200" b="0" i="0" u="none" strike="noStrike" kern="1200" cap="none" spc="0" baseline="0" dirty="0" smtClean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 </a:t>
            </a: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procvičení </a:t>
            </a:r>
            <a:r>
              <a:rPr lang="cs-CZ" sz="1200" b="0" i="0" u="none" strike="noStrike" kern="1200" cap="none" spc="0" baseline="0" dirty="0" smtClean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vzorů podstatných jmen</a:t>
            </a:r>
            <a:r>
              <a:rPr lang="cs-CZ" sz="1200" b="0" i="0" u="none" strike="noStrike" kern="1200" cap="none" spc="0" dirty="0" smtClean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 rodu mužského</a:t>
            </a:r>
            <a:r>
              <a:rPr lang="cs-CZ" sz="1200" b="0" i="0" u="none" strike="noStrike" kern="1200" cap="none" spc="0" baseline="0" dirty="0" smtClean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.</a:t>
            </a:r>
            <a:endParaRPr lang="cs-CZ" sz="1200" b="0" i="0" u="none" strike="noStrike" kern="1200" cap="none" spc="0" baseline="0" dirty="0">
              <a:solidFill>
                <a:srgbClr val="0000FF"/>
              </a:solidFill>
              <a:uFillTx/>
              <a:latin typeface="TrebuchetMS" pitchFamily="34"/>
              <a:ea typeface="TrebuchetMS" pitchFamily="34"/>
              <a:cs typeface="TrebuchetMS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200" b="0" i="0" u="none" strike="noStrike" kern="0" cap="none" spc="0" baseline="0">
                <a:solidFill>
                  <a:srgbClr val="0000FF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Autor: Jaroslav </a:t>
            </a:r>
            <a:r>
              <a:rPr lang="cs-CZ" sz="1200" b="0" i="0" u="none" strike="noStrike" kern="1200" cap="none" spc="0" baseline="0" dirty="0" err="1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Wutka</a:t>
            </a:r>
            <a:endParaRPr lang="cs-CZ" sz="1200" b="0" i="0" u="none" strike="noStrike" kern="1200" cap="none" spc="0" baseline="0" dirty="0">
              <a:solidFill>
                <a:srgbClr val="0000FF"/>
              </a:solidFill>
              <a:uFillTx/>
              <a:latin typeface="TrebuchetMS" pitchFamily="34"/>
              <a:ea typeface="TrebuchetMS" pitchFamily="34"/>
              <a:cs typeface="TrebuchetMS" pitchFamily="34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483176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b="1" i="1" u="sng" dirty="0" smtClean="0"/>
              <a:t>Podstatná jména</a:t>
            </a:r>
            <a:endParaRPr lang="cs-CZ" sz="6600" b="1" i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Mužský rod, určování vzorů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616008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Přiřaďte slova ke správným tvarům mužského rodu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numCol="3"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Pán                            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Muž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H</a:t>
            </a:r>
            <a:r>
              <a:rPr lang="cs-CZ" dirty="0" smtClean="0"/>
              <a:t>rad</a:t>
            </a: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Stroj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Předseda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Soudce</a:t>
            </a:r>
          </a:p>
          <a:p>
            <a:pPr algn="ctr"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Lyžař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Pes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Křemen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Oheň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Život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Obojek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Fotbalista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Televizor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Květináč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Obchodník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Lůj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Kostel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Úkol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O</a:t>
            </a:r>
            <a:r>
              <a:rPr lang="cs-CZ" dirty="0" smtClean="0"/>
              <a:t>bličej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8908982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202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Z textu vyberte všechna podstatná jména rodu mužského a určete vzor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              a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pád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3993307"/>
          </a:xfrm>
        </p:spPr>
        <p:txBody>
          <a:bodyPr/>
          <a:lstStyle/>
          <a:p>
            <a:r>
              <a:rPr lang="cs-CZ" dirty="0" smtClean="0"/>
              <a:t>Byl jednou jeden král a ten měl největší radost ze statných a urostlých vojáků, kteří stávali na stráži ve sněhobíle bílých strážních budkách, na jejichž omítku bylo pod trestem smrti zakázáno psát jména, říkačky nebo rýmovačky. V jeho tělesné stráži byl voják, který byl největší muž v zemi, takže mu museli postavit speciální strážní domek.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557429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Opravte text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Byl jednou jeden </a:t>
            </a:r>
            <a:r>
              <a:rPr lang="cs-CZ" dirty="0" err="1" smtClean="0"/>
              <a:t>chasní</a:t>
            </a:r>
            <a:r>
              <a:rPr lang="cs-CZ" dirty="0"/>
              <a:t>_</a:t>
            </a:r>
            <a:r>
              <a:rPr lang="cs-CZ" dirty="0" smtClean="0"/>
              <a:t>, říkali mu </a:t>
            </a:r>
            <a:r>
              <a:rPr lang="cs-CZ" dirty="0" err="1" smtClean="0"/>
              <a:t>Honz</a:t>
            </a:r>
            <a:r>
              <a:rPr lang="cs-CZ" dirty="0" smtClean="0"/>
              <a:t>_, a ten sloužil sedm </a:t>
            </a:r>
            <a:r>
              <a:rPr lang="cs-CZ" dirty="0" err="1" smtClean="0"/>
              <a:t>le</a:t>
            </a:r>
            <a:r>
              <a:rPr lang="cs-CZ" dirty="0" smtClean="0"/>
              <a:t>_ u pána a pak řekl: „Pan_, už jsem vám sloužil dost. Rád bych zase dom_ k mám_, dejte mi moji </a:t>
            </a:r>
            <a:r>
              <a:rPr lang="cs-CZ" dirty="0" err="1" smtClean="0"/>
              <a:t>mzd</a:t>
            </a:r>
            <a:r>
              <a:rPr lang="cs-CZ" dirty="0" smtClean="0"/>
              <a:t>_.“ Pán odvětil: „Sloužil jsi mi věrně a poctivě, jaká byla </a:t>
            </a:r>
            <a:r>
              <a:rPr lang="cs-CZ" dirty="0" err="1" smtClean="0"/>
              <a:t>služb</a:t>
            </a:r>
            <a:r>
              <a:rPr lang="cs-CZ" dirty="0" smtClean="0"/>
              <a:t>_, taková bude odměn_.“ A dal mu kus zlat_, velký jako </a:t>
            </a:r>
            <a:r>
              <a:rPr lang="cs-CZ" dirty="0" err="1" smtClean="0"/>
              <a:t>chasníkov</a:t>
            </a:r>
            <a:r>
              <a:rPr lang="cs-CZ" dirty="0" smtClean="0"/>
              <a:t>_ hlav_. Honz_ vytáhnul </a:t>
            </a:r>
            <a:r>
              <a:rPr lang="cs-CZ" dirty="0" smtClean="0"/>
              <a:t>            z </a:t>
            </a:r>
            <a:r>
              <a:rPr lang="cs-CZ" dirty="0" err="1" smtClean="0"/>
              <a:t>torn</a:t>
            </a:r>
            <a:r>
              <a:rPr lang="cs-CZ" dirty="0" smtClean="0"/>
              <a:t>_ </a:t>
            </a:r>
            <a:r>
              <a:rPr lang="cs-CZ" dirty="0" err="1" smtClean="0"/>
              <a:t>šáte</a:t>
            </a:r>
            <a:r>
              <a:rPr lang="cs-CZ" dirty="0" smtClean="0"/>
              <a:t>_, zlat_ do něj zavinul, hodil si to na </a:t>
            </a:r>
            <a:r>
              <a:rPr lang="cs-CZ" dirty="0" err="1" smtClean="0"/>
              <a:t>zád</a:t>
            </a:r>
            <a:r>
              <a:rPr lang="cs-CZ" dirty="0" smtClean="0"/>
              <a:t>_ a vydal se na cest_ k domov_.</a:t>
            </a:r>
            <a:endParaRPr lang="cs-CZ" dirty="0"/>
          </a:p>
        </p:txBody>
      </p:sp>
      <p:pic>
        <p:nvPicPr>
          <p:cNvPr id="1027" name="Picture 3" descr="C:\Users\Učitel\AppData\Local\Microsoft\Windows\Temporary Internet Files\Content.IE5\0CI1SU8Z\MC900433823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94086" y="260948"/>
            <a:ext cx="1073198" cy="1073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čitel\AppData\Local\Microsoft\Windows\Temporary Internet Files\Content.IE5\2UREO8US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60649"/>
            <a:ext cx="1548845" cy="1269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865317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650306"/>
          </a:xfrm>
        </p:spPr>
        <p:txBody>
          <a:bodyPr>
            <a:normAutofit/>
          </a:bodyPr>
          <a:lstStyle/>
          <a:p>
            <a:r>
              <a:rPr lang="cs-CZ" dirty="0" smtClean="0"/>
              <a:t>Použité zdroje:</a:t>
            </a:r>
            <a:br>
              <a:rPr lang="cs-CZ" dirty="0" smtClean="0"/>
            </a:b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smtClean="0"/>
              <a:t/>
            </a:r>
            <a:br>
              <a:rPr lang="cs-CZ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0840669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</TotalTime>
  <Words>270</Words>
  <Application>Microsoft Office PowerPoint</Application>
  <PresentationFormat>Předvádění na obrazovce (4:3)</PresentationFormat>
  <Paragraphs>41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    </vt:lpstr>
      <vt:lpstr>Podstatná jména</vt:lpstr>
      <vt:lpstr>Přiřaďte slova ke správným tvarům mužského rodu</vt:lpstr>
      <vt:lpstr>Z textu vyberte všechna podstatná jména rodu mužského a určete vzor               a pád</vt:lpstr>
      <vt:lpstr>Opravte text</vt:lpstr>
      <vt:lpstr>Použité zdroje: www.microsoft.com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</dc:title>
  <dc:creator>Učitel</dc:creator>
  <cp:lastModifiedBy>Dum</cp:lastModifiedBy>
  <cp:revision>7</cp:revision>
  <dcterms:created xsi:type="dcterms:W3CDTF">2013-01-29T16:04:58Z</dcterms:created>
  <dcterms:modified xsi:type="dcterms:W3CDTF">2013-05-02T09:26:31Z</dcterms:modified>
</cp:coreProperties>
</file>