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57" r:id="rId4"/>
    <p:sldId id="264" r:id="rId5"/>
    <p:sldId id="265" r:id="rId6"/>
    <p:sldId id="267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339293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VY_32_INOVACE_07_B_02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COULOMBŮV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Síla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kterou se dva bodové náboje odpuzují (souhlasné náboje) nebo přitahují (nesouhlasné náboje) je přímo úměrná součinu velikostí těchto nábojů a nepřímo úměrná druhé mocnině jejich vzdálenosti.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524264"/>
            <a:ext cx="4608512" cy="174735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COULOMBŮV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88266" y="2060848"/>
                <a:ext cx="5435591" cy="9101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𝐹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𝑘</m:t>
                      </m:r>
                      <m:r>
                        <a:rPr lang="cs-CZ" sz="2800">
                          <a:latin typeface="Cambria Math"/>
                        </a:rPr>
                        <m:t>∙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cs-CZ" sz="280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2800">
                              <a:latin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cs-CZ" sz="280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sz="280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𝑁</m:t>
                          </m:r>
                          <m:r>
                            <a:rPr lang="cs-CZ" sz="2800">
                              <a:latin typeface="Cambria Math"/>
                            </a:rPr>
                            <m:t>;</m:t>
                          </m:r>
                          <m:r>
                            <a:rPr lang="cs-CZ" sz="2800" i="1">
                              <a:latin typeface="Cambria Math"/>
                            </a:rPr>
                            <m:t>𝑁</m:t>
                          </m:r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sz="280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𝐶</m:t>
                              </m:r>
                            </m:e>
                            <m:sup>
                              <m:r>
                                <a:rPr lang="cs-CZ" sz="280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>
                              <a:latin typeface="Cambria Math"/>
                            </a:rPr>
                            <m:t>, </m:t>
                          </m:r>
                          <m:r>
                            <a:rPr lang="cs-CZ" sz="2800" i="1">
                              <a:latin typeface="Cambria Math"/>
                            </a:rPr>
                            <m:t>𝐶</m:t>
                          </m:r>
                          <m:r>
                            <a:rPr lang="cs-CZ" sz="2800">
                              <a:latin typeface="Cambria Math"/>
                            </a:rPr>
                            <m:t>,</m:t>
                          </m:r>
                          <m:r>
                            <a:rPr lang="cs-CZ" sz="2800" i="1">
                              <a:latin typeface="Cambria Math"/>
                            </a:rPr>
                            <m:t>𝐶</m:t>
                          </m:r>
                          <m:r>
                            <a:rPr lang="cs-CZ" sz="2800">
                              <a:latin typeface="Cambria Math"/>
                            </a:rPr>
                            <m:t>,</m:t>
                          </m:r>
                          <m:r>
                            <a:rPr lang="cs-CZ" sz="2800" i="1">
                              <a:latin typeface="Cambria Math"/>
                            </a:rPr>
                            <m:t>𝑚</m:t>
                          </m:r>
                        </m:e>
                      </m:d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266" y="2060848"/>
                <a:ext cx="5435591" cy="9101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6444208" y="2060848"/>
                <a:ext cx="2019335" cy="90178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𝑘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>
                              <a:latin typeface="Cambria Math"/>
                            </a:rPr>
                            <m:t>4∙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</a:rPr>
                            <m:t>π</m:t>
                          </m:r>
                          <m:r>
                            <a:rPr lang="cs-CZ" sz="2800">
                              <a:latin typeface="Cambria Math"/>
                            </a:rPr>
                            <m:t>∙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</a:rPr>
                            <m:t>ε</m:t>
                          </m:r>
                        </m:den>
                      </m:f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2060848"/>
                <a:ext cx="2019335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13864" y="3140968"/>
                <a:ext cx="3382529" cy="91050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𝜀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800" i="1">
                          <a:latin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</a:rPr>
                            <m:t>𝑟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</a:rPr>
                                <m:t>𝐹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</a:rPr>
                                <m:t>𝑚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</a:rPr>
                            <m:t>;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</a:rPr>
                                <m:t>𝐹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</a:rPr>
                                <m:t>𝑚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</a:rPr>
                            <m:t>,−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864" y="3140968"/>
                <a:ext cx="3382529" cy="91050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524264"/>
            <a:ext cx="4608512" cy="174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5434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COULOMBŮV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88266" y="2060848"/>
                <a:ext cx="5435591" cy="9101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𝐹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𝑘</m:t>
                      </m:r>
                      <m:r>
                        <a:rPr lang="cs-CZ" sz="2800">
                          <a:latin typeface="Cambria Math"/>
                        </a:rPr>
                        <m:t>∙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cs-CZ" sz="280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2800">
                              <a:latin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cs-CZ" sz="280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sz="280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𝑁</m:t>
                          </m:r>
                          <m:r>
                            <a:rPr lang="cs-CZ" sz="2800">
                              <a:latin typeface="Cambria Math"/>
                            </a:rPr>
                            <m:t>;</m:t>
                          </m:r>
                          <m:r>
                            <a:rPr lang="cs-CZ" sz="2800" i="1">
                              <a:latin typeface="Cambria Math"/>
                            </a:rPr>
                            <m:t>𝑁</m:t>
                          </m:r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sz="280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𝐶</m:t>
                              </m:r>
                            </m:e>
                            <m:sup>
                              <m:r>
                                <a:rPr lang="cs-CZ" sz="280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>
                              <a:latin typeface="Cambria Math"/>
                            </a:rPr>
                            <m:t>, </m:t>
                          </m:r>
                          <m:r>
                            <a:rPr lang="cs-CZ" sz="2800" i="1">
                              <a:latin typeface="Cambria Math"/>
                            </a:rPr>
                            <m:t>𝐶</m:t>
                          </m:r>
                          <m:r>
                            <a:rPr lang="cs-CZ" sz="2800">
                              <a:latin typeface="Cambria Math"/>
                            </a:rPr>
                            <m:t>,</m:t>
                          </m:r>
                          <m:r>
                            <a:rPr lang="cs-CZ" sz="2800" i="1">
                              <a:latin typeface="Cambria Math"/>
                            </a:rPr>
                            <m:t>𝐶</m:t>
                          </m:r>
                          <m:r>
                            <a:rPr lang="cs-CZ" sz="2800">
                              <a:latin typeface="Cambria Math"/>
                            </a:rPr>
                            <m:t>,</m:t>
                          </m:r>
                          <m:r>
                            <a:rPr lang="cs-CZ" sz="2800" i="1">
                              <a:latin typeface="Cambria Math"/>
                            </a:rPr>
                            <m:t>𝑚</m:t>
                          </m:r>
                        </m:e>
                      </m:d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266" y="2060848"/>
                <a:ext cx="5435591" cy="91018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6444208" y="2060848"/>
                <a:ext cx="2019335" cy="90178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𝑘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>
                              <a:latin typeface="Cambria Math"/>
                            </a:rPr>
                            <m:t>4∙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</a:rPr>
                            <m:t>π</m:t>
                          </m:r>
                          <m:r>
                            <a:rPr lang="cs-CZ" sz="2800">
                              <a:latin typeface="Cambria Math"/>
                            </a:rPr>
                            <m:t>∙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</a:rPr>
                            <m:t>ε</m:t>
                          </m:r>
                        </m:den>
                      </m:f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2060848"/>
                <a:ext cx="2019335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13864" y="3140968"/>
                <a:ext cx="3382529" cy="91050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𝜀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800" i="1">
                          <a:latin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</a:rPr>
                            <m:t>𝑟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</a:rPr>
                                <m:t>𝐹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</a:rPr>
                                <m:t>𝑚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</a:rPr>
                            <m:t>;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</a:rPr>
                                <m:t>𝐹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</a:rPr>
                                <m:t>𝑚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</a:rPr>
                            <m:t>,−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864" y="3140968"/>
                <a:ext cx="3382529" cy="91050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94133" y="4365104"/>
            <a:ext cx="6961689" cy="22310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>
                <a:latin typeface="Symbol" pitchFamily="18" charset="2"/>
                <a:cs typeface="Arial" pitchFamily="34" charset="0"/>
              </a:rPr>
              <a:t>e</a:t>
            </a:r>
            <a:r>
              <a:rPr lang="cs-CZ" sz="2800" i="1" baseline="-25000" dirty="0">
                <a:latin typeface="Arial" pitchFamily="34" charset="0"/>
                <a:cs typeface="Arial" pitchFamily="34" charset="0"/>
              </a:rPr>
              <a:t>0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= 8,854·10</a:t>
            </a:r>
            <a:r>
              <a:rPr lang="cs-CZ" sz="2800" i="1" baseline="30000" dirty="0">
                <a:latin typeface="Arial" pitchFamily="34" charset="0"/>
                <a:cs typeface="Arial" pitchFamily="34" charset="0"/>
              </a:rPr>
              <a:t>-12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 [F/m]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– permitivita vakua</a:t>
            </a:r>
          </a:p>
          <a:p>
            <a:pPr marL="0" indent="0">
              <a:buNone/>
            </a:pPr>
            <a:r>
              <a:rPr lang="cs-CZ" sz="2800" i="1" dirty="0" err="1">
                <a:latin typeface="Symbol" pitchFamily="18" charset="2"/>
                <a:cs typeface="Arial" pitchFamily="34" charset="0"/>
              </a:rPr>
              <a:t>e</a:t>
            </a:r>
            <a:r>
              <a:rPr lang="cs-CZ" sz="2800" i="1" baseline="-25000" dirty="0" err="1">
                <a:latin typeface="Arial" pitchFamily="34" charset="0"/>
                <a:cs typeface="Arial" pitchFamily="34" charset="0"/>
              </a:rPr>
              <a:t>r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 [-]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– poměrná permitivita </a:t>
            </a:r>
          </a:p>
          <a:p>
            <a:pPr marL="0" indent="0">
              <a:buNone/>
            </a:pPr>
            <a:r>
              <a:rPr lang="cs-CZ" sz="2800" i="1" dirty="0">
                <a:latin typeface="Symbol" pitchFamily="18" charset="2"/>
                <a:cs typeface="Arial" pitchFamily="34" charset="0"/>
              </a:rPr>
              <a:t>e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 [F/m]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– permitivita prostředí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9222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COULOMBŮV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2232248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Poměrná permitivita </a:t>
            </a:r>
            <a:r>
              <a:rPr lang="cs-CZ" sz="2600" dirty="0">
                <a:latin typeface="Symbol" pitchFamily="18" charset="2"/>
                <a:cs typeface="Arial" pitchFamily="34" charset="0"/>
              </a:rPr>
              <a:t></a:t>
            </a:r>
            <a:r>
              <a:rPr lang="cs-CZ" sz="2600" baseline="-25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je dána použitým materiálem a udává, kolikrát se zvětší permitivita daného prostředí oproti permitivitě vakua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Symbol" pitchFamily="18" charset="2"/>
                <a:cs typeface="Arial" pitchFamily="34" charset="0"/>
              </a:rPr>
              <a:t></a:t>
            </a:r>
            <a:r>
              <a:rPr lang="cs-CZ" sz="2600" baseline="-25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je pro vakuum rovno jedné.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988216"/>
              </p:ext>
            </p:extLst>
          </p:nvPr>
        </p:nvGraphicFramePr>
        <p:xfrm>
          <a:off x="539552" y="5373216"/>
          <a:ext cx="6408712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02178"/>
                <a:gridCol w="1602178"/>
                <a:gridCol w="1602178"/>
                <a:gridCol w="1602178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i="1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materiál</a:t>
                      </a:r>
                      <a:endParaRPr lang="cs-CZ" sz="2200" dirty="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slída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porcelán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křemík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i="1">
                          <a:solidFill>
                            <a:srgbClr val="000000"/>
                          </a:solidFill>
                          <a:effectLst/>
                          <a:latin typeface="Symbol"/>
                          <a:ea typeface="Times New Roman"/>
                          <a:cs typeface="Times New Roman"/>
                        </a:rPr>
                        <a:t>e</a:t>
                      </a:r>
                      <a:r>
                        <a:rPr lang="cs-CZ" sz="2200" i="1" baseline="-250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r</a:t>
                      </a:r>
                      <a:endParaRPr lang="cs-CZ" sz="220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5,4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6,5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11,7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1719242"/>
              </p:ext>
            </p:extLst>
          </p:nvPr>
        </p:nvGraphicFramePr>
        <p:xfrm>
          <a:off x="539553" y="4293096"/>
          <a:ext cx="7992890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98578"/>
                <a:gridCol w="1598578"/>
                <a:gridCol w="1598578"/>
                <a:gridCol w="1598578"/>
                <a:gridCol w="1598578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i="1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materiál</a:t>
                      </a:r>
                      <a:endParaRPr lang="cs-CZ" sz="2200" dirty="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vakuum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vzduch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plexisklo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olej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i="1">
                          <a:solidFill>
                            <a:srgbClr val="000000"/>
                          </a:solidFill>
                          <a:effectLst/>
                          <a:latin typeface="Symbol"/>
                          <a:ea typeface="Times New Roman"/>
                          <a:cs typeface="Times New Roman"/>
                        </a:rPr>
                        <a:t>e</a:t>
                      </a:r>
                      <a:r>
                        <a:rPr lang="cs-CZ" sz="2200" i="1" baseline="-250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r</a:t>
                      </a:r>
                      <a:endParaRPr lang="cs-CZ" sz="220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1,00054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3,7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4,5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46608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fyzikální jev popisuje Coulombův zákon?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síla, kterou na sebe působí dva náboje?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Čím je definovaná permitivita? ..………………………...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Jakou hodnotu má poměrná permitivita pro vakuum,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sklo, slídu, křemík?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COULOMBŮV ZÁKON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Coulomb's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law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Coulombův zákon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point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charge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bodový náboj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permittivity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permitivita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relative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permittivity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poměrná permitivita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vacuum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vakuum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mica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slída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COULOMBŮV ZÁKON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708</TotalTime>
  <Words>421</Words>
  <Application>Microsoft Office PowerPoint</Application>
  <PresentationFormat>Předvádění na obrazovce (4:3)</PresentationFormat>
  <Paragraphs>92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COULOMBŮV ZÁKON</vt:lpstr>
      <vt:lpstr>COULOMBŮV ZÁKON</vt:lpstr>
      <vt:lpstr>COULOMBŮV ZÁKON</vt:lpstr>
      <vt:lpstr>COULOMBŮV ZÁKON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65</cp:revision>
  <dcterms:created xsi:type="dcterms:W3CDTF">2012-05-16T10:04:36Z</dcterms:created>
  <dcterms:modified xsi:type="dcterms:W3CDTF">2012-10-08T10:23:43Z</dcterms:modified>
</cp:coreProperties>
</file>