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68" r:id="rId4"/>
    <p:sldId id="257" r:id="rId5"/>
    <p:sldId id="264" r:id="rId6"/>
    <p:sldId id="269" r:id="rId7"/>
    <p:sldId id="260" r:id="rId8"/>
    <p:sldId id="262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49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8922470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VY_32_INOVACE_07_B_04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Elektrostatické pole a elektromagnetismus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Kondenzátory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říjen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KONDENZÁTORY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Kondenzátor je elektrotechnická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součástka, jejíž základní vlastností je elektrická kapacita C[F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].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6"/>
          <p:cNvSpPr txBox="1">
            <a:spLocks/>
          </p:cNvSpPr>
          <p:nvPr/>
        </p:nvSpPr>
        <p:spPr>
          <a:xfrm>
            <a:off x="3491880" y="3140968"/>
            <a:ext cx="5328592" cy="298519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Kondenzátor se skládá: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ze dvou vodivých desek – elektrod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prostor mezi elektrodami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 je vyplněn dielektrikem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vše je uzavřeno v obalu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s vývody od elektrod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990815"/>
            <a:ext cx="3096344" cy="3606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62564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KONDENZÁTORY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Kondenzátory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 od sebe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odlišují: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dielektrikem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rozměry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konstrukcí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kapacitou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max. velikostí napětí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693325" y="5301208"/>
            <a:ext cx="3224784" cy="12405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4708" y="2420888"/>
            <a:ext cx="2959608" cy="21457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8712" y="2852936"/>
            <a:ext cx="649224" cy="196596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KONDENZÁTORY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Kondenzátory slouží k dočasnému uchování elektrického náboje.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Velikost náboje, který je kondenzátor schopen uchovat je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dána napětím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a kapacitou kondenzátoru.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Obdélník 3"/>
              <p:cNvSpPr/>
              <p:nvPr/>
            </p:nvSpPr>
            <p:spPr>
              <a:xfrm>
                <a:off x="539552" y="4652940"/>
                <a:ext cx="3312368" cy="193899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6000" b="0" i="1" smtClean="0">
                          <a:latin typeface="Cambria Math"/>
                        </a:rPr>
                        <m:t>𝑄</m:t>
                      </m:r>
                      <m:r>
                        <a:rPr lang="cs-CZ" sz="6000" i="1">
                          <a:latin typeface="Cambria Math"/>
                        </a:rPr>
                        <m:t>=</m:t>
                      </m:r>
                      <m:r>
                        <a:rPr lang="cs-CZ" sz="6000" b="0" i="1" smtClean="0">
                          <a:latin typeface="Cambria Math"/>
                        </a:rPr>
                        <m:t>𝐶</m:t>
                      </m:r>
                      <m:r>
                        <a:rPr lang="cs-CZ" sz="6000" i="1">
                          <a:latin typeface="Cambria Math"/>
                        </a:rPr>
                        <m:t>∙</m:t>
                      </m:r>
                      <m:r>
                        <a:rPr lang="cs-CZ" sz="6000" i="1">
                          <a:latin typeface="Cambria Math"/>
                        </a:rPr>
                        <m:t>𝑈</m:t>
                      </m:r>
                    </m:oMath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6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6000" b="0" i="1" smtClean="0">
                              <a:latin typeface="Cambria Math"/>
                            </a:rPr>
                            <m:t>𝐶</m:t>
                          </m:r>
                          <m:r>
                            <a:rPr lang="cs-CZ" sz="6000" b="0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6000" b="0" i="1" smtClean="0">
                              <a:latin typeface="Cambria Math"/>
                            </a:rPr>
                            <m:t>𝐹</m:t>
                          </m:r>
                          <m:r>
                            <a:rPr lang="cs-CZ" sz="6000" b="0" i="1" smtClean="0">
                              <a:latin typeface="Cambria Math"/>
                            </a:rPr>
                            <m:t>,</m:t>
                          </m:r>
                          <m:r>
                            <a:rPr lang="cs-CZ" sz="6000" b="0" i="1" smtClean="0">
                              <a:latin typeface="Cambria Math"/>
                            </a:rPr>
                            <m:t>𝑉</m:t>
                          </m:r>
                        </m:e>
                      </m:d>
                    </m:oMath>
                  </m:oMathPara>
                </a14:m>
                <a:endParaRPr lang="cs-CZ" sz="6000" dirty="0"/>
              </a:p>
            </p:txBody>
          </p:sp>
        </mc:Choice>
        <mc:Fallback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4652940"/>
                <a:ext cx="3312368" cy="193899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obsah 6"/>
          <p:cNvSpPr txBox="1">
            <a:spLocks/>
          </p:cNvSpPr>
          <p:nvPr/>
        </p:nvSpPr>
        <p:spPr>
          <a:xfrm>
            <a:off x="4139952" y="4293096"/>
            <a:ext cx="4464496" cy="183306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i="1" dirty="0" smtClean="0">
                <a:latin typeface="Arial" pitchFamily="34" charset="0"/>
                <a:cs typeface="Arial" pitchFamily="34" charset="0"/>
              </a:rPr>
              <a:t>Q – elektrický náboj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i="1" dirty="0" smtClean="0">
                <a:latin typeface="Arial" pitchFamily="34" charset="0"/>
                <a:cs typeface="Arial" pitchFamily="34" charset="0"/>
              </a:rPr>
              <a:t>C – kapacita kondenzátoru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i="1" dirty="0" smtClean="0">
                <a:latin typeface="Arial" pitchFamily="34" charset="0"/>
                <a:cs typeface="Arial" pitchFamily="34" charset="0"/>
              </a:rPr>
              <a:t>U – elektrické napětí</a:t>
            </a:r>
          </a:p>
        </p:txBody>
      </p:sp>
    </p:spTree>
    <p:extLst>
      <p:ext uri="{BB962C8B-B14F-4D97-AF65-F5344CB8AC3E}">
        <p14:creationId xmlns:p14="http://schemas.microsoft.com/office/powerpoint/2010/main" val="416854345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KONDENZÁTORY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3"/>
            <a:ext cx="8229600" cy="1080120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Energie uchovaná v kondenzátoru je dána opět velikostí napětí a kapacity kondenzátoru.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Obdélník 3"/>
              <p:cNvSpPr/>
              <p:nvPr/>
            </p:nvSpPr>
            <p:spPr>
              <a:xfrm>
                <a:off x="539552" y="2991794"/>
                <a:ext cx="3888432" cy="230223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5000" b="0" i="1" smtClean="0">
                          <a:latin typeface="Cambria Math"/>
                        </a:rPr>
                        <m:t>𝑊</m:t>
                      </m:r>
                      <m:r>
                        <a:rPr lang="cs-CZ" sz="50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5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5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50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5000" b="0" i="1" smtClean="0">
                          <a:latin typeface="Cambria Math"/>
                        </a:rPr>
                        <m:t>𝐶</m:t>
                      </m:r>
                      <m:r>
                        <a:rPr lang="cs-CZ" sz="5000" i="1">
                          <a:latin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5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5000" b="0" i="1" smtClean="0">
                              <a:latin typeface="Cambria Math"/>
                            </a:rPr>
                            <m:t>𝑈</m:t>
                          </m:r>
                        </m:e>
                        <m:sup>
                          <m:r>
                            <a:rPr lang="cs-CZ" sz="5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5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5000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sz="5000" b="0" i="1" smtClean="0">
                              <a:latin typeface="Cambria Math"/>
                            </a:rPr>
                            <m:t>𝐽</m:t>
                          </m:r>
                          <m:r>
                            <a:rPr lang="cs-CZ" sz="5000" b="0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5000" b="0" i="1" smtClean="0">
                              <a:latin typeface="Cambria Math"/>
                            </a:rPr>
                            <m:t>𝐹</m:t>
                          </m:r>
                          <m:r>
                            <a:rPr lang="cs-CZ" sz="5000" b="0" i="1" smtClean="0">
                              <a:latin typeface="Cambria Math"/>
                            </a:rPr>
                            <m:t>,</m:t>
                          </m:r>
                          <m:r>
                            <a:rPr lang="cs-CZ" sz="5000" b="0" i="1" smtClean="0">
                              <a:latin typeface="Cambria Math"/>
                            </a:rPr>
                            <m:t>𝑉</m:t>
                          </m:r>
                        </m:e>
                      </m:d>
                    </m:oMath>
                  </m:oMathPara>
                </a14:m>
                <a:endParaRPr lang="cs-CZ" sz="5000" dirty="0"/>
              </a:p>
            </p:txBody>
          </p:sp>
        </mc:Choice>
        <mc:Fallback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991794"/>
                <a:ext cx="3888432" cy="230223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obsah 6"/>
          <p:cNvSpPr txBox="1">
            <a:spLocks/>
          </p:cNvSpPr>
          <p:nvPr/>
        </p:nvSpPr>
        <p:spPr>
          <a:xfrm>
            <a:off x="4427984" y="3140968"/>
            <a:ext cx="4176464" cy="183306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i="1" dirty="0" smtClean="0">
                <a:latin typeface="Arial" pitchFamily="34" charset="0"/>
                <a:cs typeface="Arial" pitchFamily="34" charset="0"/>
              </a:rPr>
              <a:t>W – elektrická energie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i="1" dirty="0" smtClean="0">
                <a:latin typeface="Arial" pitchFamily="34" charset="0"/>
                <a:cs typeface="Arial" pitchFamily="34" charset="0"/>
              </a:rPr>
              <a:t>C – kapacita kondenzátoru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i="1" dirty="0" smtClean="0">
                <a:latin typeface="Arial" pitchFamily="34" charset="0"/>
                <a:cs typeface="Arial" pitchFamily="34" charset="0"/>
              </a:rPr>
              <a:t>U – elektrické napětí</a:t>
            </a:r>
          </a:p>
        </p:txBody>
      </p:sp>
      <p:sp>
        <p:nvSpPr>
          <p:cNvPr id="7" name="Zástupný symbol pro obsah 6"/>
          <p:cNvSpPr txBox="1">
            <a:spLocks/>
          </p:cNvSpPr>
          <p:nvPr/>
        </p:nvSpPr>
        <p:spPr>
          <a:xfrm>
            <a:off x="457200" y="5301208"/>
            <a:ext cx="8229600" cy="10801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Energie je v kondenzátoru uchována v podobě elektrického náboje.</a:t>
            </a:r>
          </a:p>
        </p:txBody>
      </p:sp>
    </p:spTree>
    <p:extLst>
      <p:ext uri="{BB962C8B-B14F-4D97-AF65-F5344CB8AC3E}">
        <p14:creationId xmlns:p14="http://schemas.microsoft.com/office/powerpoint/2010/main" val="428118645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to kondenzátor?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Jaké jsou hlavní části kondenzátoru?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Čím se od sebe odlišují jednotlivé druhy kondenzátorů? ..………………………....................................................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 čem závisí velikost náboje akumulovaného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v kondenzátoru?..........................................................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KONDENZÁTORY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capacitor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kondenzátor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capacity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kapacita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conductive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plate – vodivá deska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electrode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elektroda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terminal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vývod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noProof="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KONDENZÁTORY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793</TotalTime>
  <Words>295</Words>
  <Application>Microsoft Office PowerPoint</Application>
  <PresentationFormat>Předvádění na obrazovce (4:3)</PresentationFormat>
  <Paragraphs>81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KONDENZÁTORY</vt:lpstr>
      <vt:lpstr>KONDENZÁTORY</vt:lpstr>
      <vt:lpstr>KONDENZÁTORY</vt:lpstr>
      <vt:lpstr>KONDENZÁTORY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74</cp:revision>
  <dcterms:created xsi:type="dcterms:W3CDTF">2012-05-16T10:04:36Z</dcterms:created>
  <dcterms:modified xsi:type="dcterms:W3CDTF">2012-12-13T10:22:49Z</dcterms:modified>
</cp:coreProperties>
</file>