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1"/>
  </p:notesMasterIdLst>
  <p:sldIdLst>
    <p:sldId id="256" r:id="rId2"/>
    <p:sldId id="263" r:id="rId3"/>
    <p:sldId id="268" r:id="rId4"/>
    <p:sldId id="270" r:id="rId5"/>
    <p:sldId id="271" r:id="rId6"/>
    <p:sldId id="272" r:id="rId7"/>
    <p:sldId id="260" r:id="rId8"/>
    <p:sldId id="262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2.5.2013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42547305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smtClean="0">
                          <a:latin typeface="Arial" pitchFamily="34" charset="0"/>
                          <a:cs typeface="Times New Roman" pitchFamily="18" charset="0"/>
                        </a:rPr>
                        <a:t>VY_32_INOVACE_07_B_04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Elektrostatické pole a elektromagnetismus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Výpočet kapacity deskového kondenzátoru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říjen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MIEZ, předmětu ELEKTROTECHNIKA, inovuje výuku použitím multimediálních pomůcek – prezentace s 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VÝPOČET KAPACITY DESKOVÉHO KONDENZÁTORU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3"/>
            <a:ext cx="8229600" cy="1512168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Připojíme-li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kondenzátor na zdroj stejnosměrného napětí, nahromadí se na jeho elektrodách stejně velké náboje +Q a –Q. 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obsah 6"/>
          <p:cNvSpPr txBox="1">
            <a:spLocks/>
          </p:cNvSpPr>
          <p:nvPr/>
        </p:nvSpPr>
        <p:spPr>
          <a:xfrm>
            <a:off x="457200" y="3429000"/>
            <a:ext cx="3970784" cy="3429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 dielektriku vznikne elektrostatické pole, kondenzátor se nabije na přiložené napětí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             a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zůstane nabit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               i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po odpojení zdroje.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2935384"/>
            <a:ext cx="2808312" cy="37511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09625647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VÝPOČET KAPACITY DESKOVÉHO KONDENZÁTORU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3429000"/>
            <a:ext cx="3898776" cy="3096344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Skutečný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kondenzátor se pozvolna vybíjí neboť dielektrikum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600" dirty="0" smtClean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i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prostor mezi elektrodami nejsou dokonale nevodivé.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04048" y="2935384"/>
            <a:ext cx="2808312" cy="3751160"/>
          </a:xfrm>
          <a:prstGeom prst="rect">
            <a:avLst/>
          </a:prstGeom>
        </p:spPr>
      </p:pic>
      <p:sp>
        <p:nvSpPr>
          <p:cNvPr id="9" name="Zástupný symbol pro obsah 6"/>
          <p:cNvSpPr txBox="1">
            <a:spLocks/>
          </p:cNvSpPr>
          <p:nvPr/>
        </p:nvSpPr>
        <p:spPr>
          <a:xfrm>
            <a:off x="457200" y="2060848"/>
            <a:ext cx="8219256" cy="122413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i="1" dirty="0">
                <a:latin typeface="Arial" pitchFamily="34" charset="0"/>
                <a:cs typeface="Arial" pitchFamily="34" charset="0"/>
              </a:rPr>
              <a:t>l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 – vzdálenost desek kondenzátoru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i="1" dirty="0" smtClean="0">
                <a:latin typeface="Arial" pitchFamily="34" charset="0"/>
                <a:cs typeface="Arial" pitchFamily="34" charset="0"/>
              </a:rPr>
              <a:t>S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– plocha desek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kondenzátoru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6444110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VÝPOČET KAPACITY DESKOVÉHO KONDENZÁTORU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724128" y="2044497"/>
            <a:ext cx="2808312" cy="3751160"/>
          </a:xfrm>
          <a:prstGeom prst="rect">
            <a:avLst/>
          </a:prstGeom>
        </p:spPr>
      </p:pic>
      <p:sp>
        <p:nvSpPr>
          <p:cNvPr id="9" name="Zástupný symbol pro obsah 6"/>
          <p:cNvSpPr txBox="1">
            <a:spLocks/>
          </p:cNvSpPr>
          <p:nvPr/>
        </p:nvSpPr>
        <p:spPr>
          <a:xfrm>
            <a:off x="457200" y="2060848"/>
            <a:ext cx="8219256" cy="25202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i="1" dirty="0" smtClean="0">
                <a:latin typeface="Arial" pitchFamily="34" charset="0"/>
                <a:cs typeface="Arial" pitchFamily="34" charset="0"/>
              </a:rPr>
              <a:t>l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– vzdálenost desek kondenzátoru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i="1" dirty="0" smtClean="0">
                <a:latin typeface="Arial" pitchFamily="34" charset="0"/>
                <a:cs typeface="Arial" pitchFamily="34" charset="0"/>
              </a:rPr>
              <a:t>S 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– plocha desek kondenzátoru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Kapacita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deskového </a:t>
            </a:r>
            <a:br>
              <a:rPr lang="cs-CZ" sz="2600" dirty="0"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latin typeface="Arial" pitchFamily="34" charset="0"/>
                <a:cs typeface="Arial" pitchFamily="34" charset="0"/>
              </a:rPr>
              <a:t>kondenzátoru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se spočítá:</a:t>
            </a: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5" name="Obdélník 4"/>
              <p:cNvSpPr/>
              <p:nvPr/>
            </p:nvSpPr>
            <p:spPr>
              <a:xfrm>
                <a:off x="323528" y="4564907"/>
                <a:ext cx="6192688" cy="101752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i="1" smtClean="0">
                          <a:latin typeface="Cambria Math"/>
                        </a:rPr>
                        <m:t>𝐶</m:t>
                      </m:r>
                      <m:r>
                        <a:rPr lang="cs-CZ" sz="3200">
                          <a:latin typeface="Cambria Math"/>
                        </a:rPr>
                        <m:t>=</m:t>
                      </m:r>
                      <m:r>
                        <a:rPr lang="cs-CZ" sz="3200" i="1">
                          <a:latin typeface="Cambria Math"/>
                        </a:rPr>
                        <m:t>𝜀</m:t>
                      </m:r>
                      <m:r>
                        <a:rPr lang="cs-CZ" sz="3200">
                          <a:latin typeface="Cambria Math"/>
                        </a:rPr>
                        <m:t>∙</m:t>
                      </m:r>
                      <m:f>
                        <m:fPr>
                          <m:ctrlPr>
                            <a:rPr lang="cs-CZ" sz="32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i="1">
                              <a:latin typeface="Cambria Math"/>
                            </a:rPr>
                            <m:t>𝑆</m:t>
                          </m:r>
                        </m:num>
                        <m:den>
                          <m:r>
                            <a:rPr lang="cs-CZ" sz="3200" i="1">
                              <a:latin typeface="Cambria Math"/>
                            </a:rPr>
                            <m:t>𝑙</m:t>
                          </m:r>
                        </m:den>
                      </m:f>
                    </m:oMath>
                  </m:oMathPara>
                </a14:m>
                <a:endParaRPr lang="cs-CZ" sz="3200" dirty="0"/>
              </a:p>
            </p:txBody>
          </p:sp>
        </mc:Choice>
        <mc:Fallback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4564907"/>
                <a:ext cx="6192688" cy="1017523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Obdélník 9"/>
              <p:cNvSpPr/>
              <p:nvPr/>
            </p:nvSpPr>
            <p:spPr>
              <a:xfrm>
                <a:off x="323528" y="5507821"/>
                <a:ext cx="6192688" cy="101752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𝐶</m:t>
                      </m:r>
                      <m:r>
                        <a:rPr lang="cs-CZ" sz="3200" b="0" i="0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32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i="1">
                              <a:latin typeface="Cambria Math"/>
                            </a:rPr>
                            <m:t>𝜀</m:t>
                          </m:r>
                        </m:e>
                        <m:sub>
                          <m:r>
                            <a:rPr lang="cs-CZ" sz="320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3200">
                          <a:latin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32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i="1">
                              <a:latin typeface="Cambria Math"/>
                            </a:rPr>
                            <m:t>𝜀</m:t>
                          </m:r>
                        </m:e>
                        <m:sub>
                          <m:r>
                            <a:rPr lang="cs-CZ" sz="3200" i="1">
                              <a:latin typeface="Cambria Math"/>
                            </a:rPr>
                            <m:t>𝑟</m:t>
                          </m:r>
                        </m:sub>
                      </m:sSub>
                      <m:r>
                        <a:rPr lang="cs-CZ" sz="3200">
                          <a:latin typeface="Cambria Math"/>
                        </a:rPr>
                        <m:t>∙</m:t>
                      </m:r>
                      <m:f>
                        <m:fPr>
                          <m:ctrlPr>
                            <a:rPr lang="cs-CZ" sz="32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i="1">
                              <a:latin typeface="Cambria Math"/>
                            </a:rPr>
                            <m:t>𝑆</m:t>
                          </m:r>
                        </m:num>
                        <m:den>
                          <m:r>
                            <a:rPr lang="cs-CZ" sz="3200" i="1">
                              <a:latin typeface="Cambria Math"/>
                            </a:rPr>
                            <m:t>𝑙</m:t>
                          </m:r>
                        </m:den>
                      </m:f>
                      <m:r>
                        <a:rPr lang="cs-CZ" sz="3200">
                          <a:latin typeface="Cambria Math"/>
                        </a:rPr>
                        <m:t> [</m:t>
                      </m:r>
                      <m:r>
                        <m:rPr>
                          <m:sty m:val="p"/>
                        </m:rPr>
                        <a:rPr lang="cs-CZ" sz="3200">
                          <a:latin typeface="Cambria Math"/>
                        </a:rPr>
                        <m:t>F</m:t>
                      </m:r>
                      <m:r>
                        <a:rPr lang="cs-CZ" sz="3200">
                          <a:latin typeface="Cambria Math"/>
                        </a:rPr>
                        <m:t>;</m:t>
                      </m:r>
                      <m:f>
                        <m:fPr>
                          <m:ctrlPr>
                            <a:rPr lang="cs-CZ" sz="3200" i="1"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cs-CZ" sz="3200">
                              <a:latin typeface="Cambria Math"/>
                            </a:rPr>
                            <m:t>F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cs-CZ" sz="3200">
                              <a:latin typeface="Cambria Math"/>
                            </a:rPr>
                            <m:t>m</m:t>
                          </m:r>
                        </m:den>
                      </m:f>
                      <m:r>
                        <a:rPr lang="cs-CZ" sz="3200">
                          <a:latin typeface="Cambria Math"/>
                        </a:rPr>
                        <m:t>;</m:t>
                      </m:r>
                      <m:sSup>
                        <m:sSupPr>
                          <m:ctrlPr>
                            <a:rPr lang="cs-CZ" sz="3200" i="1">
                              <a:latin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cs-CZ" sz="3200">
                              <a:latin typeface="Cambria Math"/>
                            </a:rPr>
                            <m:t>m</m:t>
                          </m:r>
                        </m:e>
                        <m:sup>
                          <m:r>
                            <a:rPr lang="cs-CZ" sz="320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>
                          <a:latin typeface="Cambria Math"/>
                        </a:rPr>
                        <m:t>;</m:t>
                      </m:r>
                      <m:r>
                        <m:rPr>
                          <m:sty m:val="p"/>
                        </m:rPr>
                        <a:rPr lang="cs-CZ" sz="3200">
                          <a:latin typeface="Cambria Math"/>
                        </a:rPr>
                        <m:t>m</m:t>
                      </m:r>
                      <m:r>
                        <a:rPr lang="cs-CZ" sz="3200">
                          <a:latin typeface="Cambria Math"/>
                        </a:rPr>
                        <m:t>]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5507821"/>
                <a:ext cx="6192688" cy="1017523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196163331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sz="3000" b="1" dirty="0" smtClean="0">
                <a:solidFill>
                  <a:schemeClr val="bg1"/>
                </a:solidFill>
                <a:latin typeface="Arial Narrow" pitchFamily="34" charset="0"/>
                <a:cs typeface="Arial" pitchFamily="34" charset="0"/>
              </a:rPr>
              <a:t>VÝPOČET KAPACITY DESKOVÉHO KONDENZÁTORU</a:t>
            </a:r>
            <a:endParaRPr lang="cs-CZ" sz="30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3"/>
            <a:ext cx="8229600" cy="1080119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Kapacita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je míra schopnosti kondenzátoru akumulovat elektrický náboj.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obsah 6"/>
          <p:cNvSpPr txBox="1">
            <a:spLocks/>
          </p:cNvSpPr>
          <p:nvPr/>
        </p:nvSpPr>
        <p:spPr>
          <a:xfrm>
            <a:off x="457200" y="3212976"/>
            <a:ext cx="8219256" cy="223224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Stejnosměrný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proud obvodem s kondenzátorem neprotéká. V obvodech střídavého proudu se kondenzátor nabíjí a vybíjí v rytmu frekvence střídavého napětí.</a:t>
            </a:r>
            <a:endParaRPr lang="cs-CZ" sz="2600" dirty="0" smtClean="0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10" name="Obdélník 9"/>
              <p:cNvSpPr/>
              <p:nvPr/>
            </p:nvSpPr>
            <p:spPr>
              <a:xfrm>
                <a:off x="323528" y="5507821"/>
                <a:ext cx="6192688" cy="101752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3200" b="0" i="1" smtClean="0">
                          <a:latin typeface="Cambria Math"/>
                        </a:rPr>
                        <m:t>𝐶</m:t>
                      </m:r>
                      <m:r>
                        <a:rPr lang="cs-CZ" sz="3200" b="0" i="0" smtClean="0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32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i="1">
                              <a:latin typeface="Cambria Math"/>
                            </a:rPr>
                            <m:t>𝜀</m:t>
                          </m:r>
                        </m:e>
                        <m:sub>
                          <m:r>
                            <a:rPr lang="cs-CZ" sz="3200">
                              <a:latin typeface="Cambria Math"/>
                            </a:rPr>
                            <m:t>0</m:t>
                          </m:r>
                        </m:sub>
                      </m:sSub>
                      <m:r>
                        <a:rPr lang="cs-CZ" sz="3200">
                          <a:latin typeface="Cambria Math"/>
                        </a:rPr>
                        <m:t>∙</m:t>
                      </m:r>
                      <m:sSub>
                        <m:sSubPr>
                          <m:ctrlPr>
                            <a:rPr lang="cs-CZ" sz="3200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i="1">
                              <a:latin typeface="Cambria Math"/>
                            </a:rPr>
                            <m:t>𝜀</m:t>
                          </m:r>
                        </m:e>
                        <m:sub>
                          <m:r>
                            <a:rPr lang="cs-CZ" sz="3200" i="1">
                              <a:latin typeface="Cambria Math"/>
                            </a:rPr>
                            <m:t>𝑟</m:t>
                          </m:r>
                        </m:sub>
                      </m:sSub>
                      <m:r>
                        <a:rPr lang="cs-CZ" sz="3200">
                          <a:latin typeface="Cambria Math"/>
                        </a:rPr>
                        <m:t>∙</m:t>
                      </m:r>
                      <m:f>
                        <m:fPr>
                          <m:ctrlPr>
                            <a:rPr lang="cs-CZ" sz="3200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200" i="1">
                              <a:latin typeface="Cambria Math"/>
                            </a:rPr>
                            <m:t>𝑆</m:t>
                          </m:r>
                        </m:num>
                        <m:den>
                          <m:r>
                            <a:rPr lang="cs-CZ" sz="3200" i="1">
                              <a:latin typeface="Cambria Math"/>
                            </a:rPr>
                            <m:t>𝑙</m:t>
                          </m:r>
                        </m:den>
                      </m:f>
                      <m:r>
                        <a:rPr lang="cs-CZ" sz="3200">
                          <a:latin typeface="Cambria Math"/>
                        </a:rPr>
                        <m:t> [</m:t>
                      </m:r>
                      <m:r>
                        <m:rPr>
                          <m:sty m:val="p"/>
                        </m:rPr>
                        <a:rPr lang="cs-CZ" sz="3200">
                          <a:latin typeface="Cambria Math"/>
                        </a:rPr>
                        <m:t>F</m:t>
                      </m:r>
                      <m:r>
                        <a:rPr lang="cs-CZ" sz="3200">
                          <a:latin typeface="Cambria Math"/>
                        </a:rPr>
                        <m:t>;</m:t>
                      </m:r>
                      <m:f>
                        <m:fPr>
                          <m:ctrlPr>
                            <a:rPr lang="cs-CZ" sz="3200" i="1">
                              <a:latin typeface="Cambria Math"/>
                            </a:rPr>
                          </m:ctrlPr>
                        </m:fPr>
                        <m:num>
                          <m:r>
                            <m:rPr>
                              <m:sty m:val="p"/>
                            </m:rPr>
                            <a:rPr lang="cs-CZ" sz="3200">
                              <a:latin typeface="Cambria Math"/>
                            </a:rPr>
                            <m:t>F</m:t>
                          </m:r>
                        </m:num>
                        <m:den>
                          <m:r>
                            <m:rPr>
                              <m:sty m:val="p"/>
                            </m:rPr>
                            <a:rPr lang="cs-CZ" sz="3200">
                              <a:latin typeface="Cambria Math"/>
                            </a:rPr>
                            <m:t>m</m:t>
                          </m:r>
                        </m:den>
                      </m:f>
                      <m:r>
                        <a:rPr lang="cs-CZ" sz="3200">
                          <a:latin typeface="Cambria Math"/>
                        </a:rPr>
                        <m:t>;</m:t>
                      </m:r>
                      <m:sSup>
                        <m:sSupPr>
                          <m:ctrlPr>
                            <a:rPr lang="cs-CZ" sz="3200" i="1">
                              <a:latin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cs-CZ" sz="3200">
                              <a:latin typeface="Cambria Math"/>
                            </a:rPr>
                            <m:t>m</m:t>
                          </m:r>
                        </m:e>
                        <m:sup>
                          <m:r>
                            <a:rPr lang="cs-CZ" sz="320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3200">
                          <a:latin typeface="Cambria Math"/>
                        </a:rPr>
                        <m:t>;</m:t>
                      </m:r>
                      <m:r>
                        <m:rPr>
                          <m:sty m:val="p"/>
                        </m:rPr>
                        <a:rPr lang="cs-CZ" sz="3200">
                          <a:latin typeface="Cambria Math"/>
                        </a:rPr>
                        <m:t>m</m:t>
                      </m:r>
                      <m:r>
                        <a:rPr lang="cs-CZ" sz="3200">
                          <a:latin typeface="Cambria Math"/>
                        </a:rPr>
                        <m:t>]</m:t>
                      </m:r>
                    </m:oMath>
                  </m:oMathPara>
                </a14:m>
                <a:endParaRPr lang="cs-CZ" sz="3200" dirty="0"/>
              </a:p>
            </p:txBody>
          </p:sp>
        </mc:Choice>
        <mc:Fallback>
          <p:sp>
            <p:nvSpPr>
              <p:cNvPr id="10" name="Obdélník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5507821"/>
                <a:ext cx="6192688" cy="101752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xmlns="" val="31517731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824536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se stane, přiložíme-li na vývody kondenzátoru napětí?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Nakreslete strukturu deskového kondenzátoru!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 se spočítá kapacita deskového kondenzátoru? ..………………………..............................................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Co je to poměrná a relativní permitivita?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................................................................................</a:t>
            </a: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ea typeface="+mj-ea"/>
                <a:cs typeface="Arial" pitchFamily="34" charset="0"/>
              </a:rPr>
              <a:t>VÝPOČET KAPACITY DESKOVÉHO KONDENZÁTORU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plate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capacitor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deskový kondenzátor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electric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chrage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elektrický náboj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accumulate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akumulovat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charge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nabít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discharge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vybít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algn="ctr">
              <a:spcBef>
                <a:spcPct val="0"/>
              </a:spcBef>
              <a:defRPr/>
            </a:pPr>
            <a:r>
              <a:rPr lang="cs-CZ" sz="3000" b="1" dirty="0">
                <a:solidFill>
                  <a:prstClr val="white"/>
                </a:solidFill>
                <a:latin typeface="Arial Narrow" pitchFamily="34" charset="0"/>
                <a:ea typeface="+mj-ea"/>
                <a:cs typeface="Arial" pitchFamily="34" charset="0"/>
              </a:rPr>
              <a:t>VÝPOČET KAPACITY DESKOVÉHO KONDENZÁTORU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829</TotalTime>
  <Words>295</Words>
  <Application>Microsoft Office PowerPoint</Application>
  <PresentationFormat>Předvádění na obrazovce (4:3)</PresentationFormat>
  <Paragraphs>71</Paragraphs>
  <Slides>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VÝPOČET KAPACITY DESKOVÉHO KONDENZÁTORU</vt:lpstr>
      <vt:lpstr>VÝPOČET KAPACITY DESKOVÉHO KONDENZÁTORU</vt:lpstr>
      <vt:lpstr>VÝPOČET KAPACITY DESKOVÉHO KONDENZÁTORU</vt:lpstr>
      <vt:lpstr>VÝPOČET KAPACITY DESKOVÉHO KONDENZÁTORU</vt:lpstr>
      <vt:lpstr>Snímek 7</vt:lpstr>
      <vt:lpstr>Snímek 8</vt:lpstr>
      <vt:lpstr>Snímek 9</vt:lpstr>
    </vt:vector>
  </TitlesOfParts>
  <Company>SOŠ a SOU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Dum</cp:lastModifiedBy>
  <cp:revision>79</cp:revision>
  <dcterms:created xsi:type="dcterms:W3CDTF">2012-05-16T10:04:36Z</dcterms:created>
  <dcterms:modified xsi:type="dcterms:W3CDTF">2013-05-02T09:40:01Z</dcterms:modified>
</cp:coreProperties>
</file>