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72" r:id="rId2"/>
    <p:sldId id="263" r:id="rId3"/>
    <p:sldId id="273" r:id="rId4"/>
    <p:sldId id="284" r:id="rId5"/>
    <p:sldId id="287" r:id="rId6"/>
    <p:sldId id="288" r:id="rId7"/>
    <p:sldId id="285" r:id="rId8"/>
    <p:sldId id="289" r:id="rId9"/>
    <p:sldId id="260" r:id="rId10"/>
    <p:sldId id="266" r:id="rId11"/>
    <p:sldId id="28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684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6548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6548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6548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6548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6548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6548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8778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5852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614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2363003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VY_32_INOVACE_07_B_06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Elektrostatické pole a elektromagnetismus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Řazení kondenzátorů</a:t>
                      </a:r>
                      <a:endParaRPr lang="cs-CZ" sz="1600" dirty="0" smtClean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KONDENZÁTORŮ</a:t>
            </a:r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576064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SÉRIOVÉ SPOJENÍ KONDENZÁTORŮ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500" y="2492896"/>
            <a:ext cx="8461572" cy="2010183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457200" y="4869160"/>
            <a:ext cx="8229600" cy="172819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sériovém spojení kondenzátorů se sčítají převrácené hodnoty jejich kapacit (</a:t>
            </a:r>
            <a:r>
              <a:rPr lang="cs-CZ" sz="2600" dirty="0" err="1">
                <a:latin typeface="Arial" pitchFamily="34" charset="0"/>
                <a:cs typeface="Arial" pitchFamily="34" charset="0"/>
              </a:rPr>
              <a:t>elastance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).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KONDENZÁTORŮ</a:t>
            </a:r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576064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SÉRIOVÉ SPOJENÍ KONDENZÁTORŮ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500" y="2492896"/>
            <a:ext cx="8461572" cy="2010183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6" name="Obdélník 15"/>
              <p:cNvSpPr/>
              <p:nvPr/>
            </p:nvSpPr>
            <p:spPr>
              <a:xfrm>
                <a:off x="7009754" y="1916832"/>
                <a:ext cx="1306662" cy="9596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i="1">
                          <a:solidFill>
                            <a:srgbClr val="000000"/>
                          </a:solidFill>
                          <a:latin typeface="Cambria Math"/>
                          <a:ea typeface="Times New Roman"/>
                          <a:cs typeface="Times New Roman"/>
                        </a:rPr>
                        <m:t>𝑈</m:t>
                      </m:r>
                      <m:r>
                        <a:rPr lang="cs-CZ" sz="3000" i="1">
                          <a:solidFill>
                            <a:srgbClr val="000000"/>
                          </a:solidFill>
                          <a:latin typeface="Cambria Math"/>
                          <a:ea typeface="Times New Roman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cs-CZ" sz="3000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𝑄</m:t>
                          </m:r>
                        </m:num>
                        <m:den>
                          <m:r>
                            <a:rPr lang="cs-CZ" sz="30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𝐶</m:t>
                          </m:r>
                        </m:den>
                      </m:f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09754" y="1916832"/>
                <a:ext cx="1306662" cy="95968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Obdélník 17"/>
              <p:cNvSpPr/>
              <p:nvPr/>
            </p:nvSpPr>
            <p:spPr>
              <a:xfrm>
                <a:off x="328500" y="4653136"/>
                <a:ext cx="8461572" cy="181036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>
                          <a:solidFill>
                            <a:srgbClr val="000000"/>
                          </a:solidFill>
                          <a:latin typeface="Cambria Math"/>
                          <a:ea typeface="Times New Roman"/>
                          <a:cs typeface="Times New Roman"/>
                        </a:rPr>
                        <m:t>𝑈</m:t>
                      </m:r>
                      <m:r>
                        <a:rPr lang="cs-CZ" sz="2600" i="1">
                          <a:solidFill>
                            <a:srgbClr val="000000"/>
                          </a:solidFill>
                          <a:latin typeface="Cambria Math"/>
                          <a:ea typeface="Times New Roman"/>
                          <a:cs typeface="Times New Roman"/>
                        </a:rPr>
                        <m:t>=</m:t>
                      </m:r>
                      <m:sSub>
                        <m:sSub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𝑈</m:t>
                          </m:r>
                        </m:e>
                        <m:sub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1</m:t>
                          </m:r>
                        </m:sub>
                      </m:sSub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+</m:t>
                      </m:r>
                      <m:sSub>
                        <m:sSub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𝑈</m:t>
                          </m:r>
                        </m:e>
                        <m:sub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2</m:t>
                          </m:r>
                        </m:sub>
                      </m:sSub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+</m:t>
                      </m:r>
                      <m:sSub>
                        <m:sSub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𝑈</m:t>
                          </m:r>
                        </m:e>
                        <m:sub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3</m:t>
                          </m:r>
                        </m:sub>
                      </m:sSub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𝑄</m:t>
                          </m:r>
                        </m:num>
                        <m:den>
                          <m:sSub>
                            <m:sSubPr>
                              <m:ctrlPr>
                                <a:rPr lang="cs-CZ" sz="2600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+</m:t>
                      </m:r>
                      <m:f>
                        <m:f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𝑄</m:t>
                          </m:r>
                        </m:num>
                        <m:den>
                          <m:sSub>
                            <m:sSubPr>
                              <m:ctrlPr>
                                <a:rPr lang="cs-CZ" sz="2600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+</m:t>
                      </m:r>
                      <m:f>
                        <m:f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𝑄</m:t>
                          </m:r>
                        </m:num>
                        <m:den>
                          <m:sSub>
                            <m:sSubPr>
                              <m:ctrlPr>
                                <a:rPr lang="cs-CZ" sz="2600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3</m:t>
                              </m:r>
                            </m:sub>
                          </m:sSub>
                        </m:den>
                      </m:f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=</m:t>
                      </m:r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𝑄</m:t>
                      </m:r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∙</m:t>
                      </m:r>
                      <m:d>
                        <m:d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600" i="1">
                                  <a:effectLst/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600" i="1">
                                      <a:effectLst/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6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/>
                                      <a:ea typeface="Times New Roman"/>
                                      <a:cs typeface="Times New Roman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cs-CZ" sz="26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/>
                                      <a:ea typeface="Times New Roman"/>
                                      <a:cs typeface="Times New Roman"/>
                                    </a:rPr>
                                    <m:t>1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600" i="1">
                                  <a:effectLst/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600" i="1">
                                      <a:effectLst/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6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/>
                                      <a:ea typeface="Times New Roman"/>
                                      <a:cs typeface="Times New Roman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cs-CZ" sz="26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/>
                                      <a:ea typeface="Times New Roman"/>
                                      <a:cs typeface="Times New Roman"/>
                                    </a:rPr>
                                    <m:t>2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600" i="1">
                                  <a:effectLst/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600" i="1">
                                      <a:effectLst/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6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/>
                                      <a:ea typeface="Times New Roman"/>
                                      <a:cs typeface="Times New Roman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cs-CZ" sz="26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/>
                                      <a:ea typeface="Times New Roman"/>
                                      <a:cs typeface="Times New Roman"/>
                                    </a:rPr>
                                    <m:t>3</m:t>
                                  </m:r>
                                </m:sub>
                              </m:sSub>
                            </m:den>
                          </m:f>
                        </m:e>
                      </m:d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𝑄</m:t>
                          </m:r>
                        </m:num>
                        <m:den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𝐶</m:t>
                          </m:r>
                        </m:den>
                      </m:f>
                      <m:box>
                        <m:box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boxPr>
                        <m:e>
                          <m:groupChr>
                            <m:groupChrPr>
                              <m:chr m:val="⇒"/>
                              <m:vertJc m:val="bot"/>
                              <m:ctrlPr>
                                <a:rPr lang="cs-CZ" sz="2600" i="1">
                                  <a:effectLst/>
                                  <a:latin typeface="Cambria Math"/>
                                </a:rPr>
                              </m:ctrlPr>
                            </m:groupChrPr>
                            <m:e/>
                          </m:groupChr>
                        </m:e>
                      </m:box>
                      <m:f>
                        <m:fPr>
                          <m:ctrlPr>
                            <a:rPr lang="cs-CZ" sz="2600" b="1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𝟏</m:t>
                          </m:r>
                        </m:num>
                        <m:den>
                          <m:r>
                            <a:rPr lang="cs-CZ" sz="26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𝑪</m:t>
                          </m:r>
                        </m:den>
                      </m:f>
                      <m:r>
                        <a:rPr lang="cs-CZ" sz="2600" b="1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cs-CZ" sz="2600" b="1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600" b="1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𝑪</m:t>
                              </m:r>
                            </m:e>
                            <m:sub>
                              <m:r>
                                <a:rPr lang="cs-CZ" sz="26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2600" b="1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+</m:t>
                      </m:r>
                      <m:f>
                        <m:fPr>
                          <m:ctrlPr>
                            <a:rPr lang="cs-CZ" sz="2600" b="1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600" b="1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𝑪</m:t>
                              </m:r>
                            </m:e>
                            <m:sub>
                              <m:r>
                                <a:rPr lang="cs-CZ" sz="26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2600" b="1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+</m:t>
                      </m:r>
                      <m:f>
                        <m:fPr>
                          <m:ctrlPr>
                            <a:rPr lang="cs-CZ" sz="2600" b="1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600" b="1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𝑪</m:t>
                              </m:r>
                            </m:e>
                            <m:sub>
                              <m:r>
                                <a:rPr lang="cs-CZ" sz="26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𝟑</m:t>
                              </m:r>
                            </m:sub>
                          </m:sSub>
                        </m:den>
                      </m:f>
                      <m:box>
                        <m:boxPr>
                          <m:ctrlPr>
                            <a:rPr lang="cs-CZ" sz="2800" i="1"/>
                          </m:ctrlPr>
                        </m:boxPr>
                        <m:e>
                          <m:groupChr>
                            <m:groupChrPr>
                              <m:chr m:val="⇒"/>
                              <m:vertJc m:val="bot"/>
                              <m:ctrlPr>
                                <a:rPr lang="cs-CZ" sz="2800" i="1"/>
                              </m:ctrlPr>
                            </m:groupChrPr>
                            <m:e/>
                          </m:groupChr>
                        </m:e>
                      </m:box>
                      <m:r>
                        <a:rPr lang="cs-CZ" sz="2800" i="1"/>
                        <m:t>𝑆</m:t>
                      </m:r>
                      <m:r>
                        <a:rPr lang="cs-CZ" sz="2800" i="1"/>
                        <m:t>=</m:t>
                      </m:r>
                      <m:sSub>
                        <m:sSubPr>
                          <m:ctrlPr>
                            <a:rPr lang="cs-CZ" sz="2800" i="1"/>
                          </m:ctrlPr>
                        </m:sSubPr>
                        <m:e>
                          <m:r>
                            <a:rPr lang="cs-CZ" sz="2800" i="1"/>
                            <m:t>𝑆</m:t>
                          </m:r>
                        </m:e>
                        <m:sub>
                          <m:r>
                            <a:rPr lang="cs-CZ" sz="2800" i="1"/>
                            <m:t>1</m:t>
                          </m:r>
                        </m:sub>
                      </m:sSub>
                      <m:r>
                        <a:rPr lang="cs-CZ" sz="2800" i="1"/>
                        <m:t>+</m:t>
                      </m:r>
                      <m:sSub>
                        <m:sSubPr>
                          <m:ctrlPr>
                            <a:rPr lang="cs-CZ" sz="2800" i="1"/>
                          </m:ctrlPr>
                        </m:sSubPr>
                        <m:e>
                          <m:r>
                            <a:rPr lang="cs-CZ" sz="2800" i="1"/>
                            <m:t>𝑆</m:t>
                          </m:r>
                        </m:e>
                        <m:sub>
                          <m:r>
                            <a:rPr lang="cs-CZ" sz="2800" i="1"/>
                            <m:t>2</m:t>
                          </m:r>
                        </m:sub>
                      </m:sSub>
                      <m:r>
                        <a:rPr lang="cs-CZ" sz="2800" i="1"/>
                        <m:t>+</m:t>
                      </m:r>
                      <m:sSub>
                        <m:sSubPr>
                          <m:ctrlPr>
                            <a:rPr lang="cs-CZ" sz="2800" i="1"/>
                          </m:ctrlPr>
                        </m:sSubPr>
                        <m:e>
                          <m:r>
                            <a:rPr lang="cs-CZ" sz="2800" i="1"/>
                            <m:t>𝑆</m:t>
                          </m:r>
                        </m:e>
                        <m:sub>
                          <m:r>
                            <a:rPr lang="cs-CZ" sz="2800" i="1"/>
                            <m:t>3</m:t>
                          </m:r>
                        </m:sub>
                      </m:sSub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500" y="4653136"/>
                <a:ext cx="8461572" cy="181036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7543277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KONDENZÁTORŮ</a:t>
            </a:r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576064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SÉRIOVÉ SPOJENÍ KONDENZÁTORŮ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Obdélník 17"/>
              <p:cNvSpPr/>
              <p:nvPr/>
            </p:nvSpPr>
            <p:spPr>
              <a:xfrm>
                <a:off x="328500" y="4653136"/>
                <a:ext cx="8461572" cy="181036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>
                          <a:solidFill>
                            <a:srgbClr val="000000"/>
                          </a:solidFill>
                          <a:latin typeface="Cambria Math"/>
                          <a:ea typeface="Times New Roman"/>
                          <a:cs typeface="Times New Roman"/>
                        </a:rPr>
                        <m:t>𝑈</m:t>
                      </m:r>
                      <m:r>
                        <a:rPr lang="cs-CZ" sz="2600" i="1">
                          <a:solidFill>
                            <a:srgbClr val="000000"/>
                          </a:solidFill>
                          <a:latin typeface="Cambria Math"/>
                          <a:ea typeface="Times New Roman"/>
                          <a:cs typeface="Times New Roman"/>
                        </a:rPr>
                        <m:t>=</m:t>
                      </m:r>
                      <m:sSub>
                        <m:sSub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𝑈</m:t>
                          </m:r>
                        </m:e>
                        <m:sub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1</m:t>
                          </m:r>
                        </m:sub>
                      </m:sSub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+</m:t>
                      </m:r>
                      <m:sSub>
                        <m:sSub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𝑈</m:t>
                          </m:r>
                        </m:e>
                        <m:sub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2</m:t>
                          </m:r>
                        </m:sub>
                      </m:sSub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+</m:t>
                      </m:r>
                      <m:sSub>
                        <m:sSub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𝑈</m:t>
                          </m:r>
                        </m:e>
                        <m:sub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3</m:t>
                          </m:r>
                        </m:sub>
                      </m:sSub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𝑄</m:t>
                          </m:r>
                        </m:num>
                        <m:den>
                          <m:sSub>
                            <m:sSubPr>
                              <m:ctrlPr>
                                <a:rPr lang="cs-CZ" sz="2600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+</m:t>
                      </m:r>
                      <m:f>
                        <m:f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𝑄</m:t>
                          </m:r>
                        </m:num>
                        <m:den>
                          <m:sSub>
                            <m:sSubPr>
                              <m:ctrlPr>
                                <a:rPr lang="cs-CZ" sz="2600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+</m:t>
                      </m:r>
                      <m:f>
                        <m:f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𝑄</m:t>
                          </m:r>
                        </m:num>
                        <m:den>
                          <m:sSub>
                            <m:sSubPr>
                              <m:ctrlPr>
                                <a:rPr lang="cs-CZ" sz="2600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3</m:t>
                              </m:r>
                            </m:sub>
                          </m:sSub>
                        </m:den>
                      </m:f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=</m:t>
                      </m:r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𝑄</m:t>
                      </m:r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∙</m:t>
                      </m:r>
                      <m:d>
                        <m:d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600" i="1">
                                  <a:effectLst/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600" i="1">
                                      <a:effectLst/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6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/>
                                      <a:ea typeface="Times New Roman"/>
                                      <a:cs typeface="Times New Roman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cs-CZ" sz="26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/>
                                      <a:ea typeface="Times New Roman"/>
                                      <a:cs typeface="Times New Roman"/>
                                    </a:rPr>
                                    <m:t>1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600" i="1">
                                  <a:effectLst/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600" i="1">
                                      <a:effectLst/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6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/>
                                      <a:ea typeface="Times New Roman"/>
                                      <a:cs typeface="Times New Roman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cs-CZ" sz="26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/>
                                      <a:ea typeface="Times New Roman"/>
                                      <a:cs typeface="Times New Roman"/>
                                    </a:rPr>
                                    <m:t>2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600" i="1">
                                  <a:effectLst/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6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600" i="1">
                                      <a:effectLst/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6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/>
                                      <a:ea typeface="Times New Roman"/>
                                      <a:cs typeface="Times New Roman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cs-CZ" sz="2600" i="1">
                                      <a:solidFill>
                                        <a:srgbClr val="000000"/>
                                      </a:solidFill>
                                      <a:effectLst/>
                                      <a:latin typeface="Cambria Math"/>
                                      <a:ea typeface="Times New Roman"/>
                                      <a:cs typeface="Times New Roman"/>
                                    </a:rPr>
                                    <m:t>3</m:t>
                                  </m:r>
                                </m:sub>
                              </m:sSub>
                            </m:den>
                          </m:f>
                        </m:e>
                      </m:d>
                      <m:r>
                        <a:rPr lang="cs-CZ" sz="2600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𝑄</m:t>
                          </m:r>
                        </m:num>
                        <m:den>
                          <m:r>
                            <a:rPr lang="cs-CZ" sz="2600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𝐶</m:t>
                          </m:r>
                        </m:den>
                      </m:f>
                      <m:box>
                        <m:boxPr>
                          <m:ctrlPr>
                            <a:rPr lang="cs-CZ" sz="2600" i="1">
                              <a:effectLst/>
                              <a:latin typeface="Cambria Math"/>
                            </a:rPr>
                          </m:ctrlPr>
                        </m:boxPr>
                        <m:e>
                          <m:groupChr>
                            <m:groupChrPr>
                              <m:chr m:val="⇒"/>
                              <m:vertJc m:val="bot"/>
                              <m:ctrlPr>
                                <a:rPr lang="cs-CZ" sz="2600" i="1">
                                  <a:effectLst/>
                                  <a:latin typeface="Cambria Math"/>
                                </a:rPr>
                              </m:ctrlPr>
                            </m:groupChrPr>
                            <m:e/>
                          </m:groupChr>
                        </m:e>
                      </m:box>
                      <m:f>
                        <m:fPr>
                          <m:ctrlPr>
                            <a:rPr lang="cs-CZ" sz="2600" b="1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𝟏</m:t>
                          </m:r>
                        </m:num>
                        <m:den>
                          <m:r>
                            <a:rPr lang="cs-CZ" sz="26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𝑪</m:t>
                          </m:r>
                        </m:den>
                      </m:f>
                      <m:r>
                        <a:rPr lang="cs-CZ" sz="2600" b="1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cs-CZ" sz="2600" b="1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600" b="1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𝑪</m:t>
                              </m:r>
                            </m:e>
                            <m:sub>
                              <m:r>
                                <a:rPr lang="cs-CZ" sz="26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2600" b="1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+</m:t>
                      </m:r>
                      <m:f>
                        <m:fPr>
                          <m:ctrlPr>
                            <a:rPr lang="cs-CZ" sz="2600" b="1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600" b="1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𝑪</m:t>
                              </m:r>
                            </m:e>
                            <m:sub>
                              <m:r>
                                <a:rPr lang="cs-CZ" sz="26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2600" b="1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+</m:t>
                      </m:r>
                      <m:f>
                        <m:fPr>
                          <m:ctrlPr>
                            <a:rPr lang="cs-CZ" sz="2600" b="1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600" b="1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𝑪</m:t>
                              </m:r>
                            </m:e>
                            <m:sub>
                              <m:r>
                                <a:rPr lang="cs-CZ" sz="26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𝟑</m:t>
                              </m:r>
                            </m:sub>
                          </m:sSub>
                        </m:den>
                      </m:f>
                      <m:box>
                        <m:boxPr>
                          <m:ctrlPr>
                            <a:rPr lang="cs-CZ" sz="2800" i="1"/>
                          </m:ctrlPr>
                        </m:boxPr>
                        <m:e>
                          <m:groupChr>
                            <m:groupChrPr>
                              <m:chr m:val="⇒"/>
                              <m:vertJc m:val="bot"/>
                              <m:ctrlPr>
                                <a:rPr lang="cs-CZ" sz="2800" i="1"/>
                              </m:ctrlPr>
                            </m:groupChrPr>
                            <m:e/>
                          </m:groupChr>
                        </m:e>
                      </m:box>
                      <m:r>
                        <a:rPr lang="cs-CZ" sz="2800" i="1"/>
                        <m:t>𝑆</m:t>
                      </m:r>
                      <m:r>
                        <a:rPr lang="cs-CZ" sz="2800" i="1"/>
                        <m:t>=</m:t>
                      </m:r>
                      <m:sSub>
                        <m:sSubPr>
                          <m:ctrlPr>
                            <a:rPr lang="cs-CZ" sz="2800" i="1"/>
                          </m:ctrlPr>
                        </m:sSubPr>
                        <m:e>
                          <m:r>
                            <a:rPr lang="cs-CZ" sz="2800" i="1"/>
                            <m:t>𝑆</m:t>
                          </m:r>
                        </m:e>
                        <m:sub>
                          <m:r>
                            <a:rPr lang="cs-CZ" sz="2800" i="1"/>
                            <m:t>1</m:t>
                          </m:r>
                        </m:sub>
                      </m:sSub>
                      <m:r>
                        <a:rPr lang="cs-CZ" sz="2800" i="1"/>
                        <m:t>+</m:t>
                      </m:r>
                      <m:sSub>
                        <m:sSubPr>
                          <m:ctrlPr>
                            <a:rPr lang="cs-CZ" sz="2800" i="1"/>
                          </m:ctrlPr>
                        </m:sSubPr>
                        <m:e>
                          <m:r>
                            <a:rPr lang="cs-CZ" sz="2800" i="1"/>
                            <m:t>𝑆</m:t>
                          </m:r>
                        </m:e>
                        <m:sub>
                          <m:r>
                            <a:rPr lang="cs-CZ" sz="2800" i="1"/>
                            <m:t>2</m:t>
                          </m:r>
                        </m:sub>
                      </m:sSub>
                      <m:r>
                        <a:rPr lang="cs-CZ" sz="2800" i="1"/>
                        <m:t>+</m:t>
                      </m:r>
                      <m:sSub>
                        <m:sSubPr>
                          <m:ctrlPr>
                            <a:rPr lang="cs-CZ" sz="2800" i="1"/>
                          </m:ctrlPr>
                        </m:sSubPr>
                        <m:e>
                          <m:r>
                            <a:rPr lang="cs-CZ" sz="2800" i="1"/>
                            <m:t>𝑆</m:t>
                          </m:r>
                        </m:e>
                        <m:sub>
                          <m:r>
                            <a:rPr lang="cs-CZ" sz="2800" i="1"/>
                            <m:t>3</m:t>
                          </m:r>
                        </m:sub>
                      </m:sSub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500" y="4653136"/>
                <a:ext cx="8461572" cy="181036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ástupný symbol pro obsah 6"/>
          <p:cNvSpPr txBox="1">
            <a:spLocks/>
          </p:cNvSpPr>
          <p:nvPr/>
        </p:nvSpPr>
        <p:spPr>
          <a:xfrm>
            <a:off x="3275856" y="2636912"/>
            <a:ext cx="5616624" cy="2160240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U1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, U2, U3 – dílčí napětí na kondenzátorech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dirty="0">
                <a:latin typeface="Arial Narrow" pitchFamily="34" charset="0"/>
                <a:cs typeface="Arial" pitchFamily="34" charset="0"/>
              </a:rPr>
              <a:t>C1, C2, C3 – dílčí kapacity kondenzátorů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dirty="0">
                <a:latin typeface="Arial Narrow" pitchFamily="34" charset="0"/>
                <a:cs typeface="Arial" pitchFamily="34" charset="0"/>
              </a:rPr>
              <a:t>S – </a:t>
            </a:r>
            <a:r>
              <a:rPr lang="cs-CZ" sz="2600" dirty="0" err="1">
                <a:latin typeface="Arial Narrow" pitchFamily="34" charset="0"/>
                <a:cs typeface="Arial" pitchFamily="34" charset="0"/>
              </a:rPr>
              <a:t>elastance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 (převrácená hodnota 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kapacity)</a:t>
            </a:r>
            <a:endParaRPr lang="cs-CZ" sz="2600" dirty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11" name="Zástupný symbol pro obsah 6"/>
          <p:cNvSpPr txBox="1">
            <a:spLocks/>
          </p:cNvSpPr>
          <p:nvPr/>
        </p:nvSpPr>
        <p:spPr>
          <a:xfrm>
            <a:off x="364504" y="2636912"/>
            <a:ext cx="3322712" cy="2016224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Q 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– elektrický náboj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U – 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napětí zdroje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dirty="0">
                <a:latin typeface="Arial Narrow" pitchFamily="34" charset="0"/>
                <a:cs typeface="Arial" pitchFamily="34" charset="0"/>
              </a:rPr>
              <a:t>C – celková 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kapacita</a:t>
            </a:r>
            <a:endParaRPr lang="cs-CZ" sz="2600" dirty="0" smtClean="0">
              <a:latin typeface="Arial Narrow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490685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KONDENZÁTORŮ</a:t>
            </a:r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576064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SÉRIOVÉ SPOJENÍ KONDENZÁTORŮ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6"/>
          <p:cNvSpPr txBox="1">
            <a:spLocks/>
          </p:cNvSpPr>
          <p:nvPr/>
        </p:nvSpPr>
        <p:spPr>
          <a:xfrm>
            <a:off x="364504" y="2636912"/>
            <a:ext cx="8425568" cy="10081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Celkové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napětí se rozdělí na jednotlivé kondenzátory v obráceném poměru jejich kapacit.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Obdélník 2"/>
              <p:cNvSpPr/>
              <p:nvPr/>
            </p:nvSpPr>
            <p:spPr>
              <a:xfrm>
                <a:off x="1999725" y="3861048"/>
                <a:ext cx="5144550" cy="103740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𝑼</m:t>
                          </m:r>
                        </m:e>
                        <m:sub>
                          <m:r>
                            <a:rPr lang="cs-CZ" sz="30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𝟏</m:t>
                          </m:r>
                        </m:sub>
                      </m:sSub>
                      <m:r>
                        <a:rPr lang="cs-CZ" sz="3000" b="1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:</m:t>
                      </m:r>
                      <m:sSub>
                        <m:sSubPr>
                          <m:ctrlPr>
                            <a:rPr lang="cs-CZ" sz="3000" b="1" i="1">
                              <a:effectLst/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𝑼</m:t>
                          </m:r>
                        </m:e>
                        <m:sub>
                          <m:r>
                            <a:rPr lang="cs-CZ" sz="30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𝟐</m:t>
                          </m:r>
                        </m:sub>
                      </m:sSub>
                      <m:r>
                        <a:rPr lang="cs-CZ" sz="3000" b="1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:</m:t>
                      </m:r>
                      <m:sSub>
                        <m:sSubPr>
                          <m:ctrlPr>
                            <a:rPr lang="cs-CZ" sz="3000" b="1" i="1">
                              <a:effectLst/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𝑼</m:t>
                          </m:r>
                        </m:e>
                        <m:sub>
                          <m:r>
                            <a:rPr lang="cs-CZ" sz="30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𝟑</m:t>
                          </m:r>
                        </m:sub>
                      </m:sSub>
                      <m:r>
                        <a:rPr lang="cs-CZ" sz="3000" b="1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:</m:t>
                      </m:r>
                      <m:r>
                        <a:rPr lang="cs-CZ" sz="3000" b="1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𝑼</m:t>
                      </m:r>
                      <m:r>
                        <a:rPr lang="cs-CZ" sz="3000" b="1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cs-CZ" sz="3000" b="1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000" b="1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𝑪</m:t>
                              </m:r>
                            </m:e>
                            <m:sub>
                              <m:r>
                                <a:rPr lang="cs-CZ" sz="30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000" b="1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:</m:t>
                      </m:r>
                      <m:f>
                        <m:fPr>
                          <m:ctrlPr>
                            <a:rPr lang="cs-CZ" sz="3000" b="1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000" b="1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𝑪</m:t>
                              </m:r>
                            </m:e>
                            <m:sub>
                              <m:r>
                                <a:rPr lang="cs-CZ" sz="30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000" b="1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:</m:t>
                      </m:r>
                      <m:f>
                        <m:fPr>
                          <m:ctrlPr>
                            <a:rPr lang="cs-CZ" sz="3000" b="1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3000" b="1" i="1">
                                  <a:effectLst/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𝑪</m:t>
                              </m:r>
                            </m:e>
                            <m:sub>
                              <m:r>
                                <a:rPr lang="cs-CZ" sz="3000" b="1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/>
                                  <a:ea typeface="Times New Roman"/>
                                  <a:cs typeface="Times New Roman"/>
                                </a:rPr>
                                <m:t>𝟑</m:t>
                              </m:r>
                            </m:sub>
                          </m:sSub>
                        </m:den>
                      </m:f>
                      <m:r>
                        <a:rPr lang="cs-CZ" sz="3000" b="1" i="1">
                          <a:solidFill>
                            <a:srgbClr val="000000"/>
                          </a:solidFill>
                          <a:effectLst/>
                          <a:latin typeface="Cambria Math"/>
                          <a:ea typeface="Times New Roman"/>
                          <a:cs typeface="Times New Roman"/>
                        </a:rPr>
                        <m:t>:</m:t>
                      </m:r>
                      <m:f>
                        <m:fPr>
                          <m:ctrlPr>
                            <a:rPr lang="cs-CZ" sz="3000" b="1" i="1"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𝟏</m:t>
                          </m:r>
                        </m:num>
                        <m:den>
                          <m:r>
                            <a:rPr lang="cs-CZ" sz="3000" b="1" i="1">
                              <a:solidFill>
                                <a:srgbClr val="000000"/>
                              </a:solidFill>
                              <a:effectLst/>
                              <a:latin typeface="Cambria Math"/>
                              <a:ea typeface="Times New Roman"/>
                              <a:cs typeface="Times New Roman"/>
                            </a:rPr>
                            <m:t>𝑪</m:t>
                          </m:r>
                        </m:den>
                      </m:f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9725" y="3861048"/>
                <a:ext cx="5144550" cy="10374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ástupný symbol pro obsah 6"/>
          <p:cNvSpPr txBox="1">
            <a:spLocks/>
          </p:cNvSpPr>
          <p:nvPr/>
        </p:nvSpPr>
        <p:spPr>
          <a:xfrm>
            <a:off x="364504" y="5085184"/>
            <a:ext cx="7807896" cy="151216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Největší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dílčí napětí připadne na kondenzátor s nejmenší kapacitou. Jeho dielektrikum je proto elektricky nejvíce namáháno.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823969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KONDENZÁTORŮ</a:t>
            </a:r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576064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PARALELNÍ SPOJENÍ KONDENZÁTORŮ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179512" y="5157192"/>
            <a:ext cx="8610560" cy="1440160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1800" lvl="1" indent="-4318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Dielektrika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jednotlivých kondenzátorů jsou řazeny paralelně, a proto se sčítá jejich dielektrická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vodivost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, resp. kapacita jednotlivých kondenzátorů.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830" y="2420888"/>
            <a:ext cx="8600340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03078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KONDENZÁTORŮ</a:t>
            </a:r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576064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PARALELNÍ SPOJENÍ KONDENZÁTORŮ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830" y="2420888"/>
            <a:ext cx="8600340" cy="2448272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0" name="Obdélník 9"/>
              <p:cNvSpPr/>
              <p:nvPr/>
            </p:nvSpPr>
            <p:spPr>
              <a:xfrm>
                <a:off x="457200" y="4725144"/>
                <a:ext cx="2264210" cy="62286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/>
                          </m:ctrlPr>
                        </m:sSubPr>
                        <m:e>
                          <m:r>
                            <a:rPr lang="cs-CZ" sz="3200" i="1"/>
                            <m:t>𝑄</m:t>
                          </m:r>
                        </m:e>
                        <m:sub>
                          <m:r>
                            <a:rPr lang="cs-CZ" sz="3200" i="1"/>
                            <m:t>1</m:t>
                          </m:r>
                        </m:sub>
                      </m:sSub>
                      <m:r>
                        <a:rPr lang="cs-CZ" sz="3200" i="1"/>
                        <m:t>=</m:t>
                      </m:r>
                      <m:sSub>
                        <m:sSubPr>
                          <m:ctrlPr>
                            <a:rPr lang="cs-CZ" sz="3200" i="1"/>
                          </m:ctrlPr>
                        </m:sSubPr>
                        <m:e>
                          <m:r>
                            <a:rPr lang="cs-CZ" sz="3200" i="1"/>
                            <m:t>𝐶</m:t>
                          </m:r>
                        </m:e>
                        <m:sub>
                          <m:r>
                            <a:rPr lang="cs-CZ" sz="3200" i="1"/>
                            <m:t>1</m:t>
                          </m:r>
                        </m:sub>
                      </m:sSub>
                      <m:r>
                        <a:rPr lang="cs-CZ" sz="3200" i="1"/>
                        <m:t>∙</m:t>
                      </m:r>
                      <m:r>
                        <a:rPr lang="cs-CZ" sz="3200" i="1"/>
                        <m:t>𝑈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" y="4725144"/>
                <a:ext cx="2264210" cy="62286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Obdélník 11"/>
              <p:cNvSpPr/>
              <p:nvPr/>
            </p:nvSpPr>
            <p:spPr>
              <a:xfrm>
                <a:off x="457200" y="5367705"/>
                <a:ext cx="2264210" cy="62286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/>
                          </m:ctrlPr>
                        </m:sSubPr>
                        <m:e>
                          <m:r>
                            <a:rPr lang="cs-CZ" sz="3200" i="1"/>
                            <m:t>𝑄</m:t>
                          </m:r>
                        </m:e>
                        <m:sub>
                          <m:r>
                            <a:rPr lang="cs-CZ" sz="3200" i="1"/>
                            <m:t>2</m:t>
                          </m:r>
                        </m:sub>
                      </m:sSub>
                      <m:r>
                        <a:rPr lang="cs-CZ" sz="3200" i="1"/>
                        <m:t>=</m:t>
                      </m:r>
                      <m:sSub>
                        <m:sSubPr>
                          <m:ctrlPr>
                            <a:rPr lang="cs-CZ" sz="3200" i="1"/>
                          </m:ctrlPr>
                        </m:sSubPr>
                        <m:e>
                          <m:r>
                            <a:rPr lang="cs-CZ" sz="3200" i="1"/>
                            <m:t>𝐶</m:t>
                          </m:r>
                        </m:e>
                        <m:sub>
                          <m:r>
                            <a:rPr lang="cs-CZ" sz="3200" i="1"/>
                            <m:t>2</m:t>
                          </m:r>
                        </m:sub>
                      </m:sSub>
                      <m:r>
                        <a:rPr lang="cs-CZ" sz="3200" i="1"/>
                        <m:t>∙</m:t>
                      </m:r>
                      <m:r>
                        <a:rPr lang="cs-CZ" sz="3200" i="1"/>
                        <m:t>𝑈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" y="5367705"/>
                <a:ext cx="2264210" cy="62286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Obdélník 12"/>
              <p:cNvSpPr/>
              <p:nvPr/>
            </p:nvSpPr>
            <p:spPr>
              <a:xfrm>
                <a:off x="457200" y="5990568"/>
                <a:ext cx="2321661" cy="111767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/>
                          </m:ctrlPr>
                        </m:sSubPr>
                        <m:e>
                          <m:r>
                            <a:rPr lang="cs-CZ" sz="3200" i="1"/>
                            <m:t>𝑄</m:t>
                          </m:r>
                        </m:e>
                        <m:sub>
                          <m:r>
                            <a:rPr lang="cs-CZ" sz="3200" i="1"/>
                            <m:t>3</m:t>
                          </m:r>
                        </m:sub>
                      </m:sSub>
                      <m:r>
                        <a:rPr lang="cs-CZ" sz="3200" i="1"/>
                        <m:t>=</m:t>
                      </m:r>
                      <m:sSub>
                        <m:sSubPr>
                          <m:ctrlPr>
                            <a:rPr lang="cs-CZ" sz="3200" i="1"/>
                          </m:ctrlPr>
                        </m:sSubPr>
                        <m:e>
                          <m:r>
                            <a:rPr lang="cs-CZ" sz="3200" i="1"/>
                            <m:t>𝐶</m:t>
                          </m:r>
                        </m:e>
                        <m:sub>
                          <m:r>
                            <a:rPr lang="cs-CZ" sz="3200" i="1"/>
                            <m:t>3</m:t>
                          </m:r>
                        </m:sub>
                      </m:sSub>
                      <m:r>
                        <a:rPr lang="cs-CZ" sz="3200" i="1"/>
                        <m:t>∙</m:t>
                      </m:r>
                      <m:r>
                        <a:rPr lang="cs-CZ" sz="3200" i="1"/>
                        <m:t>𝑈</m:t>
                      </m:r>
                    </m:oMath>
                  </m:oMathPara>
                </a14:m>
                <a:endParaRPr lang="cs-CZ" sz="3200" dirty="0"/>
              </a:p>
              <a:p>
                <a:endParaRPr lang="cs-CZ" sz="3200" dirty="0"/>
              </a:p>
            </p:txBody>
          </p:sp>
        </mc:Choice>
        <mc:Fallback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" y="5990568"/>
                <a:ext cx="2321661" cy="111767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Obdélník 14"/>
              <p:cNvSpPr/>
              <p:nvPr/>
            </p:nvSpPr>
            <p:spPr>
              <a:xfrm>
                <a:off x="3419872" y="4725144"/>
                <a:ext cx="3864841" cy="6252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i="1" smtClean="0"/>
                        <m:t>𝑄</m:t>
                      </m:r>
                      <m:r>
                        <a:rPr lang="cs-CZ" sz="3200" i="1" smtClean="0"/>
                        <m:t>=</m:t>
                      </m:r>
                      <m:sSub>
                        <m:sSubPr>
                          <m:ctrlPr>
                            <a:rPr lang="cs-CZ" sz="3200" i="1"/>
                          </m:ctrlPr>
                        </m:sSubPr>
                        <m:e>
                          <m:r>
                            <a:rPr lang="cs-CZ" sz="3200" i="1"/>
                            <m:t>𝑄</m:t>
                          </m:r>
                        </m:e>
                        <m:sub>
                          <m:r>
                            <a:rPr lang="cs-CZ" sz="3200" i="1"/>
                            <m:t>1</m:t>
                          </m:r>
                        </m:sub>
                      </m:sSub>
                      <m:r>
                        <a:rPr lang="cs-CZ" sz="3200" i="1"/>
                        <m:t>+</m:t>
                      </m:r>
                      <m:sSub>
                        <m:sSubPr>
                          <m:ctrlPr>
                            <a:rPr lang="cs-CZ" sz="3200" i="1"/>
                          </m:ctrlPr>
                        </m:sSubPr>
                        <m:e>
                          <m:r>
                            <a:rPr lang="cs-CZ" sz="3200" i="1"/>
                            <m:t>𝑄</m:t>
                          </m:r>
                        </m:e>
                        <m:sub>
                          <m:r>
                            <a:rPr lang="cs-CZ" sz="3200" i="1"/>
                            <m:t>2</m:t>
                          </m:r>
                        </m:sub>
                      </m:sSub>
                      <m:r>
                        <a:rPr lang="cs-CZ" sz="3200" i="1"/>
                        <m:t>+</m:t>
                      </m:r>
                      <m:sSub>
                        <m:sSubPr>
                          <m:ctrlPr>
                            <a:rPr lang="cs-CZ" sz="3200" i="1"/>
                          </m:ctrlPr>
                        </m:sSubPr>
                        <m:e>
                          <m:r>
                            <a:rPr lang="cs-CZ" sz="3200" i="1"/>
                            <m:t>𝑄</m:t>
                          </m:r>
                        </m:e>
                        <m:sub>
                          <m:r>
                            <a:rPr lang="cs-CZ" sz="3200" i="1"/>
                            <m:t>3</m:t>
                          </m:r>
                        </m:sub>
                      </m:sSub>
                      <m:r>
                        <a:rPr lang="cs-CZ" sz="3200" i="1"/>
                        <m:t>=</m:t>
                      </m:r>
                    </m:oMath>
                  </m:oMathPara>
                </a14:m>
                <a:endParaRPr lang="cs-CZ" sz="3200" i="1" dirty="0" smtClean="0"/>
              </a:p>
            </p:txBody>
          </p:sp>
        </mc:Choice>
        <mc:Fallback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4725144"/>
                <a:ext cx="3864841" cy="6252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Obdélník 16"/>
              <p:cNvSpPr/>
              <p:nvPr/>
            </p:nvSpPr>
            <p:spPr>
              <a:xfrm>
                <a:off x="3419872" y="5877272"/>
                <a:ext cx="3766287" cy="79727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cs-CZ" sz="3200" i="1">
                              <a:latin typeface="Cambria Math"/>
                            </a:rPr>
                          </m:ctrlPr>
                        </m:boxPr>
                        <m:e>
                          <m:groupChr>
                            <m:groupChrPr>
                              <m:chr m:val="⇒"/>
                              <m:vertJc m:val="bot"/>
                              <m:ctrlPr>
                                <a:rPr lang="cs-CZ" sz="3200" i="1">
                                  <a:latin typeface="Cambria Math"/>
                                </a:rPr>
                              </m:ctrlPr>
                            </m:groupChrPr>
                            <m:e/>
                          </m:groupChr>
                        </m:e>
                      </m:box>
                      <m:r>
                        <a:rPr lang="cs-CZ" sz="3200" b="1" i="1">
                          <a:latin typeface="Cambria Math"/>
                        </a:rPr>
                        <m:t>𝑪</m:t>
                      </m:r>
                      <m:r>
                        <a:rPr lang="cs-CZ" sz="3200" b="1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latin typeface="Cambria Math"/>
                            </a:rPr>
                            <m:t>𝑪</m:t>
                          </m:r>
                        </m:e>
                        <m:sub>
                          <m:r>
                            <a:rPr lang="cs-CZ" sz="3200" b="1" i="1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32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latin typeface="Cambria Math"/>
                            </a:rPr>
                            <m:t>𝑪</m:t>
                          </m:r>
                        </m:e>
                        <m:sub>
                          <m:r>
                            <a:rPr lang="cs-CZ" sz="3200" b="1" i="1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200" b="1" i="1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32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latin typeface="Cambria Math"/>
                            </a:rPr>
                            <m:t>𝑪</m:t>
                          </m:r>
                        </m:e>
                        <m:sub>
                          <m:r>
                            <a:rPr lang="cs-CZ" sz="3200" b="1" i="1">
                              <a:latin typeface="Cambria Math"/>
                            </a:rPr>
                            <m:t>𝟑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5877272"/>
                <a:ext cx="3766287" cy="79727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Obdélník 17"/>
              <p:cNvSpPr/>
              <p:nvPr/>
            </p:nvSpPr>
            <p:spPr>
              <a:xfrm>
                <a:off x="3419872" y="5372895"/>
                <a:ext cx="4876656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:r>
                  <a:rPr lang="cs-CZ" sz="3200" dirty="0" smtClean="0">
                    <a:solidFill>
                      <a:prstClr val="black"/>
                    </a:solidFill>
                  </a:rPr>
                  <a:t>=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3200" i="1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3200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𝐶</m:t>
                            </m:r>
                          </m:e>
                          <m:sub>
                            <m:r>
                              <a:rPr lang="cs-CZ" sz="3200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3200" i="1">
                            <a:solidFill>
                              <a:prstClr val="black"/>
                            </a:solidFill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3200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𝐶</m:t>
                            </m:r>
                          </m:e>
                          <m:sub>
                            <m:r>
                              <a:rPr lang="cs-CZ" sz="3200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3200" i="1">
                            <a:solidFill>
                              <a:prstClr val="black"/>
                            </a:solidFill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3200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𝐶</m:t>
                            </m:r>
                          </m:e>
                          <m:sub>
                            <m:r>
                              <a:rPr lang="cs-CZ" sz="3200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e>
                    </m:d>
                    <m:r>
                      <a:rPr lang="cs-CZ" sz="3200" i="1">
                        <a:solidFill>
                          <a:prstClr val="black"/>
                        </a:solidFill>
                        <a:latin typeface="Cambria Math"/>
                      </a:rPr>
                      <m:t>∙</m:t>
                    </m:r>
                    <m:r>
                      <a:rPr lang="cs-CZ" sz="3200" i="1">
                        <a:solidFill>
                          <a:prstClr val="black"/>
                        </a:solidFill>
                        <a:latin typeface="Cambria Math"/>
                      </a:rPr>
                      <m:t>𝑈</m:t>
                    </m:r>
                    <m:r>
                      <a:rPr lang="cs-CZ" sz="3200" i="1">
                        <a:solidFill>
                          <a:prstClr val="black"/>
                        </a:solidFill>
                        <a:latin typeface="Cambria Math"/>
                      </a:rPr>
                      <m:t>=</m:t>
                    </m:r>
                    <m:r>
                      <a:rPr lang="cs-CZ" sz="3200" i="1">
                        <a:solidFill>
                          <a:prstClr val="black"/>
                        </a:solidFill>
                        <a:latin typeface="Cambria Math"/>
                      </a:rPr>
                      <m:t>𝐶</m:t>
                    </m:r>
                    <m:r>
                      <a:rPr lang="cs-CZ" sz="3200" i="1">
                        <a:solidFill>
                          <a:prstClr val="black"/>
                        </a:solidFill>
                        <a:latin typeface="Cambria Math"/>
                      </a:rPr>
                      <m:t>∙</m:t>
                    </m:r>
                    <m:r>
                      <a:rPr lang="cs-CZ" sz="3200" i="1">
                        <a:solidFill>
                          <a:prstClr val="black"/>
                        </a:solidFill>
                        <a:latin typeface="Cambria Math"/>
                      </a:rPr>
                      <m:t>𝑈</m:t>
                    </m:r>
                  </m:oMath>
                </a14:m>
                <a:endParaRPr lang="cs-CZ" sz="3200" i="1" dirty="0">
                  <a:solidFill>
                    <a:prstClr val="black"/>
                  </a:solidFill>
                </a:endParaRPr>
              </a:p>
            </p:txBody>
          </p:sp>
        </mc:Choice>
        <mc:Fallback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5372895"/>
                <a:ext cx="4876656" cy="584775"/>
              </a:xfrm>
              <a:prstGeom prst="rect">
                <a:avLst/>
              </a:prstGeom>
              <a:blipFill rotWithShape="1">
                <a:blip r:embed="rId9"/>
                <a:stretch>
                  <a:fillRect l="-3125" t="-12500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4843999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82453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se spočítá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výsledná kapacita v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sériovém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řazení kondenzátorů?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………………...................................................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Jak se spočítá výsledná kapacita v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paralelním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řazení kondenzátorů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…………………………………………………...........…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 jakém poměru se rozdělí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napětí na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jednotlivých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kondenzátorech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sériovém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zapojení?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KONDENZÁTORŮ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total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capacity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celková kapacita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individual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capacity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dílčí (jednotlivá) kapacita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dielectric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strength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dielektrická pevnost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elastance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elastance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t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he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reciprocal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of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capacitance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převrácená hodnota kapacity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KONDENZÁTORŮ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63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1803</TotalTime>
  <Words>629</Words>
  <Application>Microsoft Office PowerPoint</Application>
  <PresentationFormat>Předvádění na obrazovce (4:3)</PresentationFormat>
  <Paragraphs>94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ŘAZENÍ KONDENZÁTORŮ</vt:lpstr>
      <vt:lpstr>ŘAZENÍ KONDENZÁTORŮ</vt:lpstr>
      <vt:lpstr>ŘAZENÍ KONDENZÁTORŮ</vt:lpstr>
      <vt:lpstr>ŘAZENÍ KONDENZÁTORŮ</vt:lpstr>
      <vt:lpstr>ŘAZENÍ KONDENZÁTORŮ</vt:lpstr>
      <vt:lpstr>ŘAZENÍ KONDENZÁTORŮ</vt:lpstr>
      <vt:lpstr>ŘAZENÍ KONDENZÁTORŮ</vt:lpstr>
      <vt:lpstr>ŘAZENÍ KONDENZÁTORŮ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168</cp:revision>
  <dcterms:created xsi:type="dcterms:W3CDTF">2012-05-16T10:04:36Z</dcterms:created>
  <dcterms:modified xsi:type="dcterms:W3CDTF">2012-11-03T10:38:27Z</dcterms:modified>
</cp:coreProperties>
</file>