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56" r:id="rId2"/>
    <p:sldId id="263" r:id="rId3"/>
    <p:sldId id="269" r:id="rId4"/>
    <p:sldId id="270" r:id="rId5"/>
    <p:sldId id="271" r:id="rId6"/>
    <p:sldId id="272" r:id="rId7"/>
    <p:sldId id="273" r:id="rId8"/>
    <p:sldId id="274" r:id="rId9"/>
    <p:sldId id="260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71448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206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jpe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7485093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VY_32_INOVACE_07_B_07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Elektrostatické pole a elektromagnetismus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Kondenzátory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- příklady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Lukáš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listopad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1. ročník studijního oboru MIEZ, předmětu ELEKTROTECHNIKA, 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0672" y="3598885"/>
            <a:ext cx="2325464" cy="3070475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KONDENZÁTORY - PŘÍKLADY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772816"/>
            <a:ext cx="8219256" cy="2232317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Vypočítejte kapacitu deskového kondenzátoru </a:t>
            </a: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                     s </a:t>
            </a: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rozměrem desek 3 mm x 4 mm, vzdálených od sebe 0,1 mm se slídovým dielektrikem.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Obdélník 9"/>
              <p:cNvSpPr/>
              <p:nvPr/>
            </p:nvSpPr>
            <p:spPr>
              <a:xfrm>
                <a:off x="6087278" y="3010751"/>
                <a:ext cx="972108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𝑎</m:t>
                      </m:r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7278" y="3010751"/>
                <a:ext cx="972108" cy="584775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Obdélník 11"/>
              <p:cNvSpPr/>
              <p:nvPr/>
            </p:nvSpPr>
            <p:spPr>
              <a:xfrm>
                <a:off x="6087278" y="3605664"/>
                <a:ext cx="91228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𝑏</m:t>
                      </m:r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7278" y="3605664"/>
                <a:ext cx="912281" cy="58477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Obdélník 12"/>
              <p:cNvSpPr/>
              <p:nvPr/>
            </p:nvSpPr>
            <p:spPr>
              <a:xfrm>
                <a:off x="6087278" y="4190439"/>
                <a:ext cx="792088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𝑙</m:t>
                      </m:r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7278" y="4190439"/>
                <a:ext cx="792088" cy="584775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Obdélník 13"/>
              <p:cNvSpPr/>
              <p:nvPr/>
            </p:nvSpPr>
            <p:spPr>
              <a:xfrm>
                <a:off x="5511214" y="4750945"/>
                <a:ext cx="1062118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i="1">
                              <a:latin typeface="Cambria Math"/>
                            </a:rPr>
                            <m:t>𝜀</m:t>
                          </m:r>
                        </m:e>
                        <m:sub>
                          <m:r>
                            <a:rPr lang="cs-CZ" sz="3200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sz="3200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i="1" dirty="0">
                  <a:latin typeface="Cambria Math"/>
                </a:endParaRPr>
              </a:p>
            </p:txBody>
          </p:sp>
        </mc:Choice>
        <mc:Fallback>
          <p:sp>
            <p:nvSpPr>
              <p:cNvPr id="14" name="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1214" y="4750945"/>
                <a:ext cx="1062118" cy="584775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Obdélník 14"/>
              <p:cNvSpPr/>
              <p:nvPr/>
            </p:nvSpPr>
            <p:spPr>
              <a:xfrm>
                <a:off x="5511214" y="5359989"/>
                <a:ext cx="1032204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i="1">
                              <a:latin typeface="Cambria Math"/>
                            </a:rPr>
                            <m:t>𝜀</m:t>
                          </m:r>
                        </m:e>
                        <m:sub>
                          <m:r>
                            <a:rPr lang="cs-CZ" sz="3200" i="1">
                              <a:latin typeface="Cambria Math"/>
                            </a:rPr>
                            <m:t>𝑟</m:t>
                          </m:r>
                        </m:sub>
                      </m:sSub>
                      <m:r>
                        <a:rPr lang="cs-CZ" sz="3200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1214" y="5359989"/>
                <a:ext cx="1032204" cy="584775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Obdélník 16"/>
              <p:cNvSpPr/>
              <p:nvPr/>
            </p:nvSpPr>
            <p:spPr>
              <a:xfrm>
                <a:off x="6879366" y="2996620"/>
                <a:ext cx="1152128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3 </m:t>
                      </m:r>
                      <m:r>
                        <a:rPr lang="cs-CZ" sz="3200" b="0" i="1" smtClean="0">
                          <a:latin typeface="Cambria Math"/>
                        </a:rPr>
                        <m:t>𝑚𝑚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17" name="Obdélník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9366" y="2996620"/>
                <a:ext cx="1152128" cy="584775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8" name="Obdélník 17"/>
              <p:cNvSpPr/>
              <p:nvPr/>
            </p:nvSpPr>
            <p:spPr>
              <a:xfrm>
                <a:off x="6879366" y="3581395"/>
                <a:ext cx="172819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4 </m:t>
                      </m:r>
                      <m:r>
                        <a:rPr lang="cs-CZ" sz="3200" b="0" i="1" smtClean="0">
                          <a:latin typeface="Cambria Math"/>
                        </a:rPr>
                        <m:t>𝑚𝑚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9366" y="3581395"/>
                <a:ext cx="1728192" cy="584775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Obdélník 18"/>
              <p:cNvSpPr/>
              <p:nvPr/>
            </p:nvSpPr>
            <p:spPr>
              <a:xfrm>
                <a:off x="6879366" y="4166170"/>
                <a:ext cx="172819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0,1 </m:t>
                      </m:r>
                      <m:r>
                        <a:rPr lang="cs-CZ" sz="3200" b="0" i="1" smtClean="0">
                          <a:latin typeface="Cambria Math"/>
                        </a:rPr>
                        <m:t>𝑚𝑚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19" name="Obdélník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9366" y="4166170"/>
                <a:ext cx="1728192" cy="584775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0" name="Obdélník 19"/>
              <p:cNvSpPr/>
              <p:nvPr/>
            </p:nvSpPr>
            <p:spPr>
              <a:xfrm>
                <a:off x="6375310" y="4666935"/>
                <a:ext cx="2589178" cy="7916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sz="3200" i="1" smtClean="0">
                        <a:latin typeface="Cambria Math"/>
                      </a:rPr>
                      <m:t>8,854·10</m:t>
                    </m:r>
                    <m:r>
                      <m:rPr>
                        <m:nor/>
                      </m:rPr>
                      <a:rPr lang="cs-CZ" sz="3200" i="1" baseline="30000" smtClean="0">
                        <a:latin typeface="Cambria Math"/>
                      </a:rPr>
                      <m:t>−12</m:t>
                    </m:r>
                  </m:oMath>
                </a14:m>
                <a:r>
                  <a:rPr lang="cs-CZ" sz="3200" i="1" baseline="30000" dirty="0">
                    <a:latin typeface="Cambria Math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i="1">
                            <a:latin typeface="Cambria Math"/>
                          </a:rPr>
                          <m:t>𝐹</m:t>
                        </m:r>
                      </m:num>
                      <m:den>
                        <m:r>
                          <a:rPr lang="cs-CZ" sz="3200" i="1">
                            <a:latin typeface="Cambria Math"/>
                          </a:rPr>
                          <m:t>𝑚</m:t>
                        </m:r>
                      </m:den>
                    </m:f>
                  </m:oMath>
                </a14:m>
                <a:endParaRPr lang="cs-CZ" sz="3200" i="1" dirty="0">
                  <a:latin typeface="Cambria Math"/>
                </a:endParaRPr>
              </a:p>
            </p:txBody>
          </p:sp>
        </mc:Choice>
        <mc:Fallback>
          <p:sp>
            <p:nvSpPr>
              <p:cNvPr id="20" name="Obdélník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5310" y="4666935"/>
                <a:ext cx="2589178" cy="791692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Obdélník 20"/>
              <p:cNvSpPr/>
              <p:nvPr/>
            </p:nvSpPr>
            <p:spPr>
              <a:xfrm>
                <a:off x="6375310" y="5348541"/>
                <a:ext cx="864096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i="1">
                          <a:latin typeface="Cambria Math"/>
                        </a:rPr>
                        <m:t>5,4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21" name="Obdélník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5310" y="5348541"/>
                <a:ext cx="864096" cy="584775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2" name="Obdélník 21"/>
              <p:cNvSpPr/>
              <p:nvPr/>
            </p:nvSpPr>
            <p:spPr>
              <a:xfrm>
                <a:off x="179512" y="3356992"/>
                <a:ext cx="864096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𝑆</m:t>
                      </m:r>
                      <m:r>
                        <a:rPr lang="cs-CZ" sz="320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3356992"/>
                <a:ext cx="864096" cy="584775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Obdélník 22"/>
              <p:cNvSpPr/>
              <p:nvPr/>
            </p:nvSpPr>
            <p:spPr>
              <a:xfrm>
                <a:off x="1046695" y="3356992"/>
                <a:ext cx="1365066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i="1">
                          <a:latin typeface="Cambria Math"/>
                        </a:rPr>
                        <m:t>𝑎</m:t>
                      </m:r>
                      <m:r>
                        <a:rPr lang="cs-CZ" sz="3200" i="1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200" i="1">
                          <a:latin typeface="Cambria Math"/>
                          <a:ea typeface="Cambria Math"/>
                        </a:rPr>
                        <m:t>𝑏</m:t>
                      </m:r>
                      <m:r>
                        <a:rPr lang="cs-CZ" sz="3200" i="1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6695" y="3356992"/>
                <a:ext cx="1365066" cy="584775"/>
              </a:xfrm>
              <a:prstGeom prst="rect">
                <a:avLst/>
              </a:prstGeom>
              <a:blipFill rotWithShape="1">
                <a:blip r:embed="rId1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4" name="Obdélník 23"/>
              <p:cNvSpPr/>
              <p:nvPr/>
            </p:nvSpPr>
            <p:spPr>
              <a:xfrm>
                <a:off x="179512" y="3956662"/>
                <a:ext cx="1944216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smtClean="0">
                          <a:latin typeface="Cambria Math"/>
                        </a:rPr>
                        <m:t>=</m:t>
                      </m:r>
                      <m:r>
                        <a:rPr lang="cs-CZ" sz="3200" b="0" i="0" smtClean="0">
                          <a:latin typeface="Cambria Math"/>
                        </a:rPr>
                        <m:t>3 </m:t>
                      </m:r>
                      <m:r>
                        <m:rPr>
                          <m:sty m:val="p"/>
                        </m:rPr>
                        <a:rPr lang="cs-CZ" sz="3200" b="0" i="0" smtClean="0">
                          <a:latin typeface="Cambria Math"/>
                        </a:rPr>
                        <m:t>x</m:t>
                      </m:r>
                      <m:r>
                        <a:rPr lang="cs-CZ" sz="3200" b="0" i="0" smtClean="0">
                          <a:latin typeface="Cambria Math"/>
                        </a:rPr>
                        <m:t> 4=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24" name="Obdélník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3956662"/>
                <a:ext cx="1944216" cy="584775"/>
              </a:xfrm>
              <a:prstGeom prst="rect">
                <a:avLst/>
              </a:prstGeom>
              <a:blipFill rotWithShape="1">
                <a:blip r:embed="rId1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6" name="Obdélník 25"/>
              <p:cNvSpPr/>
              <p:nvPr/>
            </p:nvSpPr>
            <p:spPr>
              <a:xfrm>
                <a:off x="1907704" y="3956662"/>
                <a:ext cx="1944216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0" smtClean="0">
                          <a:latin typeface="Cambria Math"/>
                        </a:rPr>
                        <m:t>12 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𝑚𝑚</m:t>
                          </m:r>
                        </m:e>
                        <m:sup>
                          <m:r>
                            <a:rPr lang="cs-CZ" sz="32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26" name="Obdélník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7704" y="3956662"/>
                <a:ext cx="1944216" cy="584775"/>
              </a:xfrm>
              <a:prstGeom prst="rect">
                <a:avLst/>
              </a:prstGeom>
              <a:blipFill rotWithShape="1">
                <a:blip r:embed="rId1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7" name="Obdélník 26"/>
              <p:cNvSpPr/>
              <p:nvPr/>
            </p:nvSpPr>
            <p:spPr>
              <a:xfrm>
                <a:off x="179512" y="4541437"/>
                <a:ext cx="864096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i="1">
                          <a:latin typeface="Cambria Math"/>
                        </a:rPr>
                        <m:t>𝜀</m:t>
                      </m:r>
                      <m:r>
                        <a:rPr lang="cs-CZ" sz="320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27" name="Obdélník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541437"/>
                <a:ext cx="864096" cy="584775"/>
              </a:xfrm>
              <a:prstGeom prst="rect">
                <a:avLst/>
              </a:prstGeom>
              <a:blipFill rotWithShape="1">
                <a:blip r:embed="rId1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8" name="Obdélník 27"/>
              <p:cNvSpPr/>
              <p:nvPr/>
            </p:nvSpPr>
            <p:spPr>
              <a:xfrm>
                <a:off x="899592" y="4541437"/>
                <a:ext cx="244827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i="1">
                              <a:latin typeface="Cambria Math"/>
                            </a:rPr>
                            <m:t>𝜀</m:t>
                          </m:r>
                        </m:e>
                        <m:sub>
                          <m:r>
                            <a:rPr lang="cs-CZ" sz="3200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sz="3200" i="1" smtClean="0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cs-CZ" sz="32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i="1">
                              <a:latin typeface="Cambria Math"/>
                            </a:rPr>
                            <m:t>𝜀</m:t>
                          </m:r>
                        </m:e>
                        <m:sub>
                          <m:r>
                            <a:rPr lang="cs-CZ" sz="3200" i="1">
                              <a:latin typeface="Cambria Math"/>
                            </a:rPr>
                            <m:t>𝑟</m:t>
                          </m:r>
                        </m:sub>
                      </m:sSub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28" name="Obdélník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4541437"/>
                <a:ext cx="2448272" cy="584775"/>
              </a:xfrm>
              <a:prstGeom prst="rect">
                <a:avLst/>
              </a:prstGeom>
              <a:blipFill rotWithShape="1">
                <a:blip r:embed="rId1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9" name="Obdélník 28"/>
              <p:cNvSpPr/>
              <p:nvPr/>
            </p:nvSpPr>
            <p:spPr>
              <a:xfrm>
                <a:off x="179512" y="5126212"/>
                <a:ext cx="3888432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smtClean="0">
                          <a:latin typeface="Cambria Math"/>
                        </a:rPr>
                        <m:t>=</m:t>
                      </m:r>
                      <m:r>
                        <m:rPr>
                          <m:nor/>
                        </m:rPr>
                        <a:rPr lang="cs-CZ" sz="3200" i="1">
                          <a:latin typeface="Cambria Math"/>
                        </a:rPr>
                        <m:t>8,854·10</m:t>
                      </m:r>
                      <m:r>
                        <m:rPr>
                          <m:nor/>
                        </m:rPr>
                        <a:rPr lang="cs-CZ" sz="3200" i="1" baseline="30000">
                          <a:latin typeface="Cambria Math"/>
                        </a:rPr>
                        <m:t>−12</m:t>
                      </m:r>
                      <m:r>
                        <a:rPr lang="cs-CZ" sz="320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5</m:t>
                      </m:r>
                      <m:r>
                        <a:rPr lang="cs-CZ" sz="3200" i="1">
                          <a:latin typeface="Cambria Math"/>
                        </a:rPr>
                        <m:t>,4</m:t>
                      </m:r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/>
              </a:p>
              <a:p>
                <a:endParaRPr lang="cs-CZ" sz="3200" dirty="0"/>
              </a:p>
            </p:txBody>
          </p:sp>
        </mc:Choice>
        <mc:Fallback>
          <p:sp>
            <p:nvSpPr>
              <p:cNvPr id="29" name="Obdélník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5126212"/>
                <a:ext cx="3888432" cy="1077218"/>
              </a:xfrm>
              <a:prstGeom prst="rect">
                <a:avLst/>
              </a:prstGeom>
              <a:blipFill rotWithShape="1">
                <a:blip r:embed="rId1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Obdélník 29"/>
              <p:cNvSpPr/>
              <p:nvPr/>
            </p:nvSpPr>
            <p:spPr>
              <a:xfrm>
                <a:off x="179512" y="5664461"/>
                <a:ext cx="3888432" cy="10143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smtClean="0">
                          <a:latin typeface="Cambria Math"/>
                        </a:rPr>
                        <m:t>=</m:t>
                      </m:r>
                      <m:r>
                        <a:rPr lang="cs-CZ" sz="3200" i="1" smtClean="0">
                          <a:latin typeface="Cambria Math"/>
                        </a:rPr>
                        <m:t>4</m:t>
                      </m:r>
                      <m:r>
                        <a:rPr lang="cs-CZ" sz="3200" b="0" i="1" smtClean="0">
                          <a:latin typeface="Cambria Math"/>
                        </a:rPr>
                        <m:t>7,8116</m:t>
                      </m:r>
                      <m:r>
                        <m:rPr>
                          <m:nor/>
                        </m:rPr>
                        <a:rPr lang="cs-CZ" sz="3200" i="1">
                          <a:latin typeface="Cambria Math"/>
                        </a:rPr>
                        <m:t>·10</m:t>
                      </m:r>
                      <m:r>
                        <m:rPr>
                          <m:nor/>
                        </m:rPr>
                        <a:rPr lang="cs-CZ" sz="3200" i="1" baseline="30000">
                          <a:latin typeface="Cambria Math"/>
                        </a:rPr>
                        <m:t>−12</m:t>
                      </m:r>
                      <m:r>
                        <m:rPr>
                          <m:nor/>
                        </m:rPr>
                        <a:rPr lang="cs-CZ" sz="3200" i="1" baseline="30000" dirty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sz="3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i="1">
                              <a:latin typeface="Cambria Math"/>
                            </a:rPr>
                            <m:t>𝐹</m:t>
                          </m:r>
                        </m:num>
                        <m:den>
                          <m:r>
                            <a:rPr lang="cs-CZ" sz="3200" i="1">
                              <a:latin typeface="Cambria Math"/>
                            </a:rPr>
                            <m:t>𝑚</m:t>
                          </m:r>
                        </m:den>
                      </m:f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30" name="Obdélník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5664461"/>
                <a:ext cx="3888432" cy="1014317"/>
              </a:xfrm>
              <a:prstGeom prst="rect">
                <a:avLst/>
              </a:prstGeom>
              <a:blipFill rotWithShape="1">
                <a:blip r:embed="rId2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0268645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KONDENZÁTORY - PŘÍKLADY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Obdélník 5"/>
              <p:cNvSpPr/>
              <p:nvPr/>
            </p:nvSpPr>
            <p:spPr>
              <a:xfrm>
                <a:off x="455979" y="3068960"/>
                <a:ext cx="485376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𝑙</m:t>
                      </m:r>
                      <m:r>
                        <a:rPr lang="cs-CZ" sz="3200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=0,1 </m:t>
                      </m:r>
                      <m:r>
                        <a:rPr lang="cs-CZ" sz="3200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𝑚𝑚</m:t>
                      </m:r>
                      <m:r>
                        <a:rPr lang="cs-CZ" sz="3200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=0,1∙</m:t>
                      </m:r>
                      <m:sSup>
                        <m:sSupPr>
                          <m:ctrlPr>
                            <a:rPr lang="cs-CZ" sz="32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sz="3200" b="0" i="1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−3</m:t>
                          </m:r>
                        </m:sup>
                      </m:sSup>
                      <m:r>
                        <a:rPr lang="cs-CZ" sz="3200" b="0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sz="3200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979" y="3068960"/>
                <a:ext cx="4853765" cy="584775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Obdélník 30"/>
              <p:cNvSpPr/>
              <p:nvPr/>
            </p:nvSpPr>
            <p:spPr>
              <a:xfrm>
                <a:off x="432741" y="3852337"/>
                <a:ext cx="5112297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𝑆</m:t>
                      </m:r>
                      <m:r>
                        <a:rPr lang="cs-CZ" sz="3200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=12 </m:t>
                      </m:r>
                      <m:sSup>
                        <m:sSupPr>
                          <m:ctrlPr>
                            <a:rPr lang="cs-CZ" sz="3200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𝑚𝑚</m:t>
                          </m:r>
                        </m:e>
                        <m:sup>
                          <m:r>
                            <a:rPr lang="cs-CZ" sz="3200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3200" i="1">
                          <a:solidFill>
                            <a:prstClr val="black"/>
                          </a:solidFill>
                          <a:latin typeface="Cambria Math"/>
                        </a:rPr>
                        <m:t>12</m:t>
                      </m:r>
                      <m:r>
                        <a:rPr lang="cs-CZ" sz="3200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200" b="0" i="1" smtClean="0">
                          <a:solidFill>
                            <a:schemeClr val="bg1"/>
                          </a:solidFill>
                          <a:latin typeface="Cambria Math"/>
                        </a:rPr>
                        <m:t>12</m:t>
                      </m:r>
                      <m:r>
                        <a:rPr lang="cs-CZ" sz="3200" i="1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200" b="0" i="1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  <m:sSup>
                        <m:sSupPr>
                          <m:ctrlP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3200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31" name="Obdélník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741" y="3852337"/>
                <a:ext cx="5112297" cy="584775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2" name="Obdélník 31"/>
              <p:cNvSpPr/>
              <p:nvPr/>
            </p:nvSpPr>
            <p:spPr>
              <a:xfrm>
                <a:off x="467544" y="1916832"/>
                <a:ext cx="4024500" cy="101431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i="1">
                          <a:latin typeface="Cambria Math"/>
                        </a:rPr>
                        <m:t>𝜀</m:t>
                      </m:r>
                      <m:r>
                        <a:rPr lang="cs-CZ" sz="3200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3200" i="1">
                          <a:latin typeface="Cambria Math"/>
                        </a:rPr>
                        <m:t>47,8116</m:t>
                      </m:r>
                      <m:r>
                        <m:rPr>
                          <m:nor/>
                        </m:rPr>
                        <a:rPr lang="cs-CZ" sz="3200" i="1">
                          <a:latin typeface="Cambria Math"/>
                        </a:rPr>
                        <m:t>·10</m:t>
                      </m:r>
                      <m:r>
                        <m:rPr>
                          <m:nor/>
                        </m:rPr>
                        <a:rPr lang="cs-CZ" sz="3200" i="1" baseline="30000">
                          <a:latin typeface="Cambria Math"/>
                        </a:rPr>
                        <m:t>−12</m:t>
                      </m:r>
                      <m:r>
                        <m:rPr>
                          <m:nor/>
                        </m:rPr>
                        <a:rPr lang="cs-CZ" sz="3200" i="1" baseline="30000" dirty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sz="3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i="1">
                              <a:latin typeface="Cambria Math"/>
                            </a:rPr>
                            <m:t>𝐹</m:t>
                          </m:r>
                        </m:num>
                        <m:den>
                          <m:r>
                            <a:rPr lang="cs-CZ" sz="3200" i="1">
                              <a:latin typeface="Cambria Math"/>
                            </a:rPr>
                            <m:t>𝑚</m:t>
                          </m:r>
                        </m:den>
                      </m:f>
                    </m:oMath>
                  </m:oMathPara>
                </a14:m>
                <a:endParaRPr lang="cs-CZ" sz="3200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32" name="Obdélník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916832"/>
                <a:ext cx="4024500" cy="1014317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Obdélník 10"/>
              <p:cNvSpPr/>
              <p:nvPr/>
            </p:nvSpPr>
            <p:spPr>
              <a:xfrm>
                <a:off x="323528" y="4904167"/>
                <a:ext cx="96109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𝐶</m:t>
                      </m:r>
                      <m:r>
                        <a:rPr lang="cs-CZ" sz="320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4904167"/>
                <a:ext cx="961096" cy="584775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4" name="Obdélník 33"/>
              <p:cNvSpPr/>
              <p:nvPr/>
            </p:nvSpPr>
            <p:spPr>
              <a:xfrm>
                <a:off x="1187624" y="4652430"/>
                <a:ext cx="1302477" cy="10175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𝜀</m:t>
                      </m:r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∙</m:t>
                      </m:r>
                      <m:f>
                        <m:fPr>
                          <m:ctrlPr>
                            <a:rPr lang="cs-CZ" sz="3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𝑆</m:t>
                          </m:r>
                        </m:num>
                        <m:den>
                          <m: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𝑙</m:t>
                          </m:r>
                        </m:den>
                      </m:f>
                      <m:r>
                        <a:rPr lang="cs-CZ" sz="3200" b="0" i="1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34" name="Obdélník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624" y="4652430"/>
                <a:ext cx="1302477" cy="1017523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5" name="Obdélník 34"/>
              <p:cNvSpPr/>
              <p:nvPr/>
            </p:nvSpPr>
            <p:spPr>
              <a:xfrm>
                <a:off x="2453746" y="4652430"/>
                <a:ext cx="6358777" cy="11326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i="1" smtClean="0">
                          <a:latin typeface="Cambria Math"/>
                        </a:rPr>
                        <m:t>47,8116</m:t>
                      </m:r>
                      <m:r>
                        <m:rPr>
                          <m:nor/>
                        </m:rPr>
                        <a:rPr lang="cs-CZ" sz="3200" i="1">
                          <a:latin typeface="Cambria Math"/>
                        </a:rPr>
                        <m:t>·10</m:t>
                      </m:r>
                      <m:r>
                        <m:rPr>
                          <m:nor/>
                        </m:rPr>
                        <a:rPr lang="cs-CZ" sz="3200" i="1" baseline="30000">
                          <a:latin typeface="Cambria Math"/>
                        </a:rPr>
                        <m:t>−12</m:t>
                      </m:r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∙</m:t>
                      </m:r>
                      <m:f>
                        <m:fPr>
                          <m:ctrlPr>
                            <a:rPr lang="cs-CZ" sz="3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12</m:t>
                          </m:r>
                          <m: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sz="32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32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sz="32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−6</m:t>
                              </m:r>
                            </m:sup>
                          </m:sSup>
                          <m:r>
                            <m:rPr>
                              <m:nor/>
                            </m:rPr>
                            <a:rPr lang="cs-CZ" sz="3200" dirty="0"/>
                            <m:t> </m:t>
                          </m:r>
                        </m:num>
                        <m:den>
                          <m: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0,1</m:t>
                          </m:r>
                          <m: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sz="32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32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sz="3200" i="1">
                                  <a:solidFill>
                                    <a:prstClr val="black"/>
                                  </a:solidFill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cs-CZ" sz="3200" b="0" i="1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35" name="Obdélník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3746" y="4652430"/>
                <a:ext cx="6358777" cy="1132618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Obdélník 24"/>
              <p:cNvSpPr/>
              <p:nvPr/>
            </p:nvSpPr>
            <p:spPr>
              <a:xfrm>
                <a:off x="3779912" y="3076162"/>
                <a:ext cx="90189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5" name="Obdélník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3076162"/>
                <a:ext cx="901892" cy="584775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r="-13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7" name="Obdélník 36"/>
              <p:cNvSpPr/>
              <p:nvPr/>
            </p:nvSpPr>
            <p:spPr>
              <a:xfrm>
                <a:off x="3779912" y="3852336"/>
                <a:ext cx="999566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  <a:ea typeface="Cambria Math"/>
                            </a:rPr>
                            <m:t>−6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7" name="Obdélník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3852336"/>
                <a:ext cx="999566" cy="584775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8" name="Obdélník 37"/>
              <p:cNvSpPr/>
              <p:nvPr/>
            </p:nvSpPr>
            <p:spPr>
              <a:xfrm>
                <a:off x="532251" y="5958691"/>
                <a:ext cx="339167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r>
                        <a:rPr lang="cs-CZ" sz="3200" b="0" i="1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5,74</m:t>
                      </m:r>
                      <m:r>
                        <m:rPr>
                          <m:nor/>
                        </m:rPr>
                        <a:rPr lang="cs-CZ" sz="3200" i="1">
                          <a:latin typeface="Cambria Math"/>
                        </a:rPr>
                        <m:t>·</m:t>
                      </m:r>
                      <m:sSup>
                        <m:sSup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sz="3200" b="0" i="1" smtClean="0">
                              <a:latin typeface="Cambria Math"/>
                            </a:rPr>
                            <m:t>−12</m:t>
                          </m:r>
                        </m:sup>
                      </m:sSup>
                      <m:r>
                        <a:rPr lang="cs-CZ" sz="3200" b="0" i="1" smtClean="0">
                          <a:latin typeface="Cambria Math"/>
                        </a:rPr>
                        <m:t>𝐹</m:t>
                      </m:r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38" name="Obdélník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251" y="5958691"/>
                <a:ext cx="3391677" cy="584775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9" name="Obdélník 38"/>
              <p:cNvSpPr/>
              <p:nvPr/>
            </p:nvSpPr>
            <p:spPr>
              <a:xfrm>
                <a:off x="3203849" y="5958691"/>
                <a:ext cx="2006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r>
                        <a:rPr lang="cs-CZ" sz="3200" b="0" i="1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5,74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>
          <p:sp>
            <p:nvSpPr>
              <p:cNvPr id="39" name="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849" y="5958691"/>
                <a:ext cx="2006997" cy="584775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1" name="Obdélník 40"/>
              <p:cNvSpPr/>
              <p:nvPr/>
            </p:nvSpPr>
            <p:spPr>
              <a:xfrm>
                <a:off x="4348110" y="5958691"/>
                <a:ext cx="86273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cs-CZ" sz="3200" i="1">
                          <a:solidFill>
                            <a:prstClr val="black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3200" b="0" i="1" smtClean="0">
                          <a:solidFill>
                            <a:prstClr val="black"/>
                          </a:solidFill>
                          <a:latin typeface="Cambria Math"/>
                        </a:rPr>
                        <m:t>𝑝𝐹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1" name="Obdélník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8110" y="5958691"/>
                <a:ext cx="862736" cy="584775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2882187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4" grpId="0" animBg="1"/>
      <p:bldP spid="35" grpId="0" animBg="1"/>
      <p:bldP spid="25" grpId="0" animBg="1"/>
      <p:bldP spid="37" grpId="0" animBg="1"/>
      <p:bldP spid="38" grpId="0" animBg="1"/>
      <p:bldP spid="39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KONDENZÁTORY - PŘÍKLADY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3"/>
            <a:ext cx="8219256" cy="720080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Vypočítejte celkovou kapacitu zapojení. 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Obrázek 24" descr="serC.jpg"/>
          <p:cNvPicPr/>
          <p:nvPr/>
        </p:nvPicPr>
        <p:blipFill rotWithShape="1">
          <a:blip r:embed="rId2" cstate="print"/>
          <a:srcRect t="20855" r="47969"/>
          <a:stretch/>
        </p:blipFill>
        <p:spPr>
          <a:xfrm>
            <a:off x="467544" y="4325257"/>
            <a:ext cx="6388135" cy="230823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Obdélník 30"/>
              <p:cNvSpPr/>
              <p:nvPr/>
            </p:nvSpPr>
            <p:spPr>
              <a:xfrm>
                <a:off x="337185" y="2564904"/>
                <a:ext cx="2159502" cy="15696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cs-CZ" sz="320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cs-CZ" sz="3200" b="0" i="0" smtClean="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20</m:t>
                      </m:r>
                      <m:r>
                        <m:rPr>
                          <m:sty m:val="p"/>
                        </m:rPr>
                        <a:rPr lang="el-GR" sz="3200" b="0" i="1" smtClean="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Cambria Math"/>
                          <a:cs typeface="Times New Roman"/>
                        </a:rPr>
                        <m:t>μ</m:t>
                      </m:r>
                      <m:r>
                        <a:rPr lang="cs-CZ" sz="3200" b="0" i="1" smtClean="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Cambria Math"/>
                          <a:cs typeface="Times New Roman"/>
                        </a:rPr>
                        <m:t>𝐹</m:t>
                      </m:r>
                    </m:oMath>
                  </m:oMathPara>
                </a14:m>
                <a:endParaRPr lang="cs-CZ" sz="3200" b="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cs-CZ" sz="3200" b="0" i="0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5</m:t>
                      </m:r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0</m:t>
                      </m:r>
                      <m:r>
                        <m:rPr>
                          <m:sty m:val="p"/>
                        </m:rPr>
                        <a:rPr lang="el-GR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μ</m:t>
                      </m:r>
                      <m:r>
                        <a:rPr lang="cs-CZ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𝐹</m:t>
                      </m:r>
                    </m:oMath>
                  </m:oMathPara>
                </a14:m>
                <a:endParaRPr lang="cs-CZ" sz="3200" dirty="0">
                  <a:solidFill>
                    <a:srgbClr val="000000"/>
                  </a:solidFill>
                  <a:ea typeface="Cambria Math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3</m:t>
                          </m:r>
                        </m:sub>
                      </m:sSub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=2</m:t>
                      </m:r>
                      <m:r>
                        <a:rPr lang="cs-CZ" sz="3200" b="0" i="0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5</m:t>
                      </m:r>
                      <m:r>
                        <m:rPr>
                          <m:sty m:val="p"/>
                        </m:rPr>
                        <a:rPr lang="el-GR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μ</m:t>
                      </m:r>
                      <m:r>
                        <a:rPr lang="cs-CZ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𝐹</m:t>
                      </m:r>
                    </m:oMath>
                  </m:oMathPara>
                </a14:m>
                <a:endParaRPr lang="cs-CZ" sz="3200" dirty="0">
                  <a:solidFill>
                    <a:srgbClr val="000000"/>
                  </a:solidFill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31" name="Obdélník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185" y="2564904"/>
                <a:ext cx="2159502" cy="156966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Zástupný symbol pro obsah 6"/>
          <p:cNvSpPr txBox="1">
            <a:spLocks/>
          </p:cNvSpPr>
          <p:nvPr/>
        </p:nvSpPr>
        <p:spPr>
          <a:xfrm>
            <a:off x="2699792" y="2348880"/>
            <a:ext cx="5112568" cy="1307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Při </a:t>
            </a:r>
            <a:r>
              <a:rPr lang="cs-CZ" sz="3000" dirty="0">
                <a:latin typeface="Arial Narrow" pitchFamily="34" charset="0"/>
                <a:cs typeface="Arial" pitchFamily="34" charset="0"/>
              </a:rPr>
              <a:t>sériovém spojení kondenzátorů se </a:t>
            </a: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sčítají ...</a:t>
            </a:r>
          </a:p>
        </p:txBody>
      </p:sp>
      <p:sp>
        <p:nvSpPr>
          <p:cNvPr id="35" name="Zástupný symbol pro obsah 6"/>
          <p:cNvSpPr txBox="1">
            <a:spLocks/>
          </p:cNvSpPr>
          <p:nvPr/>
        </p:nvSpPr>
        <p:spPr>
          <a:xfrm>
            <a:off x="3995936" y="2893590"/>
            <a:ext cx="4844605" cy="546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3000" dirty="0">
                <a:latin typeface="Arial Narrow" pitchFamily="34" charset="0"/>
                <a:cs typeface="Arial" pitchFamily="34" charset="0"/>
              </a:rPr>
              <a:t>převrácené hodnoty jejich kapacit</a:t>
            </a:r>
          </a:p>
        </p:txBody>
      </p:sp>
    </p:spTree>
    <p:extLst>
      <p:ext uri="{BB962C8B-B14F-4D97-AF65-F5344CB8AC3E}">
        <p14:creationId xmlns:p14="http://schemas.microsoft.com/office/powerpoint/2010/main" xmlns="" val="27045068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KONDENZÁTORY - PŘÍKLADY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3"/>
            <a:ext cx="8219256" cy="720080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Vypočítejte celkovou kapacitu zapojení. 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Obdélník 30"/>
              <p:cNvSpPr/>
              <p:nvPr/>
            </p:nvSpPr>
            <p:spPr>
              <a:xfrm>
                <a:off x="337185" y="2564904"/>
                <a:ext cx="2159502" cy="15696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cs-CZ" sz="320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cs-CZ" sz="3200" b="0" i="0" smtClean="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20</m:t>
                      </m:r>
                      <m:r>
                        <m:rPr>
                          <m:sty m:val="p"/>
                        </m:rPr>
                        <a:rPr lang="el-GR" sz="3200" b="0" i="1" smtClean="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Cambria Math"/>
                          <a:cs typeface="Times New Roman"/>
                        </a:rPr>
                        <m:t>μ</m:t>
                      </m:r>
                      <m:r>
                        <a:rPr lang="cs-CZ" sz="3200" b="0" i="1" smtClean="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Cambria Math"/>
                          <a:cs typeface="Times New Roman"/>
                        </a:rPr>
                        <m:t>𝐹</m:t>
                      </m:r>
                    </m:oMath>
                  </m:oMathPara>
                </a14:m>
                <a:endParaRPr lang="cs-CZ" sz="3200" b="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cs-CZ" sz="3200" b="0" i="0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5</m:t>
                      </m:r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0</m:t>
                      </m:r>
                      <m:r>
                        <m:rPr>
                          <m:sty m:val="p"/>
                        </m:rPr>
                        <a:rPr lang="el-GR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μ</m:t>
                      </m:r>
                      <m:r>
                        <a:rPr lang="cs-CZ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𝐹</m:t>
                      </m:r>
                    </m:oMath>
                  </m:oMathPara>
                </a14:m>
                <a:endParaRPr lang="cs-CZ" sz="3200" dirty="0">
                  <a:solidFill>
                    <a:srgbClr val="000000"/>
                  </a:solidFill>
                  <a:ea typeface="Cambria Math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3</m:t>
                          </m:r>
                        </m:sub>
                      </m:sSub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=2</m:t>
                      </m:r>
                      <m:r>
                        <a:rPr lang="cs-CZ" sz="3200" b="0" i="0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5</m:t>
                      </m:r>
                      <m:r>
                        <m:rPr>
                          <m:sty m:val="p"/>
                        </m:rPr>
                        <a:rPr lang="el-GR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μ</m:t>
                      </m:r>
                      <m:r>
                        <a:rPr lang="cs-CZ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𝐹</m:t>
                      </m:r>
                    </m:oMath>
                  </m:oMathPara>
                </a14:m>
                <a:endParaRPr lang="cs-CZ" sz="3200" dirty="0">
                  <a:solidFill>
                    <a:srgbClr val="000000"/>
                  </a:solidFill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31" name="Obdélník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185" y="2564904"/>
                <a:ext cx="2159502" cy="156966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3" name="Obdélník 32"/>
              <p:cNvSpPr/>
              <p:nvPr/>
            </p:nvSpPr>
            <p:spPr>
              <a:xfrm>
                <a:off x="2699792" y="3501008"/>
                <a:ext cx="3410998" cy="110042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1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3200" b="1" i="1">
                              <a:latin typeface="Cambria Math"/>
                            </a:rPr>
                            <m:t>𝑪</m:t>
                          </m:r>
                        </m:den>
                      </m:f>
                      <m:r>
                        <a:rPr lang="cs-CZ" sz="32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1">
                              <a:latin typeface="Cambria Math"/>
                            </a:rPr>
                            <m:t>𝟏</m:t>
                          </m:r>
                        </m:num>
                        <m:den>
                          <m:sSub>
                            <m:sSubPr>
                              <m:ctrlPr>
                                <a:rPr lang="cs-CZ" sz="32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200" b="1" i="1">
                                  <a:latin typeface="Cambria Math"/>
                                </a:rPr>
                                <m:t>𝑪</m:t>
                              </m:r>
                            </m:e>
                            <m:sub>
                              <m:r>
                                <a:rPr lang="cs-CZ" sz="32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  <m:r>
                        <a:rPr lang="cs-CZ" sz="3200" b="1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1">
                              <a:latin typeface="Cambria Math"/>
                            </a:rPr>
                            <m:t>𝟏</m:t>
                          </m:r>
                        </m:num>
                        <m:den>
                          <m:sSub>
                            <m:sSubPr>
                              <m:ctrlPr>
                                <a:rPr lang="cs-CZ" sz="32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200" b="1" i="1">
                                  <a:latin typeface="Cambria Math"/>
                                </a:rPr>
                                <m:t>𝑪</m:t>
                              </m:r>
                            </m:e>
                            <m:sub>
                              <m:r>
                                <a:rPr lang="cs-CZ" sz="3200" b="1" i="1"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</m:den>
                      </m:f>
                      <m:r>
                        <a:rPr lang="cs-CZ" sz="3200" b="1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1">
                              <a:latin typeface="Cambria Math"/>
                            </a:rPr>
                            <m:t>𝟏</m:t>
                          </m:r>
                        </m:num>
                        <m:den>
                          <m:sSub>
                            <m:sSubPr>
                              <m:ctrlPr>
                                <a:rPr lang="cs-CZ" sz="32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200" b="1" i="1">
                                  <a:latin typeface="Cambria Math"/>
                                </a:rPr>
                                <m:t>𝑪</m:t>
                              </m:r>
                            </m:e>
                            <m:sub>
                              <m:r>
                                <a:rPr lang="cs-CZ" sz="3200" b="1" i="1">
                                  <a:latin typeface="Cambria Math"/>
                                </a:rPr>
                                <m:t>𝟑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sz="3200" b="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33" name="Obdélník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3501008"/>
                <a:ext cx="3410998" cy="1100429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Zástupný symbol pro obsah 6"/>
          <p:cNvSpPr txBox="1">
            <a:spLocks/>
          </p:cNvSpPr>
          <p:nvPr/>
        </p:nvSpPr>
        <p:spPr>
          <a:xfrm>
            <a:off x="2699792" y="2348880"/>
            <a:ext cx="5112568" cy="1307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Při sériovém spojení kondenzátorů se sčítají</a:t>
            </a:r>
          </a:p>
        </p:txBody>
      </p:sp>
      <p:sp>
        <p:nvSpPr>
          <p:cNvPr id="35" name="Zástupný symbol pro obsah 6"/>
          <p:cNvSpPr txBox="1">
            <a:spLocks/>
          </p:cNvSpPr>
          <p:nvPr/>
        </p:nvSpPr>
        <p:spPr>
          <a:xfrm>
            <a:off x="3995936" y="2893590"/>
            <a:ext cx="4844605" cy="546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převrácené hodnoty jejich kapacit</a:t>
            </a:r>
            <a:endParaRPr lang="cs-CZ" sz="3000" dirty="0">
              <a:latin typeface="Arial Narrow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Obdélník 9"/>
              <p:cNvSpPr/>
              <p:nvPr/>
            </p:nvSpPr>
            <p:spPr>
              <a:xfrm>
                <a:off x="345073" y="4581129"/>
                <a:ext cx="943079" cy="101752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3200" b="0" i="1">
                              <a:latin typeface="Cambria Math"/>
                            </a:rPr>
                            <m:t>𝐶</m:t>
                          </m:r>
                        </m:den>
                      </m:f>
                      <m:r>
                        <a:rPr lang="cs-CZ" sz="3200" b="0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073" y="4581129"/>
                <a:ext cx="943079" cy="1017523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Obdélník 10"/>
              <p:cNvSpPr/>
              <p:nvPr/>
            </p:nvSpPr>
            <p:spPr>
              <a:xfrm>
                <a:off x="1115616" y="4581129"/>
                <a:ext cx="3040641" cy="101752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3200">
                              <a:solidFill>
                                <a:srgbClr val="000000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20</m:t>
                          </m:r>
                        </m:den>
                      </m:f>
                      <m:r>
                        <a:rPr lang="cs-CZ" sz="3200" b="0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3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3200">
                              <a:solidFill>
                                <a:srgbClr val="000000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50</m:t>
                          </m:r>
                        </m:den>
                      </m:f>
                      <m:r>
                        <a:rPr lang="cs-CZ" sz="3200" b="0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3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3200">
                              <a:solidFill>
                                <a:srgbClr val="000000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25</m:t>
                          </m:r>
                        </m:den>
                      </m:f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4581129"/>
                <a:ext cx="3040641" cy="1017523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Obdélník 11"/>
              <p:cNvSpPr/>
              <p:nvPr/>
            </p:nvSpPr>
            <p:spPr>
              <a:xfrm>
                <a:off x="3980858" y="4581128"/>
                <a:ext cx="2357761" cy="102752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</a:rPr>
                            <m:t>5+2+4</m:t>
                          </m:r>
                        </m:num>
                        <m:den>
                          <m:r>
                            <a:rPr lang="cs-CZ" sz="3200" b="0" i="0" smtClean="0">
                              <a:latin typeface="Cambria Math"/>
                            </a:rPr>
                            <m:t>10</m:t>
                          </m:r>
                          <m:r>
                            <a:rPr lang="cs-CZ" sz="3200">
                              <a:solidFill>
                                <a:srgbClr val="000000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0</m:t>
                          </m:r>
                        </m:den>
                      </m:f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0858" y="4581128"/>
                <a:ext cx="2357761" cy="1027525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4" name="Obdélník 13"/>
              <p:cNvSpPr/>
              <p:nvPr/>
            </p:nvSpPr>
            <p:spPr>
              <a:xfrm>
                <a:off x="6203769" y="4581128"/>
                <a:ext cx="960519" cy="101752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</a:rPr>
                            <m:t>11</m:t>
                          </m:r>
                        </m:num>
                        <m:den>
                          <m:r>
                            <a:rPr lang="cs-CZ" sz="3200" b="0" i="0" smtClean="0">
                              <a:latin typeface="Cambria Math"/>
                            </a:rPr>
                            <m:t>10</m:t>
                          </m:r>
                          <m:r>
                            <a:rPr lang="cs-CZ" sz="3200">
                              <a:solidFill>
                                <a:srgbClr val="000000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0</m:t>
                          </m:r>
                        </m:den>
                      </m:f>
                    </m:oMath>
                  </m:oMathPara>
                </a14:m>
                <a:endParaRPr lang="cs-CZ" sz="320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14" name="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3769" y="4581128"/>
                <a:ext cx="960519" cy="1017523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Obdélník 3"/>
              <p:cNvSpPr/>
              <p:nvPr/>
            </p:nvSpPr>
            <p:spPr>
              <a:xfrm>
                <a:off x="445338" y="5868561"/>
                <a:ext cx="155920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⟹</m:t>
                      </m:r>
                      <m:r>
                        <a:rPr lang="cs-CZ" sz="3200" i="1">
                          <a:solidFill>
                            <a:prstClr val="black"/>
                          </a:solidFill>
                          <a:latin typeface="Cambria Math"/>
                        </a:rPr>
                        <m:t>𝐶</m:t>
                      </m:r>
                      <m:r>
                        <a:rPr lang="cs-CZ" sz="3200" i="1">
                          <a:solidFill>
                            <a:prstClr val="black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>
                  <a:solidFill>
                    <a:srgbClr val="000000"/>
                  </a:solidFill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338" y="5868561"/>
                <a:ext cx="1559209" cy="584775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8" name="Obdélník 17"/>
              <p:cNvSpPr/>
              <p:nvPr/>
            </p:nvSpPr>
            <p:spPr>
              <a:xfrm>
                <a:off x="1835696" y="5598651"/>
                <a:ext cx="1380699" cy="101431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100</m:t>
                          </m:r>
                        </m:num>
                        <m:den>
                          <m:r>
                            <a:rPr lang="cs-CZ" sz="320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11</m:t>
                          </m:r>
                        </m:den>
                      </m:f>
                      <m:r>
                        <a:rPr lang="cs-CZ" sz="3200" i="1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</m:oMath>
                  </m:oMathPara>
                </a14:m>
                <a:endParaRPr lang="cs-CZ" sz="3200" dirty="0">
                  <a:solidFill>
                    <a:srgbClr val="000000"/>
                  </a:solidFill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5696" y="5598651"/>
                <a:ext cx="1380699" cy="1014317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9" name="Obdélník 18"/>
              <p:cNvSpPr/>
              <p:nvPr/>
            </p:nvSpPr>
            <p:spPr>
              <a:xfrm>
                <a:off x="3028760" y="5868561"/>
                <a:ext cx="153599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200" i="1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9,09</m:t>
                      </m:r>
                      <m:r>
                        <m:rPr>
                          <m:sty m:val="p"/>
                        </m:rPr>
                        <a:rPr lang="el-GR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μ</m:t>
                      </m:r>
                      <m:r>
                        <a:rPr lang="cs-CZ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𝐹</m:t>
                      </m:r>
                    </m:oMath>
                  </m:oMathPara>
                </a14:m>
                <a:endParaRPr lang="cs-CZ" sz="3200" dirty="0">
                  <a:solidFill>
                    <a:srgbClr val="000000"/>
                  </a:solidFill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19" name="Obdélník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8760" y="5868561"/>
                <a:ext cx="1535998" cy="584775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6769954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4" grpId="0" animBg="1"/>
      <p:bldP spid="4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KONDENZÁTORY - PŘÍKLADY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3"/>
            <a:ext cx="8219256" cy="720080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Vypočítejte celkovou kapacitu zapojení. 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Obdélník 30"/>
              <p:cNvSpPr/>
              <p:nvPr/>
            </p:nvSpPr>
            <p:spPr>
              <a:xfrm>
                <a:off x="337185" y="2564904"/>
                <a:ext cx="2159502" cy="15696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cs-CZ" sz="320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cs-CZ" sz="3200" b="0" i="0" smtClean="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20</m:t>
                      </m:r>
                      <m:r>
                        <m:rPr>
                          <m:sty m:val="p"/>
                        </m:rPr>
                        <a:rPr lang="el-GR" sz="3200" b="0" i="1" smtClean="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Cambria Math"/>
                          <a:cs typeface="Times New Roman"/>
                        </a:rPr>
                        <m:t>μ</m:t>
                      </m:r>
                      <m:r>
                        <a:rPr lang="cs-CZ" sz="3200" b="0" i="1" smtClean="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Cambria Math"/>
                          <a:cs typeface="Times New Roman"/>
                        </a:rPr>
                        <m:t>𝐹</m:t>
                      </m:r>
                    </m:oMath>
                  </m:oMathPara>
                </a14:m>
                <a:endParaRPr lang="cs-CZ" sz="3200" b="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cs-CZ" sz="3200" b="0" i="0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5</m:t>
                      </m:r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0</m:t>
                      </m:r>
                      <m:r>
                        <m:rPr>
                          <m:sty m:val="p"/>
                        </m:rPr>
                        <a:rPr lang="el-GR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μ</m:t>
                      </m:r>
                      <m:r>
                        <a:rPr lang="cs-CZ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𝐹</m:t>
                      </m:r>
                    </m:oMath>
                  </m:oMathPara>
                </a14:m>
                <a:endParaRPr lang="cs-CZ" sz="3200" dirty="0">
                  <a:solidFill>
                    <a:srgbClr val="000000"/>
                  </a:solidFill>
                  <a:ea typeface="Cambria Math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3</m:t>
                          </m:r>
                        </m:sub>
                      </m:sSub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=2</m:t>
                      </m:r>
                      <m:r>
                        <a:rPr lang="cs-CZ" sz="3200" b="0" i="0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5</m:t>
                      </m:r>
                      <m:r>
                        <m:rPr>
                          <m:sty m:val="p"/>
                        </m:rPr>
                        <a:rPr lang="el-GR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μ</m:t>
                      </m:r>
                      <m:r>
                        <a:rPr lang="cs-CZ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𝐹</m:t>
                      </m:r>
                    </m:oMath>
                  </m:oMathPara>
                </a14:m>
                <a:endParaRPr lang="cs-CZ" sz="3200" dirty="0">
                  <a:solidFill>
                    <a:srgbClr val="000000"/>
                  </a:solidFill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31" name="Obdélník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185" y="2564904"/>
                <a:ext cx="2159502" cy="156966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Zástupný symbol pro obsah 6"/>
          <p:cNvSpPr txBox="1">
            <a:spLocks/>
          </p:cNvSpPr>
          <p:nvPr/>
        </p:nvSpPr>
        <p:spPr>
          <a:xfrm>
            <a:off x="2699792" y="2348880"/>
            <a:ext cx="5256584" cy="1307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Při paralelním </a:t>
            </a:r>
            <a:r>
              <a:rPr lang="cs-CZ" sz="3000" dirty="0">
                <a:latin typeface="Arial Narrow" pitchFamily="34" charset="0"/>
                <a:cs typeface="Arial" pitchFamily="34" charset="0"/>
              </a:rPr>
              <a:t>spojení kondenzátorů se </a:t>
            </a: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sčítají ...</a:t>
            </a:r>
          </a:p>
        </p:txBody>
      </p:sp>
      <p:sp>
        <p:nvSpPr>
          <p:cNvPr id="35" name="Zástupný symbol pro obsah 6"/>
          <p:cNvSpPr txBox="1">
            <a:spLocks/>
          </p:cNvSpPr>
          <p:nvPr/>
        </p:nvSpPr>
        <p:spPr>
          <a:xfrm>
            <a:off x="3995936" y="2893590"/>
            <a:ext cx="4844605" cy="546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jednotlivé hodnoty kapacit</a:t>
            </a:r>
            <a:endParaRPr lang="cs-CZ" sz="3000" dirty="0"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7374"/>
          <a:stretch/>
        </p:blipFill>
        <p:spPr>
          <a:xfrm>
            <a:off x="2487109" y="3608326"/>
            <a:ext cx="5544616" cy="299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6789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KONDENZÁTORY - PŘÍKLADY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3"/>
            <a:ext cx="8219256" cy="720080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Vypočítejte celkovou kapacitu zapojení. </a:t>
            </a: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1" name="Obdélník 30"/>
              <p:cNvSpPr/>
              <p:nvPr/>
            </p:nvSpPr>
            <p:spPr>
              <a:xfrm>
                <a:off x="337185" y="2564904"/>
                <a:ext cx="2159502" cy="15696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cs-CZ" sz="320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cs-CZ" sz="3200" b="0" i="0" smtClean="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20</m:t>
                      </m:r>
                      <m:r>
                        <m:rPr>
                          <m:sty m:val="p"/>
                        </m:rPr>
                        <a:rPr lang="el-GR" sz="3200" b="0" i="1" smtClean="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Cambria Math"/>
                          <a:cs typeface="Times New Roman"/>
                        </a:rPr>
                        <m:t>μ</m:t>
                      </m:r>
                      <m:r>
                        <a:rPr lang="cs-CZ" sz="3200" b="0" i="1" smtClean="0">
                          <a:solidFill>
                            <a:srgbClr val="000000"/>
                          </a:solidFill>
                          <a:effectLst/>
                          <a:latin typeface="Cambria Math"/>
                          <a:ea typeface="Cambria Math"/>
                          <a:cs typeface="Times New Roman"/>
                        </a:rPr>
                        <m:t>𝐹</m:t>
                      </m:r>
                    </m:oMath>
                  </m:oMathPara>
                </a14:m>
                <a:endParaRPr lang="cs-CZ" sz="3200" b="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cs-CZ" sz="3200" b="0" i="0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5</m:t>
                      </m:r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0</m:t>
                      </m:r>
                      <m:r>
                        <m:rPr>
                          <m:sty m:val="p"/>
                        </m:rPr>
                        <a:rPr lang="el-GR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μ</m:t>
                      </m:r>
                      <m:r>
                        <a:rPr lang="cs-CZ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𝐹</m:t>
                      </m:r>
                    </m:oMath>
                  </m:oMathPara>
                </a14:m>
                <a:endParaRPr lang="cs-CZ" sz="3200" dirty="0">
                  <a:solidFill>
                    <a:srgbClr val="000000"/>
                  </a:solidFill>
                  <a:ea typeface="Cambria Math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cs-CZ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cs-CZ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3</m:t>
                          </m:r>
                        </m:sub>
                      </m:sSub>
                      <m:r>
                        <a:rPr lang="cs-CZ" sz="320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=2</m:t>
                      </m:r>
                      <m:r>
                        <a:rPr lang="cs-CZ" sz="3200" b="0" i="0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5</m:t>
                      </m:r>
                      <m:r>
                        <m:rPr>
                          <m:sty m:val="p"/>
                        </m:rPr>
                        <a:rPr lang="el-GR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μ</m:t>
                      </m:r>
                      <m:r>
                        <a:rPr lang="cs-CZ" sz="3200" i="1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𝐹</m:t>
                      </m:r>
                    </m:oMath>
                  </m:oMathPara>
                </a14:m>
                <a:endParaRPr lang="cs-CZ" sz="3200" dirty="0">
                  <a:solidFill>
                    <a:srgbClr val="000000"/>
                  </a:solidFill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31" name="Obdélník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185" y="2564904"/>
                <a:ext cx="2159502" cy="156966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Obdélník 8"/>
              <p:cNvSpPr/>
              <p:nvPr/>
            </p:nvSpPr>
            <p:spPr>
              <a:xfrm>
                <a:off x="2699792" y="3764481"/>
                <a:ext cx="955903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 smtClean="0">
                          <a:latin typeface="Cambria Math"/>
                        </a:rPr>
                        <m:t>𝑪</m:t>
                      </m:r>
                      <m:r>
                        <a:rPr lang="cs-CZ" sz="32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b="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3764481"/>
                <a:ext cx="955903" cy="584775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Obdélník 9"/>
              <p:cNvSpPr/>
              <p:nvPr/>
            </p:nvSpPr>
            <p:spPr>
              <a:xfrm>
                <a:off x="345073" y="4581129"/>
                <a:ext cx="96109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 smtClean="0">
                          <a:latin typeface="Cambria Math"/>
                        </a:rPr>
                        <m:t>𝐶</m:t>
                      </m:r>
                      <m:r>
                        <a:rPr lang="cs-CZ" sz="3200" b="0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073" y="4581129"/>
                <a:ext cx="961096" cy="58477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Obdélník 10"/>
              <p:cNvSpPr/>
              <p:nvPr/>
            </p:nvSpPr>
            <p:spPr>
              <a:xfrm>
                <a:off x="1179471" y="4581129"/>
                <a:ext cx="304064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 smtClean="0">
                          <a:latin typeface="Cambria Math"/>
                        </a:rPr>
                        <m:t>2</m:t>
                      </m:r>
                      <m:r>
                        <a:rPr lang="cs-CZ" sz="3200" b="0" i="1" smtClean="0">
                          <a:latin typeface="Cambria Math"/>
                        </a:rPr>
                        <m:t>0+</m:t>
                      </m:r>
                      <m:r>
                        <a:rPr lang="cs-CZ" sz="3200" b="0" i="1" smtClean="0">
                          <a:latin typeface="Cambria Math"/>
                        </a:rPr>
                        <m:t>50+25</m:t>
                      </m:r>
                      <m:r>
                        <a:rPr lang="cs-CZ" sz="3200" b="0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320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9471" y="4581129"/>
                <a:ext cx="3040641" cy="584775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Obdélník 11"/>
              <p:cNvSpPr/>
              <p:nvPr/>
            </p:nvSpPr>
            <p:spPr>
              <a:xfrm>
                <a:off x="3995936" y="4581129"/>
                <a:ext cx="122341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 smtClean="0">
                          <a:latin typeface="Cambria Math"/>
                        </a:rPr>
                        <m:t>9</m:t>
                      </m:r>
                      <m:r>
                        <a:rPr lang="cs-CZ" sz="3200" b="0" i="1" smtClean="0">
                          <a:latin typeface="Cambria Math"/>
                        </a:rPr>
                        <m:t>5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𝜇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𝐹</m:t>
                      </m:r>
                    </m:oMath>
                  </m:oMathPara>
                </a14:m>
                <a:endParaRPr lang="cs-CZ" sz="320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936" y="4581129"/>
                <a:ext cx="1223412" cy="584775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Obdélník 12"/>
              <p:cNvSpPr/>
              <p:nvPr/>
            </p:nvSpPr>
            <p:spPr>
              <a:xfrm>
                <a:off x="3513849" y="3764481"/>
                <a:ext cx="261873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cs-CZ" sz="3200" b="1" i="1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sz="32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cs-CZ" sz="3200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cs-CZ" sz="3200" b="1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cs-CZ" sz="3200" b="1" i="1" smtClean="0">
                              <a:latin typeface="Cambria Math"/>
                            </a:rPr>
                            <m:t>𝟑</m:t>
                          </m:r>
                        </m:sub>
                      </m:sSub>
                    </m:oMath>
                  </m:oMathPara>
                </a14:m>
                <a:endParaRPr lang="cs-CZ" sz="3200" b="0" dirty="0" smtClean="0">
                  <a:solidFill>
                    <a:srgbClr val="000000"/>
                  </a:solidFill>
                  <a:effectLst/>
                  <a:ea typeface="Cambria Math"/>
                  <a:cs typeface="Times New Roman"/>
                </a:endParaRPr>
              </a:p>
            </p:txBody>
          </p:sp>
        </mc:Choice>
        <mc:Fallback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3849" y="3764481"/>
                <a:ext cx="2618730" cy="584775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Zástupný symbol pro obsah 6"/>
          <p:cNvSpPr txBox="1">
            <a:spLocks/>
          </p:cNvSpPr>
          <p:nvPr/>
        </p:nvSpPr>
        <p:spPr>
          <a:xfrm>
            <a:off x="2699792" y="2348880"/>
            <a:ext cx="5256584" cy="1307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Při paralelním </a:t>
            </a:r>
            <a:r>
              <a:rPr lang="cs-CZ" sz="3000" dirty="0">
                <a:latin typeface="Arial Narrow" pitchFamily="34" charset="0"/>
                <a:cs typeface="Arial" pitchFamily="34" charset="0"/>
              </a:rPr>
              <a:t>spojení kondenzátorů se </a:t>
            </a: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sčítají </a:t>
            </a:r>
          </a:p>
        </p:txBody>
      </p:sp>
      <p:sp>
        <p:nvSpPr>
          <p:cNvPr id="15" name="Zástupný symbol pro obsah 6"/>
          <p:cNvSpPr txBox="1">
            <a:spLocks/>
          </p:cNvSpPr>
          <p:nvPr/>
        </p:nvSpPr>
        <p:spPr>
          <a:xfrm>
            <a:off x="3995936" y="2893590"/>
            <a:ext cx="4844605" cy="546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3000" dirty="0" smtClean="0">
                <a:latin typeface="Arial Narrow" pitchFamily="34" charset="0"/>
                <a:cs typeface="Arial" pitchFamily="34" charset="0"/>
              </a:rPr>
              <a:t>jednotlivé hodnoty kapacit</a:t>
            </a:r>
            <a:endParaRPr lang="cs-CZ" sz="3000" dirty="0">
              <a:latin typeface="Arial Narrow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73628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896544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 Narrow" pitchFamily="34" charset="0"/>
                <a:cs typeface="Arial" pitchFamily="34" charset="0"/>
              </a:rPr>
              <a:t>OPAKOVÁNÍ: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>
                <a:latin typeface="Arial Narrow" pitchFamily="34" charset="0"/>
                <a:cs typeface="Arial" pitchFamily="34" charset="0"/>
              </a:rPr>
              <a:t>Vypočítejte kapacitu deskového kondenzátoru s rozměrem desek 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/>
            </a:r>
            <a:br>
              <a:rPr lang="cs-CZ" sz="2200" dirty="0" smtClean="0">
                <a:latin typeface="Arial Narrow" pitchFamily="34" charset="0"/>
                <a:cs typeface="Arial" pitchFamily="34" charset="0"/>
              </a:rPr>
            </a:b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5 </a:t>
            </a:r>
            <a:r>
              <a:rPr lang="cs-CZ" sz="2200" dirty="0">
                <a:latin typeface="Arial Narrow" pitchFamily="34" charset="0"/>
                <a:cs typeface="Arial" pitchFamily="34" charset="0"/>
              </a:rPr>
              <a:t>mm x 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10 </a:t>
            </a:r>
            <a:r>
              <a:rPr lang="cs-CZ" sz="2200" dirty="0">
                <a:latin typeface="Arial Narrow" pitchFamily="34" charset="0"/>
                <a:cs typeface="Arial" pitchFamily="34" charset="0"/>
              </a:rPr>
              <a:t>mm, vzdálených 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0,2 </a:t>
            </a:r>
            <a:r>
              <a:rPr lang="cs-CZ" sz="2200" dirty="0">
                <a:latin typeface="Arial Narrow" pitchFamily="34" charset="0"/>
                <a:cs typeface="Arial" pitchFamily="34" charset="0"/>
              </a:rPr>
              <a:t>mm se 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vzduchovým dielektrikem.</a:t>
            </a:r>
            <a:br>
              <a:rPr lang="cs-CZ" sz="2200" dirty="0" smtClean="0">
                <a:latin typeface="Arial Narrow" pitchFamily="34" charset="0"/>
                <a:cs typeface="Arial" pitchFamily="34" charset="0"/>
              </a:rPr>
            </a:b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……………………………………………………………......................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>
                <a:latin typeface="Arial Narrow" pitchFamily="34" charset="0"/>
                <a:cs typeface="Arial" pitchFamily="34" charset="0"/>
              </a:rPr>
              <a:t>Vypočítejte celkovou 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kapacitu sériového zapojení tří kondenzátorů, C</a:t>
            </a:r>
            <a:r>
              <a:rPr lang="cs-CZ" sz="2200" baseline="-25000" dirty="0" smtClean="0">
                <a:latin typeface="Arial Narrow" pitchFamily="34" charset="0"/>
                <a:cs typeface="Arial" pitchFamily="34" charset="0"/>
              </a:rPr>
              <a:t>1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=30</a:t>
            </a:r>
            <a:r>
              <a:rPr lang="cs-CZ" sz="2200" dirty="0" smtClean="0">
                <a:latin typeface="Symbol" pitchFamily="18" charset="2"/>
                <a:cs typeface="Arial" pitchFamily="34" charset="0"/>
              </a:rPr>
              <a:t>m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F, C</a:t>
            </a:r>
            <a:r>
              <a:rPr lang="cs-CZ" sz="2200" baseline="-25000" dirty="0" smtClean="0">
                <a:latin typeface="Arial Narrow" pitchFamily="34" charset="0"/>
                <a:cs typeface="Arial" pitchFamily="34" charset="0"/>
              </a:rPr>
              <a:t>2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=15</a:t>
            </a:r>
            <a:r>
              <a:rPr lang="cs-CZ" sz="2200" dirty="0" smtClean="0">
                <a:latin typeface="Symbol" pitchFamily="18" charset="2"/>
                <a:cs typeface="Arial" pitchFamily="34" charset="0"/>
              </a:rPr>
              <a:t>m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F,</a:t>
            </a:r>
            <a:r>
              <a:rPr lang="cs-CZ" sz="2200" dirty="0">
                <a:latin typeface="Arial Narrow" pitchFamily="34" charset="0"/>
                <a:cs typeface="Arial" pitchFamily="34" charset="0"/>
              </a:rPr>
              <a:t> 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C</a:t>
            </a:r>
            <a:r>
              <a:rPr lang="cs-CZ" sz="2200" baseline="-25000" dirty="0" smtClean="0">
                <a:latin typeface="Arial Narrow" pitchFamily="34" charset="0"/>
                <a:cs typeface="Arial" pitchFamily="34" charset="0"/>
              </a:rPr>
              <a:t>3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=45</a:t>
            </a:r>
            <a:r>
              <a:rPr lang="cs-CZ" sz="2200" dirty="0" smtClean="0">
                <a:latin typeface="Symbol" pitchFamily="18" charset="2"/>
                <a:cs typeface="Arial" pitchFamily="34" charset="0"/>
              </a:rPr>
              <a:t>m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F.</a:t>
            </a:r>
            <a:br>
              <a:rPr lang="cs-CZ" sz="2200" dirty="0" smtClean="0">
                <a:latin typeface="Arial Narrow" pitchFamily="34" charset="0"/>
                <a:cs typeface="Arial" pitchFamily="34" charset="0"/>
              </a:rPr>
            </a:b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>
                <a:latin typeface="Arial Narrow" pitchFamily="34" charset="0"/>
                <a:cs typeface="Arial" pitchFamily="34" charset="0"/>
              </a:rPr>
              <a:t>Vypočítejte celkovou kapacitu 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paralelního </a:t>
            </a:r>
            <a:r>
              <a:rPr lang="cs-CZ" sz="2200" dirty="0">
                <a:latin typeface="Arial Narrow" pitchFamily="34" charset="0"/>
                <a:cs typeface="Arial" pitchFamily="34" charset="0"/>
              </a:rPr>
              <a:t>zapojení tří kondenzátorů, C</a:t>
            </a:r>
            <a:r>
              <a:rPr lang="cs-CZ" sz="2200" baseline="-25000" dirty="0">
                <a:latin typeface="Arial Narrow" pitchFamily="34" charset="0"/>
                <a:cs typeface="Arial" pitchFamily="34" charset="0"/>
              </a:rPr>
              <a:t>1</a:t>
            </a:r>
            <a:r>
              <a:rPr lang="cs-CZ" sz="2200" dirty="0">
                <a:latin typeface="Arial Narrow" pitchFamily="34" charset="0"/>
                <a:cs typeface="Arial" pitchFamily="34" charset="0"/>
              </a:rPr>
              <a:t>=30</a:t>
            </a:r>
            <a:r>
              <a:rPr lang="cs-CZ" sz="2200" dirty="0">
                <a:latin typeface="Symbol" pitchFamily="18" charset="2"/>
                <a:cs typeface="Arial" pitchFamily="34" charset="0"/>
              </a:rPr>
              <a:t>m</a:t>
            </a:r>
            <a:r>
              <a:rPr lang="cs-CZ" sz="2200" dirty="0">
                <a:latin typeface="Arial Narrow" pitchFamily="34" charset="0"/>
                <a:cs typeface="Arial" pitchFamily="34" charset="0"/>
              </a:rPr>
              <a:t>F, C</a:t>
            </a:r>
            <a:r>
              <a:rPr lang="cs-CZ" sz="2200" baseline="-25000" dirty="0">
                <a:latin typeface="Arial Narrow" pitchFamily="34" charset="0"/>
                <a:cs typeface="Arial" pitchFamily="34" charset="0"/>
              </a:rPr>
              <a:t>2</a:t>
            </a:r>
            <a:r>
              <a:rPr lang="cs-CZ" sz="2200" dirty="0">
                <a:latin typeface="Arial Narrow" pitchFamily="34" charset="0"/>
                <a:cs typeface="Arial" pitchFamily="34" charset="0"/>
              </a:rPr>
              <a:t>=15</a:t>
            </a:r>
            <a:r>
              <a:rPr lang="cs-CZ" sz="2200" dirty="0">
                <a:latin typeface="Symbol" pitchFamily="18" charset="2"/>
                <a:cs typeface="Arial" pitchFamily="34" charset="0"/>
              </a:rPr>
              <a:t>m</a:t>
            </a:r>
            <a:r>
              <a:rPr lang="cs-CZ" sz="2200" dirty="0">
                <a:latin typeface="Arial Narrow" pitchFamily="34" charset="0"/>
                <a:cs typeface="Arial" pitchFamily="34" charset="0"/>
              </a:rPr>
              <a:t>F, 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C</a:t>
            </a:r>
            <a:r>
              <a:rPr lang="cs-CZ" sz="2200" baseline="-25000" dirty="0" smtClean="0">
                <a:latin typeface="Arial Narrow" pitchFamily="34" charset="0"/>
                <a:cs typeface="Arial" pitchFamily="34" charset="0"/>
              </a:rPr>
              <a:t>3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=45</a:t>
            </a:r>
            <a:r>
              <a:rPr lang="cs-CZ" sz="2200" dirty="0" smtClean="0">
                <a:latin typeface="Symbol" pitchFamily="18" charset="2"/>
                <a:cs typeface="Arial" pitchFamily="34" charset="0"/>
              </a:rPr>
              <a:t>m</a:t>
            </a:r>
            <a:r>
              <a:rPr lang="cs-CZ" sz="2200" dirty="0" smtClean="0">
                <a:latin typeface="Arial Narrow" pitchFamily="34" charset="0"/>
                <a:cs typeface="Arial" pitchFamily="34" charset="0"/>
              </a:rPr>
              <a:t>F. ...………………………....................................................</a:t>
            </a:r>
            <a:endParaRPr lang="cs-CZ" sz="2600" dirty="0"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KONDENZÁTORY - PŘÍKLADY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TKOTZ, Klaus a kol.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PŘÍRUČKA PRO ELEKTROTECHNIKA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Praha: Europa-Sobotáles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s.r.o., 2006, ISBN 80-86706-13-3.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1156</TotalTime>
  <Words>250</Words>
  <Application>Microsoft Office PowerPoint</Application>
  <PresentationFormat>Předvádění na obrazovce (4:3)</PresentationFormat>
  <Paragraphs>105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KONDENZÁTORY - PŘÍKLADY</vt:lpstr>
      <vt:lpstr>KONDENZÁTORY - PŘÍKLADY</vt:lpstr>
      <vt:lpstr>KONDENZÁTORY - PŘÍKLADY</vt:lpstr>
      <vt:lpstr>KONDENZÁTORY - PŘÍKLADY</vt:lpstr>
      <vt:lpstr>KONDENZÁTORY - PŘÍKLADY</vt:lpstr>
      <vt:lpstr>KONDENZÁTORY - PŘÍKLADY</vt:lpstr>
      <vt:lpstr>Snímek 9</vt:lpstr>
      <vt:lpstr>Snímek 10</vt:lpstr>
    </vt:vector>
  </TitlesOfParts>
  <Company>SOŠ a SOU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ZDROJ</dc:title>
  <dc:creator>znepokoj00</dc:creator>
  <cp:lastModifiedBy>Dum</cp:lastModifiedBy>
  <cp:revision>93</cp:revision>
  <dcterms:created xsi:type="dcterms:W3CDTF">2012-05-16T10:04:36Z</dcterms:created>
  <dcterms:modified xsi:type="dcterms:W3CDTF">2013-05-02T09:41:57Z</dcterms:modified>
</cp:coreProperties>
</file>