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6"/>
  </p:notesMasterIdLst>
  <p:sldIdLst>
    <p:sldId id="256" r:id="rId2"/>
    <p:sldId id="263" r:id="rId3"/>
    <p:sldId id="270" r:id="rId4"/>
    <p:sldId id="271" r:id="rId5"/>
    <p:sldId id="272" r:id="rId6"/>
    <p:sldId id="273" r:id="rId7"/>
    <p:sldId id="274" r:id="rId8"/>
    <p:sldId id="275" r:id="rId9"/>
    <p:sldId id="276" r:id="rId10"/>
    <p:sldId id="277" r:id="rId11"/>
    <p:sldId id="278" r:id="rId12"/>
    <p:sldId id="260" r:id="rId13"/>
    <p:sldId id="262" r:id="rId14"/>
    <p:sldId id="26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4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714487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gif"/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62204507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VY_32_INOVACE_07_B_14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Elektrostatické pole a elektromagnetismus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Magnetický obvod, hysterezní smyčka</a:t>
                      </a:r>
                      <a:endParaRPr lang="cs-CZ" sz="1600" kern="1200" baseline="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Lukáš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prosinec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1. ročník studijního oboru MIEZ, předmětu ELEKTROTECHNIKA, 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Autofit/>
          </a:bodyPr>
          <a:lstStyle/>
          <a:p>
            <a:r>
              <a:rPr lang="cs-CZ" sz="34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MAGNETICKÝ OBVOD, HYSTEREZNÍ SMYČKA</a:t>
            </a:r>
            <a:endParaRPr lang="cs-CZ" sz="34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3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6"/>
          <p:cNvSpPr>
            <a:spLocks noGrp="1"/>
          </p:cNvSpPr>
          <p:nvPr>
            <p:ph idx="1"/>
          </p:nvPr>
        </p:nvSpPr>
        <p:spPr>
          <a:xfrm>
            <a:off x="457200" y="1988840"/>
            <a:ext cx="8219256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silovém působení magnetického pole na vodič s proudem je založena funkce mnoha strojů a přístrojů: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elektromotorů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a generátorů.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měřicích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přístrojů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reproduktorů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transformátorů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a tlumivek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atd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277796076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MAGNETICKÝ OBVOD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4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19256" cy="1152128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Magnetické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pole se musí soustředit do určitého pracovního prostoru (např. vzduchová mezera).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996952"/>
            <a:ext cx="5400600" cy="3123662"/>
          </a:xfrm>
          <a:prstGeom prst="rect">
            <a:avLst/>
          </a:prstGeom>
        </p:spPr>
      </p:pic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Obdélník 4"/>
              <p:cNvSpPr/>
              <p:nvPr/>
            </p:nvSpPr>
            <p:spPr>
              <a:xfrm>
                <a:off x="5796136" y="2948848"/>
                <a:ext cx="2968954" cy="6463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600" b="1" i="1">
                          <a:latin typeface="Cambria Math"/>
                        </a:rPr>
                        <m:t>𝜱</m:t>
                      </m:r>
                      <m:r>
                        <a:rPr lang="cs-CZ" sz="3600" b="1" i="1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3600" b="1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600" b="1" i="1">
                              <a:latin typeface="Cambria Math"/>
                            </a:rPr>
                            <m:t>𝜱</m:t>
                          </m:r>
                        </m:e>
                        <m:sub>
                          <m:r>
                            <a:rPr lang="cs-CZ" sz="3600" b="1" i="1">
                              <a:latin typeface="Cambria Math"/>
                            </a:rPr>
                            <m:t>𝒄</m:t>
                          </m:r>
                        </m:sub>
                      </m:sSub>
                      <m:r>
                        <a:rPr lang="cs-CZ" sz="3600" b="1" i="1">
                          <a:latin typeface="Cambria Math"/>
                        </a:rPr>
                        <m:t>−</m:t>
                      </m:r>
                      <m:sSub>
                        <m:sSubPr>
                          <m:ctrlPr>
                            <a:rPr lang="cs-CZ" sz="3600" b="1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600" b="1" i="1">
                              <a:latin typeface="Cambria Math"/>
                            </a:rPr>
                            <m:t>𝜱</m:t>
                          </m:r>
                        </m:e>
                        <m:sub>
                          <m:r>
                            <a:rPr lang="cs-CZ" sz="3600" b="1" i="1">
                              <a:latin typeface="Cambria Math"/>
                            </a:rPr>
                            <m:t>𝒓</m:t>
                          </m:r>
                        </m:sub>
                      </m:sSub>
                    </m:oMath>
                  </m:oMathPara>
                </a14:m>
                <a:endParaRPr lang="cs-CZ" sz="3600" b="1" dirty="0"/>
              </a:p>
            </p:txBody>
          </p:sp>
        </mc:Choice>
        <mc:Fallback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96136" y="2948848"/>
                <a:ext cx="2968954" cy="646331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Obdélník 6"/>
              <p:cNvSpPr/>
              <p:nvPr/>
            </p:nvSpPr>
            <p:spPr>
              <a:xfrm>
                <a:off x="5796136" y="3574757"/>
                <a:ext cx="2387128" cy="6463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600" b="1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600" b="1" i="1"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3600" b="1" i="1">
                              <a:latin typeface="Cambria Math"/>
                            </a:rPr>
                            <m:t>𝒎</m:t>
                          </m:r>
                        </m:sub>
                      </m:sSub>
                      <m:r>
                        <a:rPr lang="cs-CZ" sz="3600" b="1" i="1">
                          <a:latin typeface="Cambria Math"/>
                        </a:rPr>
                        <m:t>=</m:t>
                      </m:r>
                      <m:r>
                        <a:rPr lang="cs-CZ" sz="3600" b="1" i="1">
                          <a:latin typeface="Cambria Math"/>
                        </a:rPr>
                        <m:t>𝑵</m:t>
                      </m:r>
                      <m:r>
                        <a:rPr lang="cs-CZ" sz="3600" b="1" i="1">
                          <a:latin typeface="Cambria Math"/>
                        </a:rPr>
                        <m:t>∙</m:t>
                      </m:r>
                      <m:r>
                        <a:rPr lang="cs-CZ" sz="3600" b="1" i="1">
                          <a:latin typeface="Cambria Math"/>
                        </a:rPr>
                        <m:t>𝑰</m:t>
                      </m:r>
                    </m:oMath>
                  </m:oMathPara>
                </a14:m>
                <a:endParaRPr lang="cs-CZ" sz="3600" b="1" dirty="0"/>
              </a:p>
            </p:txBody>
          </p:sp>
        </mc:Choice>
        <mc:Fallback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96136" y="3574757"/>
                <a:ext cx="2387128" cy="646331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Zástupný symbol pro obsah 6"/>
              <p:cNvSpPr txBox="1">
                <a:spLocks/>
              </p:cNvSpPr>
              <p:nvPr/>
            </p:nvSpPr>
            <p:spPr>
              <a:xfrm>
                <a:off x="5779510" y="4293096"/>
                <a:ext cx="3184978" cy="1945957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2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200" i="1">
                            <a:latin typeface="Cambria Math"/>
                          </a:rPr>
                          <m:t>𝛷</m:t>
                        </m:r>
                      </m:e>
                      <m:sub>
                        <m:r>
                          <a:rPr lang="cs-CZ" sz="2200" i="1">
                            <a:latin typeface="Cambria Math"/>
                          </a:rPr>
                          <m:t>𝑐</m:t>
                        </m:r>
                      </m:sub>
                    </m:sSub>
                  </m:oMath>
                </a14:m>
                <a:r>
                  <a:rPr lang="cs-CZ" sz="2200" dirty="0">
                    <a:latin typeface="Arial Narrow" pitchFamily="34" charset="0"/>
                    <a:cs typeface="Arial" pitchFamily="34" charset="0"/>
                  </a:rPr>
                  <a:t> – celkový magnetický tok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2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200" i="1">
                            <a:latin typeface="Cambria Math"/>
                          </a:rPr>
                          <m:t>𝛷</m:t>
                        </m:r>
                      </m:e>
                      <m:sub>
                        <m:r>
                          <a:rPr lang="cs-CZ" sz="2200" i="1">
                            <a:latin typeface="Cambria Math"/>
                          </a:rPr>
                          <m:t>𝑟</m:t>
                        </m:r>
                      </m:sub>
                    </m:sSub>
                  </m:oMath>
                </a14:m>
                <a:r>
                  <a:rPr lang="cs-CZ" sz="2200" i="1" dirty="0">
                    <a:latin typeface="Arial Narrow" pitchFamily="34" charset="0"/>
                  </a:rPr>
                  <a:t> </a:t>
                </a:r>
                <a:r>
                  <a:rPr lang="cs-CZ" sz="2200" dirty="0">
                    <a:latin typeface="Arial Narrow" pitchFamily="34" charset="0"/>
                    <a:cs typeface="Arial" pitchFamily="34" charset="0"/>
                  </a:rPr>
                  <a:t>– rozptylový magnetický </a:t>
                </a:r>
                <a:r>
                  <a:rPr lang="cs-CZ" sz="2200" dirty="0" smtClean="0">
                    <a:latin typeface="Arial Narrow" pitchFamily="34" charset="0"/>
                    <a:cs typeface="Arial" pitchFamily="34" charset="0"/>
                  </a:rPr>
                  <a:t>  </a:t>
                </a:r>
                <a:br>
                  <a:rPr lang="cs-CZ" sz="2200" dirty="0" smtClean="0">
                    <a:latin typeface="Arial Narrow" pitchFamily="34" charset="0"/>
                    <a:cs typeface="Arial" pitchFamily="34" charset="0"/>
                  </a:rPr>
                </a:br>
                <a:r>
                  <a:rPr lang="cs-CZ" sz="2200" dirty="0" smtClean="0">
                    <a:latin typeface="Arial Narrow" pitchFamily="34" charset="0"/>
                    <a:cs typeface="Arial" pitchFamily="34" charset="0"/>
                  </a:rPr>
                  <a:t>         tok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200" i="1">
                        <a:latin typeface="Cambria Math"/>
                      </a:rPr>
                      <m:t>𝛷</m:t>
                    </m:r>
                  </m:oMath>
                </a14:m>
                <a:r>
                  <a:rPr lang="cs-CZ" sz="2200" i="1" dirty="0">
                    <a:latin typeface="Arial Narrow" pitchFamily="34" charset="0"/>
                  </a:rPr>
                  <a:t> </a:t>
                </a:r>
                <a:r>
                  <a:rPr lang="cs-CZ" sz="2200" dirty="0">
                    <a:latin typeface="Arial Narrow" pitchFamily="34" charset="0"/>
                  </a:rPr>
                  <a:t> – hlavní (pracovní) </a:t>
                </a:r>
                <a:r>
                  <a:rPr lang="cs-CZ" sz="2200" dirty="0" smtClean="0">
                    <a:latin typeface="Arial Narrow" pitchFamily="34" charset="0"/>
                  </a:rPr>
                  <a:t/>
                </a:r>
                <a:br>
                  <a:rPr lang="cs-CZ" sz="2200" dirty="0" smtClean="0">
                    <a:latin typeface="Arial Narrow" pitchFamily="34" charset="0"/>
                  </a:rPr>
                </a:br>
                <a:r>
                  <a:rPr lang="cs-CZ" sz="2200" dirty="0" smtClean="0">
                    <a:latin typeface="Arial Narrow" pitchFamily="34" charset="0"/>
                  </a:rPr>
                  <a:t>        magnetický </a:t>
                </a:r>
                <a:r>
                  <a:rPr lang="cs-CZ" sz="2200" dirty="0">
                    <a:latin typeface="Arial Narrow" pitchFamily="34" charset="0"/>
                  </a:rPr>
                  <a:t>tok</a:t>
                </a:r>
              </a:p>
              <a:p>
                <a:pPr marL="0" indent="0">
                  <a:buNone/>
                </a:pPr>
                <a:endParaRPr lang="cs-CZ" sz="2200" dirty="0">
                  <a:latin typeface="Arial Narrow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9" name="Zástupný symbol pro obsah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79510" y="4293096"/>
                <a:ext cx="3184978" cy="1945957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t="-1567" b="-43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Zástupný symbol pro obsah 6"/>
              <p:cNvSpPr txBox="1">
                <a:spLocks/>
              </p:cNvSpPr>
              <p:nvPr/>
            </p:nvSpPr>
            <p:spPr>
              <a:xfrm>
                <a:off x="4693976" y="6165304"/>
                <a:ext cx="3486956" cy="424267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2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200" i="1">
                            <a:latin typeface="Cambria Math"/>
                          </a:rPr>
                          <m:t>𝐹</m:t>
                        </m:r>
                      </m:e>
                      <m:sub>
                        <m:r>
                          <a:rPr lang="cs-CZ" sz="2200" i="1">
                            <a:latin typeface="Cambria Math"/>
                          </a:rPr>
                          <m:t>𝑚</m:t>
                        </m:r>
                      </m:sub>
                    </m:sSub>
                  </m:oMath>
                </a14:m>
                <a:r>
                  <a:rPr lang="cs-CZ" sz="2200" dirty="0">
                    <a:latin typeface="Arial Narrow" pitchFamily="34" charset="0"/>
                  </a:rPr>
                  <a:t> – </a:t>
                </a:r>
                <a:r>
                  <a:rPr lang="cs-CZ" sz="2200" dirty="0" err="1">
                    <a:latin typeface="Arial Narrow" pitchFamily="34" charset="0"/>
                  </a:rPr>
                  <a:t>magnetomotorické</a:t>
                </a:r>
                <a:r>
                  <a:rPr lang="cs-CZ" sz="2200" dirty="0">
                    <a:latin typeface="Arial Narrow" pitchFamily="34" charset="0"/>
                  </a:rPr>
                  <a:t> </a:t>
                </a:r>
                <a:r>
                  <a:rPr lang="cs-CZ" sz="2200" dirty="0" smtClean="0">
                    <a:latin typeface="Arial Narrow" pitchFamily="34" charset="0"/>
                  </a:rPr>
                  <a:t>napětí</a:t>
                </a:r>
                <a:endParaRPr lang="cs-CZ" sz="2200" dirty="0">
                  <a:latin typeface="Arial Narrow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0" name="Zástupný symbol pro obsah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93976" y="6165304"/>
                <a:ext cx="3486956" cy="424267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t="-7143" b="-3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298543881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MAGNETICKÝ OBVOD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5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19256" cy="2448272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err="1">
                <a:latin typeface="Arial" pitchFamily="34" charset="0"/>
                <a:cs typeface="Arial" pitchFamily="34" charset="0"/>
              </a:rPr>
              <a:t>Hopkinsonův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zákon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Vyjadřuje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vztah mezi magnetickým tokem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                    a </a:t>
            </a:r>
            <a:r>
              <a:rPr lang="cs-CZ" sz="2600" b="1" dirty="0" err="1" smtClean="0">
                <a:latin typeface="Arial" pitchFamily="34" charset="0"/>
                <a:cs typeface="Arial" pitchFamily="34" charset="0"/>
              </a:rPr>
              <a:t>magnetomotorickým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napětím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Je </a:t>
            </a:r>
            <a:r>
              <a:rPr lang="cs-CZ" sz="2600" dirty="0">
                <a:latin typeface="Arial Narrow" pitchFamily="34" charset="0"/>
                <a:cs typeface="Arial" pitchFamily="34" charset="0"/>
              </a:rPr>
              <a:t>to formálně obdoba Ohmova zákona pro elektrický obvod.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Obdélník 5"/>
              <p:cNvSpPr/>
              <p:nvPr/>
            </p:nvSpPr>
            <p:spPr>
              <a:xfrm>
                <a:off x="251520" y="4509120"/>
                <a:ext cx="4437305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>
                          <a:latin typeface="Cambria Math"/>
                        </a:rPr>
                        <m:t>𝜱</m:t>
                      </m:r>
                      <m:r>
                        <a:rPr lang="cs-CZ" sz="320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3200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>
                              <a:latin typeface="Cambria Math"/>
                            </a:rPr>
                            <m:t>𝑮</m:t>
                          </m:r>
                        </m:e>
                        <m:sub>
                          <m:r>
                            <a:rPr lang="cs-CZ" sz="3200" b="1" i="1">
                              <a:latin typeface="Cambria Math"/>
                            </a:rPr>
                            <m:t>𝒎</m:t>
                          </m:r>
                        </m:sub>
                      </m:sSub>
                      <m:r>
                        <a:rPr lang="cs-CZ" sz="3200">
                          <a:latin typeface="Cambria Math"/>
                        </a:rPr>
                        <m:t>∙</m:t>
                      </m:r>
                      <m:sSub>
                        <m:sSubPr>
                          <m:ctrlPr>
                            <a:rPr lang="cs-CZ" sz="3200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3200" b="1" i="1">
                              <a:latin typeface="Cambria Math"/>
                            </a:rPr>
                            <m:t>𝒎</m:t>
                          </m:r>
                        </m:sub>
                      </m:sSub>
                      <m:r>
                        <a:rPr lang="cs-CZ" sz="3200">
                          <a:latin typeface="Cambria Math"/>
                        </a:rPr>
                        <m:t> 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32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3200" b="0" i="1">
                              <a:latin typeface="Cambria Math"/>
                            </a:rPr>
                            <m:t>𝑊𝑏</m:t>
                          </m:r>
                          <m:r>
                            <a:rPr lang="cs-CZ" sz="3200" b="0">
                              <a:latin typeface="Cambria Math"/>
                            </a:rPr>
                            <m:t>;</m:t>
                          </m:r>
                          <m:r>
                            <a:rPr lang="cs-CZ" sz="3200" b="0" i="1">
                              <a:latin typeface="Cambria Math"/>
                            </a:rPr>
                            <m:t>𝐻</m:t>
                          </m:r>
                          <m:r>
                            <a:rPr lang="cs-CZ" sz="3200" b="0">
                              <a:latin typeface="Cambria Math"/>
                            </a:rPr>
                            <m:t>,</m:t>
                          </m:r>
                          <m:r>
                            <a:rPr lang="cs-CZ" sz="3200" b="0" i="1">
                              <a:latin typeface="Cambria Math"/>
                            </a:rPr>
                            <m:t>𝐴</m:t>
                          </m:r>
                        </m:e>
                      </m:d>
                    </m:oMath>
                  </m:oMathPara>
                </a14:m>
                <a:endParaRPr lang="cs-CZ" sz="3200" dirty="0"/>
              </a:p>
            </p:txBody>
          </p:sp>
        </mc:Choice>
        <mc:Fallback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4509120"/>
                <a:ext cx="4437305" cy="584775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Obdélník 10"/>
              <p:cNvSpPr/>
              <p:nvPr/>
            </p:nvSpPr>
            <p:spPr>
              <a:xfrm>
                <a:off x="251520" y="5301208"/>
                <a:ext cx="4086054" cy="109716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>
                          <a:latin typeface="Cambria Math"/>
                        </a:rPr>
                        <m:t>𝜱</m:t>
                      </m:r>
                      <m:r>
                        <a:rPr lang="cs-CZ" sz="3200" b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3200" b="1" i="1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>
                                  <a:latin typeface="Cambria Math"/>
                                </a:rPr>
                                <m:t>𝑭</m:t>
                              </m:r>
                            </m:e>
                            <m:sub>
                              <m:r>
                                <a:rPr lang="cs-CZ" sz="3200" b="1" i="1">
                                  <a:latin typeface="Cambria Math"/>
                                </a:rPr>
                                <m:t>𝒎</m:t>
                              </m:r>
                            </m:sub>
                          </m:sSub>
                          <m:r>
                            <a:rPr lang="cs-CZ" sz="3200" b="1">
                              <a:latin typeface="Cambria Math"/>
                            </a:rPr>
                            <m:t> 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>
                                  <a:latin typeface="Cambria Math"/>
                                </a:rPr>
                                <m:t>𝑹</m:t>
                              </m:r>
                            </m:e>
                            <m:sub>
                              <m:r>
                                <a:rPr lang="cs-CZ" sz="3200" b="1" i="1">
                                  <a:latin typeface="Cambria Math"/>
                                </a:rPr>
                                <m:t>𝒎</m:t>
                              </m:r>
                            </m:sub>
                          </m:sSub>
                          <m:r>
                            <a:rPr lang="cs-CZ" sz="3200" b="1">
                              <a:latin typeface="Cambria Math"/>
                            </a:rPr>
                            <m:t> </m:t>
                          </m:r>
                        </m:den>
                      </m:f>
                      <m:d>
                        <m:dPr>
                          <m:begChr m:val="["/>
                          <m:endChr m:val="]"/>
                          <m:ctrlPr>
                            <a:rPr lang="cs-CZ" sz="32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3200" i="1">
                              <a:latin typeface="Cambria Math"/>
                            </a:rPr>
                            <m:t>𝑊𝑏</m:t>
                          </m:r>
                          <m:r>
                            <a:rPr lang="cs-CZ" sz="3200">
                              <a:latin typeface="Cambria Math"/>
                            </a:rPr>
                            <m:t>;</m:t>
                          </m:r>
                          <m:r>
                            <a:rPr lang="cs-CZ" sz="3200" i="1">
                              <a:latin typeface="Cambria Math"/>
                            </a:rPr>
                            <m:t>𝐴</m:t>
                          </m:r>
                          <m:r>
                            <a:rPr lang="cs-CZ" sz="3200">
                              <a:latin typeface="Cambria Math"/>
                            </a:rPr>
                            <m:t>,</m:t>
                          </m:r>
                          <m:sSup>
                            <m:sSupPr>
                              <m:ctrlPr>
                                <a:rPr lang="cs-CZ" sz="32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3200" i="1">
                                  <a:latin typeface="Cambria Math"/>
                                </a:rPr>
                                <m:t>𝐻</m:t>
                              </m:r>
                            </m:e>
                            <m:sup>
                              <m:r>
                                <a:rPr lang="cs-CZ" sz="3200" i="1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3200">
                                  <a:latin typeface="Cambria Math"/>
                                </a:rPr>
                                <m:t>1</m:t>
                              </m:r>
                            </m:sup>
                          </m:sSup>
                        </m:e>
                      </m:d>
                    </m:oMath>
                  </m:oMathPara>
                </a14:m>
                <a:endParaRPr lang="cs-CZ" sz="3200" dirty="0"/>
              </a:p>
            </p:txBody>
          </p:sp>
        </mc:Choice>
        <mc:Fallback>
          <p:sp>
            <p:nvSpPr>
              <p:cNvPr id="11" name="Obdélník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5301208"/>
                <a:ext cx="4086054" cy="1097160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Obdélník 11"/>
              <p:cNvSpPr/>
              <p:nvPr/>
            </p:nvSpPr>
            <p:spPr>
              <a:xfrm>
                <a:off x="4644008" y="5445224"/>
                <a:ext cx="2051394" cy="110036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>
                              <a:latin typeface="Cambria Math"/>
                            </a:rPr>
                            <m:t>𝑮</m:t>
                          </m:r>
                        </m:e>
                        <m:sub>
                          <m:r>
                            <a:rPr lang="cs-CZ" sz="3200" b="1" i="1">
                              <a:latin typeface="Cambria Math"/>
                            </a:rPr>
                            <m:t>𝒎</m:t>
                          </m:r>
                        </m:sub>
                      </m:sSub>
                      <m:r>
                        <a:rPr lang="cs-CZ" sz="3200" b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>
                              <a:latin typeface="Cambria Math"/>
                            </a:rPr>
                            <m:t>𝟏</m:t>
                          </m:r>
                          <m:r>
                            <a:rPr lang="cs-CZ" sz="3200" b="1">
                              <a:latin typeface="Cambria Math"/>
                            </a:rPr>
                            <m:t> 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>
                                  <a:latin typeface="Cambria Math"/>
                                </a:rPr>
                                <m:t>𝑹</m:t>
                              </m:r>
                            </m:e>
                            <m:sub>
                              <m:r>
                                <a:rPr lang="cs-CZ" sz="3200" b="1" i="1">
                                  <a:latin typeface="Cambria Math"/>
                                </a:rPr>
                                <m:t>𝒎</m:t>
                              </m:r>
                            </m:sub>
                          </m:sSub>
                          <m:r>
                            <a:rPr lang="cs-CZ" sz="3200" b="1">
                              <a:latin typeface="Cambria Math"/>
                            </a:rPr>
                            <m:t> </m:t>
                          </m:r>
                        </m:den>
                      </m:f>
                    </m:oMath>
                  </m:oMathPara>
                </a14:m>
                <a:endParaRPr lang="cs-CZ" sz="3200" b="1" dirty="0"/>
              </a:p>
            </p:txBody>
          </p:sp>
        </mc:Choice>
        <mc:Fallback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44008" y="5445224"/>
                <a:ext cx="2051394" cy="1100366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Zástupný symbol pro obsah 6"/>
              <p:cNvSpPr txBox="1">
                <a:spLocks/>
              </p:cNvSpPr>
              <p:nvPr/>
            </p:nvSpPr>
            <p:spPr>
              <a:xfrm>
                <a:off x="4716016" y="4581128"/>
                <a:ext cx="4248472" cy="1051163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2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200" i="1">
                            <a:latin typeface="Cambria Math"/>
                          </a:rPr>
                          <m:t>𝐺</m:t>
                        </m:r>
                      </m:e>
                      <m:sub>
                        <m:r>
                          <a:rPr lang="cs-CZ" sz="2200" i="1">
                            <a:latin typeface="Cambria Math"/>
                          </a:rPr>
                          <m:t>𝑚</m:t>
                        </m:r>
                      </m:sub>
                    </m:sSub>
                  </m:oMath>
                </a14:m>
                <a:r>
                  <a:rPr lang="cs-CZ" sz="2200" dirty="0">
                    <a:latin typeface="Arial Narrow" pitchFamily="34" charset="0"/>
                  </a:rPr>
                  <a:t> – </a:t>
                </a:r>
                <a:r>
                  <a:rPr lang="cs-CZ" sz="2200" dirty="0" err="1">
                    <a:latin typeface="Arial Narrow" pitchFamily="34" charset="0"/>
                  </a:rPr>
                  <a:t>permeance</a:t>
                </a:r>
                <a:r>
                  <a:rPr lang="cs-CZ" sz="2200" dirty="0">
                    <a:latin typeface="Arial Narrow" pitchFamily="34" charset="0"/>
                  </a:rPr>
                  <a:t> (magnetická vodivost)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2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200" i="1">
                            <a:latin typeface="Cambria Math"/>
                          </a:rPr>
                          <m:t>𝑅</m:t>
                        </m:r>
                      </m:e>
                      <m:sub>
                        <m:r>
                          <a:rPr lang="cs-CZ" sz="2200" i="1">
                            <a:latin typeface="Cambria Math"/>
                          </a:rPr>
                          <m:t>𝑚</m:t>
                        </m:r>
                      </m:sub>
                    </m:sSub>
                  </m:oMath>
                </a14:m>
                <a:r>
                  <a:rPr lang="cs-CZ" sz="2200" dirty="0">
                    <a:latin typeface="Arial Narrow" pitchFamily="34" charset="0"/>
                  </a:rPr>
                  <a:t> – reluktance (magnetický odpor)</a:t>
                </a:r>
              </a:p>
              <a:p>
                <a:pPr marL="0" indent="0">
                  <a:lnSpc>
                    <a:spcPct val="120000"/>
                  </a:lnSpc>
                  <a:spcBef>
                    <a:spcPts val="600"/>
                  </a:spcBef>
                  <a:spcAft>
                    <a:spcPts val="1200"/>
                  </a:spcAft>
                  <a:buNone/>
                </a:pPr>
                <a:endParaRPr lang="cs-CZ" sz="2200" dirty="0">
                  <a:latin typeface="Arial Narrow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3" name="Zástupný symbol pro obsah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6016" y="4581128"/>
                <a:ext cx="4248472" cy="1051163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l="-143" t="-2890" r="-28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28267240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MAGNETICKÝ OBVOD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6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Zástupný symbol pro obsah 6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1916832"/>
                <a:ext cx="8352928" cy="4752528"/>
              </a:xfrm>
            </p:spPr>
            <p:txBody>
              <a:bodyPr>
                <a:noAutofit/>
              </a:bodyPr>
              <a:lstStyle/>
              <a:p>
                <a:pPr marL="432000" indent="-432000">
                  <a:lnSpc>
                    <a:spcPct val="120000"/>
                  </a:lnSpc>
                  <a:spcBef>
                    <a:spcPts val="600"/>
                  </a:spcBef>
                  <a:spcAft>
                    <a:spcPts val="1200"/>
                  </a:spcAft>
                  <a:buFont typeface="Wingdings" pitchFamily="2" charset="2"/>
                  <a:buChar char="Ø"/>
                </a:pPr>
                <a:r>
                  <a:rPr lang="cs-CZ" sz="2600" dirty="0">
                    <a:latin typeface="Arial" pitchFamily="34" charset="0"/>
                    <a:cs typeface="Arial" pitchFamily="34" charset="0"/>
                  </a:rPr>
                  <a:t>Grafickým zobrazením </a:t>
                </a:r>
                <a:r>
                  <a:rPr lang="cs-CZ" sz="2600" dirty="0" err="1">
                    <a:latin typeface="Arial" pitchFamily="34" charset="0"/>
                    <a:cs typeface="Arial" pitchFamily="34" charset="0"/>
                  </a:rPr>
                  <a:t>Hopkinsonova</a:t>
                </a:r>
                <a:r>
                  <a:rPr lang="cs-CZ" sz="2600" dirty="0">
                    <a:latin typeface="Arial" pitchFamily="34" charset="0"/>
                    <a:cs typeface="Arial" pitchFamily="34" charset="0"/>
                  </a:rPr>
                  <a:t> zákona je magnetizační charakteristika magnetického obvodu</a:t>
                </a:r>
                <a:r>
                  <a:rPr lang="cs-CZ" sz="2600" dirty="0">
                    <a:latin typeface="Arial Narrow" pitchFamily="34" charset="0"/>
                    <a:cs typeface="Arial" pitchFamily="34" charset="0"/>
                  </a:rPr>
                  <a:t> </a:t>
                </a:r>
                <a:r>
                  <a:rPr lang="cs-CZ" sz="2600" dirty="0">
                    <a:latin typeface="Arial Narrow" pitchFamily="34" charset="0"/>
                  </a:rPr>
                  <a:t>(</a:t>
                </a:r>
                <a14:m>
                  <m:oMath xmlns:m="http://schemas.openxmlformats.org/officeDocument/2006/math">
                    <m:r>
                      <a:rPr lang="cs-CZ" sz="2600" i="1">
                        <a:latin typeface="Cambria Math"/>
                      </a:rPr>
                      <m:t>𝛷</m:t>
                    </m:r>
                    <m:r>
                      <a:rPr lang="cs-CZ" sz="2600">
                        <a:latin typeface="Cambria Math"/>
                      </a:rPr>
                      <m:t>=</m:t>
                    </m:r>
                    <m:r>
                      <a:rPr lang="cs-CZ" sz="2600" i="1">
                        <a:latin typeface="Cambria Math"/>
                      </a:rPr>
                      <m:t>𝑓</m:t>
                    </m:r>
                    <m:d>
                      <m:dPr>
                        <m:ctrlPr>
                          <a:rPr lang="cs-CZ" sz="2600" i="1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6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600" i="1">
                                <a:latin typeface="Cambria Math"/>
                              </a:rPr>
                              <m:t>𝐹</m:t>
                            </m:r>
                          </m:e>
                          <m:sub>
                            <m:r>
                              <a:rPr lang="cs-CZ" sz="2600" i="1">
                                <a:latin typeface="Cambria Math"/>
                              </a:rPr>
                              <m:t>𝑚</m:t>
                            </m:r>
                          </m:sub>
                        </m:sSub>
                      </m:e>
                    </m:d>
                    <m:r>
                      <a:rPr lang="cs-CZ" sz="2600">
                        <a:latin typeface="Cambria Math"/>
                      </a:rPr>
                      <m:t> </m:t>
                    </m:r>
                  </m:oMath>
                </a14:m>
                <a:r>
                  <a:rPr lang="cs-CZ" sz="2600" dirty="0">
                    <a:latin typeface="Arial Narrow" pitchFamily="34" charset="0"/>
                  </a:rPr>
                  <a:t>)</a:t>
                </a:r>
                <a:r>
                  <a:rPr lang="cs-CZ" sz="2600" dirty="0">
                    <a:latin typeface="Arial Narrow" pitchFamily="34" charset="0"/>
                    <a:cs typeface="Arial" pitchFamily="34" charset="0"/>
                  </a:rPr>
                  <a:t>.</a:t>
                </a:r>
              </a:p>
              <a:p>
                <a:pPr marL="432000" indent="-432000">
                  <a:lnSpc>
                    <a:spcPct val="120000"/>
                  </a:lnSpc>
                  <a:spcBef>
                    <a:spcPts val="600"/>
                  </a:spcBef>
                  <a:spcAft>
                    <a:spcPts val="1200"/>
                  </a:spcAft>
                  <a:buFont typeface="Wingdings" pitchFamily="2" charset="2"/>
                  <a:buChar char="Ø"/>
                </a:pPr>
                <a:r>
                  <a:rPr lang="cs-CZ" sz="2600" dirty="0">
                    <a:latin typeface="Arial" pitchFamily="34" charset="0"/>
                    <a:cs typeface="Arial" pitchFamily="34" charset="0"/>
                  </a:rPr>
                  <a:t>U feromagnetických obvodů není permeabilita </a:t>
                </a:r>
                <a:r>
                  <a:rPr lang="cs-CZ" sz="2600" dirty="0" smtClean="0">
                    <a:latin typeface="Arial" pitchFamily="34" charset="0"/>
                    <a:cs typeface="Arial" pitchFamily="34" charset="0"/>
                  </a:rPr>
                  <a:t>konstantní a </a:t>
                </a:r>
                <a:r>
                  <a:rPr lang="cs-CZ" sz="2600" dirty="0">
                    <a:latin typeface="Arial" pitchFamily="34" charset="0"/>
                    <a:cs typeface="Arial" pitchFamily="34" charset="0"/>
                  </a:rPr>
                  <a:t>závisí na magnetické indukci. </a:t>
                </a:r>
                <a:endParaRPr lang="cs-CZ" sz="2600" dirty="0" smtClean="0">
                  <a:latin typeface="Arial" pitchFamily="34" charset="0"/>
                  <a:cs typeface="Arial" pitchFamily="34" charset="0"/>
                </a:endParaRPr>
              </a:p>
              <a:p>
                <a:pPr marL="432000" indent="-432000">
                  <a:lnSpc>
                    <a:spcPct val="120000"/>
                  </a:lnSpc>
                  <a:spcBef>
                    <a:spcPts val="600"/>
                  </a:spcBef>
                  <a:spcAft>
                    <a:spcPts val="1200"/>
                  </a:spcAft>
                  <a:buFont typeface="Wingdings" pitchFamily="2" charset="2"/>
                  <a:buChar char="Ø"/>
                </a:pPr>
                <a:r>
                  <a:rPr lang="cs-CZ" sz="2600" dirty="0" smtClean="0">
                    <a:latin typeface="Arial" pitchFamily="34" charset="0"/>
                    <a:cs typeface="Arial" pitchFamily="34" charset="0"/>
                  </a:rPr>
                  <a:t>Proto </a:t>
                </a:r>
                <a:r>
                  <a:rPr lang="cs-CZ" sz="2600" dirty="0">
                    <a:latin typeface="Arial" pitchFamily="34" charset="0"/>
                    <a:cs typeface="Arial" pitchFamily="34" charset="0"/>
                  </a:rPr>
                  <a:t>má magnetizační charakteristika výrazně nelineární průběh a při velkých hodnotách </a:t>
                </a:r>
                <a:r>
                  <a:rPr lang="cs-CZ" sz="2600" dirty="0" err="1">
                    <a:latin typeface="Arial" pitchFamily="34" charset="0"/>
                    <a:cs typeface="Arial" pitchFamily="34" charset="0"/>
                  </a:rPr>
                  <a:t>magnetomotorického</a:t>
                </a:r>
                <a:r>
                  <a:rPr lang="cs-CZ" sz="2600" dirty="0">
                    <a:latin typeface="Arial" pitchFamily="34" charset="0"/>
                    <a:cs typeface="Arial" pitchFamily="34" charset="0"/>
                  </a:rPr>
                  <a:t> napětí vykazuje stav </a:t>
                </a:r>
                <a:r>
                  <a:rPr lang="cs-CZ" sz="2600" dirty="0" smtClean="0">
                    <a:latin typeface="Arial" pitchFamily="34" charset="0"/>
                    <a:cs typeface="Arial" pitchFamily="34" charset="0"/>
                  </a:rPr>
                  <a:t/>
                </a:r>
                <a:br>
                  <a:rPr lang="cs-CZ" sz="2600" dirty="0" smtClean="0">
                    <a:latin typeface="Arial" pitchFamily="34" charset="0"/>
                    <a:cs typeface="Arial" pitchFamily="34" charset="0"/>
                  </a:rPr>
                </a:br>
                <a:r>
                  <a:rPr lang="cs-CZ" sz="2600" dirty="0" smtClean="0">
                    <a:latin typeface="Arial" pitchFamily="34" charset="0"/>
                    <a:cs typeface="Arial" pitchFamily="34" charset="0"/>
                  </a:rPr>
                  <a:t>nasycení.</a:t>
                </a:r>
                <a:endParaRPr lang="cs-CZ" sz="26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4" name="Zástupný symbol pro obsah 6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1916832"/>
                <a:ext cx="8352928" cy="4752528"/>
              </a:xfrm>
              <a:blipFill rotWithShape="1">
                <a:blip r:embed="rId2" cstate="print"/>
                <a:stretch>
                  <a:fillRect l="-1168" t="-385" b="-38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242381784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MAGNETICKÝ OBVOD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7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6"/>
          <p:cNvSpPr>
            <a:spLocks noGrp="1"/>
          </p:cNvSpPr>
          <p:nvPr>
            <p:ph idx="1"/>
          </p:nvPr>
        </p:nvSpPr>
        <p:spPr>
          <a:xfrm>
            <a:off x="395536" y="1916832"/>
            <a:ext cx="8352928" cy="1224136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Magnetické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vlastnosti každého materiálu udává magnetizační křivka (křivka prvotní magnetizace).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2996952"/>
            <a:ext cx="3600400" cy="3524258"/>
          </a:xfrm>
          <a:prstGeom prst="rect">
            <a:avLst/>
          </a:prstGeom>
        </p:spPr>
      </p:pic>
      <p:sp>
        <p:nvSpPr>
          <p:cNvPr id="6" name="Zástupný symbol pro obsah 6"/>
          <p:cNvSpPr txBox="1">
            <a:spLocks/>
          </p:cNvSpPr>
          <p:nvPr/>
        </p:nvSpPr>
        <p:spPr>
          <a:xfrm>
            <a:off x="3851920" y="2996951"/>
            <a:ext cx="5040560" cy="345638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Při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větších indukcích dochází k postupnému nasycování materiálu a magnetizační křivka se ohýbá. 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V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oblasti nasycení je křivka opět přibližně přímková (rovnoběžná s osou H).</a:t>
            </a:r>
          </a:p>
        </p:txBody>
      </p:sp>
    </p:spTree>
    <p:extLst>
      <p:ext uri="{BB962C8B-B14F-4D97-AF65-F5344CB8AC3E}">
        <p14:creationId xmlns:p14="http://schemas.microsoft.com/office/powerpoint/2010/main" xmlns="" val="520678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HYSTEREZNÍ SMYČKA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8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67944" y="1916832"/>
            <a:ext cx="4755439" cy="4296767"/>
          </a:xfrm>
          <a:prstGeom prst="rect">
            <a:avLst/>
          </a:prstGeom>
        </p:spPr>
      </p:pic>
      <p:sp>
        <p:nvSpPr>
          <p:cNvPr id="9" name="Zástupný symbol pro obsah 6"/>
          <p:cNvSpPr>
            <a:spLocks noGrp="1"/>
          </p:cNvSpPr>
          <p:nvPr>
            <p:ph idx="1"/>
          </p:nvPr>
        </p:nvSpPr>
        <p:spPr>
          <a:xfrm>
            <a:off x="395536" y="1844824"/>
            <a:ext cx="4176464" cy="396044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Magnetujeme-li </a:t>
            </a:r>
            <a:r>
              <a:rPr lang="cs-CZ" sz="2600" dirty="0">
                <a:latin typeface="Arial Narrow" pitchFamily="34" charset="0"/>
                <a:cs typeface="Arial" pitchFamily="34" charset="0"/>
              </a:rPr>
              <a:t>dokonale odmagnetovaný materiál tak, že plynule zvyšujeme intenzitu magnetického pole, roste indukce z nulové hodnoty podle </a:t>
            </a: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křivky </a:t>
            </a:r>
            <a:br>
              <a:rPr lang="cs-CZ" sz="2600" dirty="0" smtClean="0">
                <a:latin typeface="Arial Narrow" pitchFamily="34" charset="0"/>
                <a:cs typeface="Arial" pitchFamily="34" charset="0"/>
              </a:rPr>
            </a:b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prvotní </a:t>
            </a:r>
            <a:r>
              <a:rPr lang="cs-CZ" sz="2600" dirty="0">
                <a:latin typeface="Arial Narrow" pitchFamily="34" charset="0"/>
                <a:cs typeface="Arial" pitchFamily="34" charset="0"/>
              </a:rPr>
              <a:t>magnetizace </a:t>
            </a: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/>
            </a:r>
            <a:br>
              <a:rPr lang="cs-CZ" sz="2600" dirty="0" smtClean="0">
                <a:latin typeface="Arial Narrow" pitchFamily="34" charset="0"/>
                <a:cs typeface="Arial" pitchFamily="34" charset="0"/>
              </a:rPr>
            </a:b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do </a:t>
            </a:r>
            <a:r>
              <a:rPr lang="cs-CZ" sz="2600" dirty="0">
                <a:latin typeface="Arial Narrow" pitchFamily="34" charset="0"/>
                <a:cs typeface="Arial" pitchFamily="34" charset="0"/>
              </a:rPr>
              <a:t>bodu A. </a:t>
            </a:r>
          </a:p>
        </p:txBody>
      </p:sp>
      <p:sp>
        <p:nvSpPr>
          <p:cNvPr id="10" name="Zástupný symbol pro obsah 6"/>
          <p:cNvSpPr txBox="1">
            <a:spLocks/>
          </p:cNvSpPr>
          <p:nvPr/>
        </p:nvSpPr>
        <p:spPr>
          <a:xfrm>
            <a:off x="395536" y="5661248"/>
            <a:ext cx="7704856" cy="100811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Zde dosáhne maximální </a:t>
            </a:r>
            <a:br>
              <a:rPr lang="cs-CZ" sz="2600" dirty="0" smtClean="0">
                <a:latin typeface="Arial Narrow" pitchFamily="34" charset="0"/>
                <a:cs typeface="Arial" pitchFamily="34" charset="0"/>
              </a:rPr>
            </a:b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hodnoty indukce B</a:t>
            </a:r>
            <a:r>
              <a:rPr lang="cs-CZ" sz="2600" baseline="-25000" dirty="0" smtClean="0">
                <a:latin typeface="Arial Narrow" pitchFamily="34" charset="0"/>
                <a:cs typeface="Arial" pitchFamily="34" charset="0"/>
              </a:rPr>
              <a:t>A</a:t>
            </a: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 při intenzitě H</a:t>
            </a:r>
            <a:r>
              <a:rPr lang="cs-CZ" sz="2600" baseline="-25000" dirty="0" smtClean="0">
                <a:latin typeface="Arial Narrow" pitchFamily="34" charset="0"/>
                <a:cs typeface="Arial" pitchFamily="34" charset="0"/>
              </a:rPr>
              <a:t>A</a:t>
            </a: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.</a:t>
            </a:r>
            <a:endParaRPr lang="cs-CZ" sz="2600" dirty="0">
              <a:latin typeface="Arial Narrow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8808252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HYSTEREZNÍ SMYČKA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9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67944" y="1916832"/>
            <a:ext cx="4755439" cy="4296767"/>
          </a:xfrm>
          <a:prstGeom prst="rect">
            <a:avLst/>
          </a:prstGeom>
        </p:spPr>
      </p:pic>
      <p:sp>
        <p:nvSpPr>
          <p:cNvPr id="9" name="Zástupný symbol pro obsah 6"/>
          <p:cNvSpPr>
            <a:spLocks noGrp="1"/>
          </p:cNvSpPr>
          <p:nvPr>
            <p:ph idx="1"/>
          </p:nvPr>
        </p:nvSpPr>
        <p:spPr>
          <a:xfrm>
            <a:off x="395536" y="1844824"/>
            <a:ext cx="4752528" cy="2448272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Při </a:t>
            </a:r>
            <a:r>
              <a:rPr lang="cs-CZ" sz="2600" dirty="0">
                <a:latin typeface="Arial Narrow" pitchFamily="34" charset="0"/>
                <a:cs typeface="Arial" pitchFamily="34" charset="0"/>
              </a:rPr>
              <a:t>nulové intenzitě magnetického pole zůstává v materiálu zbytková indukce B</a:t>
            </a:r>
            <a:r>
              <a:rPr lang="cs-CZ" sz="2600" baseline="-25000" dirty="0">
                <a:latin typeface="Arial Narrow" pitchFamily="34" charset="0"/>
                <a:cs typeface="Arial" pitchFamily="34" charset="0"/>
              </a:rPr>
              <a:t>r</a:t>
            </a:r>
            <a:r>
              <a:rPr lang="cs-CZ" sz="2600" dirty="0">
                <a:latin typeface="Arial Narrow" pitchFamily="34" charset="0"/>
                <a:cs typeface="Arial" pitchFamily="34" charset="0"/>
              </a:rPr>
              <a:t> a k jejímu potlačení je potřeba intenzita H</a:t>
            </a:r>
            <a:r>
              <a:rPr lang="cs-CZ" sz="2600" baseline="-25000" dirty="0">
                <a:latin typeface="Arial Narrow" pitchFamily="34" charset="0"/>
                <a:cs typeface="Arial" pitchFamily="34" charset="0"/>
              </a:rPr>
              <a:t>C</a:t>
            </a:r>
            <a:r>
              <a:rPr lang="cs-CZ" sz="2600" dirty="0">
                <a:latin typeface="Arial Narrow" pitchFamily="34" charset="0"/>
                <a:cs typeface="Arial" pitchFamily="34" charset="0"/>
              </a:rPr>
              <a:t> opačného směru (koercitivní síla).</a:t>
            </a:r>
          </a:p>
        </p:txBody>
      </p:sp>
      <p:sp>
        <p:nvSpPr>
          <p:cNvPr id="10" name="Zástupný symbol pro obsah 6"/>
          <p:cNvSpPr txBox="1">
            <a:spLocks/>
          </p:cNvSpPr>
          <p:nvPr/>
        </p:nvSpPr>
        <p:spPr>
          <a:xfrm>
            <a:off x="395536" y="5661248"/>
            <a:ext cx="7704856" cy="100811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600" b="1" dirty="0">
                <a:latin typeface="Arial Narrow" pitchFamily="34" charset="0"/>
                <a:cs typeface="Arial" pitchFamily="34" charset="0"/>
              </a:rPr>
              <a:t>Jsou mírou magnetické </a:t>
            </a:r>
            <a:r>
              <a:rPr lang="cs-CZ" sz="2600" b="1" dirty="0" smtClean="0">
                <a:latin typeface="Arial Narrow" pitchFamily="34" charset="0"/>
                <a:cs typeface="Arial" pitchFamily="34" charset="0"/>
              </a:rPr>
              <a:t/>
            </a:r>
            <a:br>
              <a:rPr lang="cs-CZ" sz="2600" b="1" dirty="0" smtClean="0">
                <a:latin typeface="Arial Narrow" pitchFamily="34" charset="0"/>
                <a:cs typeface="Arial" pitchFamily="34" charset="0"/>
              </a:rPr>
            </a:br>
            <a:r>
              <a:rPr lang="cs-CZ" sz="2600" b="1" dirty="0" smtClean="0">
                <a:latin typeface="Arial Narrow" pitchFamily="34" charset="0"/>
                <a:cs typeface="Arial" pitchFamily="34" charset="0"/>
              </a:rPr>
              <a:t>tvrdosti </a:t>
            </a:r>
            <a:r>
              <a:rPr lang="cs-CZ" sz="2600" b="1" dirty="0">
                <a:latin typeface="Arial Narrow" pitchFamily="34" charset="0"/>
                <a:cs typeface="Arial" pitchFamily="34" charset="0"/>
              </a:rPr>
              <a:t>nebo měkkosti magnetických materiálů.</a:t>
            </a:r>
          </a:p>
        </p:txBody>
      </p:sp>
      <p:sp>
        <p:nvSpPr>
          <p:cNvPr id="12" name="Zástupný symbol pro obsah 6"/>
          <p:cNvSpPr txBox="1">
            <a:spLocks/>
          </p:cNvSpPr>
          <p:nvPr/>
        </p:nvSpPr>
        <p:spPr>
          <a:xfrm>
            <a:off x="755576" y="4509120"/>
            <a:ext cx="3168352" cy="100811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cs-CZ" sz="2600" dirty="0">
                <a:latin typeface="Arial Narrow" pitchFamily="34" charset="0"/>
                <a:cs typeface="Arial" pitchFamily="34" charset="0"/>
              </a:rPr>
              <a:t>B</a:t>
            </a:r>
            <a:r>
              <a:rPr lang="cs-CZ" sz="2600" baseline="-25000" dirty="0">
                <a:latin typeface="Arial Narrow" pitchFamily="34" charset="0"/>
                <a:cs typeface="Arial" pitchFamily="34" charset="0"/>
              </a:rPr>
              <a:t>r</a:t>
            </a:r>
            <a:r>
              <a:rPr lang="cs-CZ" sz="2600" dirty="0">
                <a:latin typeface="Arial Narrow" pitchFamily="34" charset="0"/>
                <a:cs typeface="Arial" pitchFamily="34" charset="0"/>
              </a:rPr>
              <a:t> </a:t>
            </a: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– remanentní indukce</a:t>
            </a: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cs-CZ" sz="2600" dirty="0">
                <a:latin typeface="Arial Narrow" pitchFamily="34" charset="0"/>
                <a:cs typeface="Arial" pitchFamily="34" charset="0"/>
              </a:rPr>
              <a:t>H</a:t>
            </a:r>
            <a:r>
              <a:rPr lang="cs-CZ" sz="2600" baseline="-25000" dirty="0">
                <a:latin typeface="Arial Narrow" pitchFamily="34" charset="0"/>
                <a:cs typeface="Arial" pitchFamily="34" charset="0"/>
              </a:rPr>
              <a:t>C</a:t>
            </a:r>
            <a:r>
              <a:rPr lang="cs-CZ" sz="2600" dirty="0">
                <a:latin typeface="Arial Narrow" pitchFamily="34" charset="0"/>
                <a:cs typeface="Arial" pitchFamily="34" charset="0"/>
              </a:rPr>
              <a:t> </a:t>
            </a: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– koercitivní síla</a:t>
            </a:r>
            <a:endParaRPr lang="cs-CZ" sz="2600" dirty="0"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17" name="Čárový popisek 3 (se zvýrazněním) 16"/>
          <p:cNvSpPr/>
          <p:nvPr/>
        </p:nvSpPr>
        <p:spPr>
          <a:xfrm>
            <a:off x="783060" y="4581128"/>
            <a:ext cx="3168352" cy="864096"/>
          </a:xfrm>
          <a:prstGeom prst="accentCallout3">
            <a:avLst>
              <a:gd name="adj1" fmla="val 19926"/>
              <a:gd name="adj2" fmla="val -2320"/>
              <a:gd name="adj3" fmla="val 18750"/>
              <a:gd name="adj4" fmla="val -13059"/>
              <a:gd name="adj5" fmla="val 103998"/>
              <a:gd name="adj6" fmla="val -13139"/>
              <a:gd name="adj7" fmla="val 142652"/>
              <a:gd name="adj8" fmla="val -7692"/>
            </a:avLst>
          </a:prstGeom>
          <a:noFill/>
          <a:ln w="38100">
            <a:solidFill>
              <a:srgbClr val="C00000"/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716356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HYSTEREZNÍ SMYČKA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10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67944" y="1916832"/>
            <a:ext cx="4755439" cy="4296767"/>
          </a:xfrm>
          <a:prstGeom prst="rect">
            <a:avLst/>
          </a:prstGeom>
        </p:spPr>
      </p:pic>
      <p:sp>
        <p:nvSpPr>
          <p:cNvPr id="9" name="Zástupný symbol pro obsah 6"/>
          <p:cNvSpPr>
            <a:spLocks noGrp="1"/>
          </p:cNvSpPr>
          <p:nvPr>
            <p:ph idx="1"/>
          </p:nvPr>
        </p:nvSpPr>
        <p:spPr>
          <a:xfrm>
            <a:off x="395536" y="1916832"/>
            <a:ext cx="3888432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Hysterezní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smyčka se stane uzavřenou asi po 10-ti cyklech </a:t>
            </a:r>
            <a:r>
              <a:rPr lang="cs-CZ" sz="2600" dirty="0" err="1">
                <a:latin typeface="Arial" pitchFamily="34" charset="0"/>
                <a:cs typeface="Arial" pitchFamily="34" charset="0"/>
              </a:rPr>
              <a:t>přemagnetizace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Plocha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hysterezní smyčky je úměrná ztrátě energie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                  při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jednom cyklu </a:t>
            </a:r>
            <a:r>
              <a:rPr lang="cs-CZ" sz="2600" dirty="0" err="1">
                <a:latin typeface="Arial" pitchFamily="34" charset="0"/>
                <a:cs typeface="Arial" pitchFamily="34" charset="0"/>
              </a:rPr>
              <a:t>přemagnetizace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xmlns="" val="66260054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HYSTEREZNÍ SMYČKA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11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Zástupný symbol pro obsah 6"/>
          <p:cNvSpPr>
            <a:spLocks noGrp="1"/>
          </p:cNvSpPr>
          <p:nvPr>
            <p:ph idx="1"/>
          </p:nvPr>
        </p:nvSpPr>
        <p:spPr>
          <a:xfrm>
            <a:off x="323528" y="1916832"/>
            <a:ext cx="4104456" cy="4680520"/>
          </a:xfrm>
        </p:spPr>
        <p:txBody>
          <a:bodyPr>
            <a:noAutofit/>
          </a:bodyPr>
          <a:lstStyle/>
          <a:p>
            <a:pPr marL="0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smtClean="0">
                <a:latin typeface="Arial Narrow" pitchFamily="34" charset="0"/>
                <a:cs typeface="Arial" pitchFamily="34" charset="0"/>
              </a:rPr>
              <a:t>Proto </a:t>
            </a:r>
            <a:r>
              <a:rPr lang="cs-CZ" sz="2200" dirty="0">
                <a:latin typeface="Arial Narrow" pitchFamily="34" charset="0"/>
                <a:cs typeface="Arial" pitchFamily="34" charset="0"/>
              </a:rPr>
              <a:t>se pro magnetické obvody strojů a přístrojů na střídavý proud používají magneticky měkké materiály, které mají úzkou hysterezní smyčku. </a:t>
            </a:r>
          </a:p>
        </p:txBody>
      </p:sp>
      <p:sp>
        <p:nvSpPr>
          <p:cNvPr id="6" name="Zástupný symbol pro obsah 6"/>
          <p:cNvSpPr txBox="1">
            <a:spLocks/>
          </p:cNvSpPr>
          <p:nvPr/>
        </p:nvSpPr>
        <p:spPr>
          <a:xfrm>
            <a:off x="4427984" y="1916832"/>
            <a:ext cx="4536504" cy="46805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smtClean="0">
                <a:latin typeface="Arial Narrow" pitchFamily="34" charset="0"/>
                <a:cs typeface="Arial" pitchFamily="34" charset="0"/>
              </a:rPr>
              <a:t>Pro </a:t>
            </a:r>
            <a:r>
              <a:rPr lang="cs-CZ" sz="2200" dirty="0">
                <a:latin typeface="Arial Narrow" pitchFamily="34" charset="0"/>
                <a:cs typeface="Arial" pitchFamily="34" charset="0"/>
              </a:rPr>
              <a:t>permanentní magnety se naopak používají magneticky tvrdé materiály se širokou hysterezní smyčkou, které mají velkou remanentní indukci i koercitivní sílu.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27984" y="3610451"/>
            <a:ext cx="3875454" cy="307074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6617" y="3536342"/>
            <a:ext cx="2267231" cy="3218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2233368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536504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OPAKOVÁNÍ: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Nakreslete a popište magnetický obvod.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Co popisuje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Hopkinsonův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zákon? .………………………………......................................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Co je zobrazením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Hopkinsonova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zákona? ..………………………................................................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Popište průběh hysterezní smyčky.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/>
            </a:r>
            <a:br>
              <a:rPr lang="cs-CZ" sz="2200" dirty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..................................................................................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12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Autofit/>
          </a:bodyPr>
          <a:lstStyle/>
          <a:p>
            <a:r>
              <a:rPr lang="cs-CZ" sz="3400" b="1" dirty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  <a:t>MAGNETICKÝ OBVOD, HYSTEREZNÍ SMYČKA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536504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Vocabulary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magnetic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circuit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magnetický obvod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magnetic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flux – magnetický tok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magnetomotive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force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magnetomotorické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 napětí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>
                <a:latin typeface="Arial" pitchFamily="34" charset="0"/>
                <a:cs typeface="Arial" pitchFamily="34" charset="0"/>
              </a:rPr>
              <a:t>initial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magnetization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curve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křivka prvotní magnetizace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>
                <a:latin typeface="Arial" pitchFamily="34" charset="0"/>
                <a:cs typeface="Arial" pitchFamily="34" charset="0"/>
              </a:rPr>
              <a:t>hysteresis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loop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hysterezní křivka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saturation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nasycení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13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Autofit/>
          </a:bodyPr>
          <a:lstStyle/>
          <a:p>
            <a:r>
              <a:rPr lang="cs-CZ" sz="3400" b="1" dirty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  <a:t>MAGNETICKÝ OBVOD, HYSTEREZNÍ SMYČKA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TKOTZ, Klaus a kol. 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PŘÍRUČKA PRO ELEKTROTECHNIKA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Praha: Europa-Sobotáles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cz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s.r.o., 2006, ISBN 80-86706-13-3.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14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1370</TotalTime>
  <Words>446</Words>
  <Application>Microsoft Office PowerPoint</Application>
  <PresentationFormat>Předvádění na obrazovce (4:3)</PresentationFormat>
  <Paragraphs>100</Paragraphs>
  <Slides>14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Snímek 2</vt:lpstr>
      <vt:lpstr>MAGNETICKÝ OBVOD, HYSTEREZNÍ SMYČKA</vt:lpstr>
      <vt:lpstr>MAGNETICKÝ OBVOD</vt:lpstr>
      <vt:lpstr>MAGNETICKÝ OBVOD</vt:lpstr>
      <vt:lpstr>MAGNETICKÝ OBVOD</vt:lpstr>
      <vt:lpstr>MAGNETICKÝ OBVOD</vt:lpstr>
      <vt:lpstr>HYSTEREZNÍ SMYČKA</vt:lpstr>
      <vt:lpstr>HYSTEREZNÍ SMYČKA</vt:lpstr>
      <vt:lpstr>HYSTEREZNÍ SMYČKA</vt:lpstr>
      <vt:lpstr>HYSTEREZNÍ SMYČKA</vt:lpstr>
      <vt:lpstr>MAGNETICKÝ OBVOD, HYSTEREZNÍ SMYČKA</vt:lpstr>
      <vt:lpstr>MAGNETICKÝ OBVOD, HYSTEREZNÍ SMYČKA</vt:lpstr>
      <vt:lpstr>Snímek 14</vt:lpstr>
    </vt:vector>
  </TitlesOfParts>
  <Company>SOŠ a SOU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ZDROJ</dc:title>
  <dc:creator>znepokoj00</dc:creator>
  <cp:lastModifiedBy>Dum</cp:lastModifiedBy>
  <cp:revision>127</cp:revision>
  <dcterms:created xsi:type="dcterms:W3CDTF">2012-05-16T10:04:36Z</dcterms:created>
  <dcterms:modified xsi:type="dcterms:W3CDTF">2013-05-02T10:54:15Z</dcterms:modified>
</cp:coreProperties>
</file>