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4"/>
  </p:notesMasterIdLst>
  <p:sldIdLst>
    <p:sldId id="256" r:id="rId2"/>
    <p:sldId id="263" r:id="rId3"/>
    <p:sldId id="270" r:id="rId4"/>
    <p:sldId id="272" r:id="rId5"/>
    <p:sldId id="274" r:id="rId6"/>
    <p:sldId id="273" r:id="rId7"/>
    <p:sldId id="271" r:id="rId8"/>
    <p:sldId id="275" r:id="rId9"/>
    <p:sldId id="276" r:id="rId10"/>
    <p:sldId id="260" r:id="rId11"/>
    <p:sldId id="262" r:id="rId12"/>
    <p:sldId id="26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14487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13.2.2013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13.2.2013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13.2.2013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1526194"/>
              </p:ext>
            </p:extLst>
          </p:nvPr>
        </p:nvGraphicFramePr>
        <p:xfrm>
          <a:off x="1115616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VY_32_INOVACE_07_B_15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Elektrostatické pole a elektromagnetismus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Elektromagnetická indukce, </a:t>
                      </a:r>
                      <a:r>
                        <a:rPr lang="cs-CZ" sz="1600" kern="1200" baseline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Lenzův</a:t>
                      </a:r>
                      <a:r>
                        <a:rPr lang="cs-CZ" sz="16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 zákon</a:t>
                      </a:r>
                      <a:endParaRPr lang="cs-CZ" sz="1600" kern="1200" baseline="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Lukáš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prosinec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1. ročník studijního oboru MIEZ, předmětu ELEKTROTECHNIKA, inovuje výuku použitím multimediálních pomůcek – prezentace s 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0"/>
            <a:ext cx="8496944" cy="1268760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ELEKTROMAGNETICKÁ INDUKCE</a:t>
            </a:r>
            <a:endParaRPr lang="cs-CZ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3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6"/>
          <p:cNvSpPr>
            <a:spLocks noGrp="1"/>
          </p:cNvSpPr>
          <p:nvPr>
            <p:ph idx="1"/>
          </p:nvPr>
        </p:nvSpPr>
        <p:spPr>
          <a:xfrm>
            <a:off x="457200" y="1988840"/>
            <a:ext cx="8219256" cy="4680520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Pohybem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vodiče v magnetickém poli, který protíná jeho indukční čáry, vzniká (indukuje se) ve vodiči napětí. 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Pohybuje-li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se vodič rovnoběžně s indukčními čarami, žádné napětí se neindukuje.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Vznikne-li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na svorkách vodiče indukované napětí, po propojení obvodu začne procházet obvodem proud.</a:t>
            </a:r>
          </a:p>
        </p:txBody>
      </p:sp>
    </p:spTree>
    <p:extLst>
      <p:ext uri="{BB962C8B-B14F-4D97-AF65-F5344CB8AC3E}">
        <p14:creationId xmlns:p14="http://schemas.microsoft.com/office/powerpoint/2010/main" val="277796076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3704099"/>
            <a:ext cx="2952328" cy="291799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3717032"/>
            <a:ext cx="3424794" cy="294643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0"/>
            <a:ext cx="8496944" cy="1268760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ELEKTROMAGNETICKÁ INDUKCE</a:t>
            </a:r>
            <a:endParaRPr lang="cs-CZ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4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6"/>
          <p:cNvSpPr>
            <a:spLocks noGrp="1"/>
          </p:cNvSpPr>
          <p:nvPr>
            <p:ph idx="1"/>
          </p:nvPr>
        </p:nvSpPr>
        <p:spPr>
          <a:xfrm>
            <a:off x="457200" y="1988840"/>
            <a:ext cx="8219256" cy="4680520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Způsoby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vzniku indukovaného napětí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: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6"/>
          <p:cNvSpPr txBox="1">
            <a:spLocks/>
          </p:cNvSpPr>
          <p:nvPr/>
        </p:nvSpPr>
        <p:spPr>
          <a:xfrm>
            <a:off x="4499992" y="2708920"/>
            <a:ext cx="4392488" cy="468052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i="1" dirty="0" smtClean="0">
                <a:latin typeface="Arial" pitchFamily="34" charset="0"/>
                <a:cs typeface="Arial" pitchFamily="34" charset="0"/>
              </a:rPr>
              <a:t>vodič se nepohybuje, ale mění se magnetické pole </a:t>
            </a:r>
            <a:endParaRPr lang="cs-CZ" sz="2600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6"/>
          <p:cNvSpPr txBox="1">
            <a:spLocks/>
          </p:cNvSpPr>
          <p:nvPr/>
        </p:nvSpPr>
        <p:spPr>
          <a:xfrm>
            <a:off x="457200" y="2708920"/>
            <a:ext cx="3898776" cy="424847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i="1" dirty="0" smtClean="0">
                <a:latin typeface="Arial" pitchFamily="34" charset="0"/>
                <a:cs typeface="Arial" pitchFamily="34" charset="0"/>
              </a:rPr>
              <a:t>vodič se pohybuje ve stálém magnetickém poli</a:t>
            </a:r>
          </a:p>
        </p:txBody>
      </p:sp>
    </p:spTree>
    <p:extLst>
      <p:ext uri="{BB962C8B-B14F-4D97-AF65-F5344CB8AC3E}">
        <p14:creationId xmlns:p14="http://schemas.microsoft.com/office/powerpoint/2010/main" val="352169677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0"/>
            <a:ext cx="8496944" cy="1268760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ELEKTROMAGNETICKÁ INDUKCE</a:t>
            </a:r>
            <a:endParaRPr lang="cs-CZ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5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6"/>
          <p:cNvSpPr>
            <a:spLocks noGrp="1"/>
          </p:cNvSpPr>
          <p:nvPr>
            <p:ph idx="1"/>
          </p:nvPr>
        </p:nvSpPr>
        <p:spPr>
          <a:xfrm>
            <a:off x="457200" y="1988840"/>
            <a:ext cx="8219256" cy="504056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>
                <a:latin typeface="Arial" pitchFamily="34" charset="0"/>
                <a:cs typeface="Arial" pitchFamily="34" charset="0"/>
              </a:rPr>
              <a:t>Indukční zákon: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Obdélník 8"/>
              <p:cNvSpPr/>
              <p:nvPr/>
            </p:nvSpPr>
            <p:spPr>
              <a:xfrm>
                <a:off x="467544" y="2420888"/>
                <a:ext cx="8280920" cy="104900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600" b="1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600" b="1" i="1">
                              <a:latin typeface="Cambria Math"/>
                            </a:rPr>
                            <m:t>𝒖</m:t>
                          </m:r>
                        </m:e>
                        <m:sub>
                          <m:r>
                            <a:rPr lang="cs-CZ" sz="3600" b="1" i="1">
                              <a:latin typeface="Cambria Math"/>
                            </a:rPr>
                            <m:t>𝒊</m:t>
                          </m:r>
                        </m:sub>
                      </m:sSub>
                      <m:r>
                        <a:rPr lang="cs-CZ" sz="3600" b="1" i="1">
                          <a:latin typeface="Cambria Math"/>
                        </a:rPr>
                        <m:t>=</m:t>
                      </m:r>
                      <m:r>
                        <a:rPr lang="cs-CZ" sz="3600" b="1" i="1">
                          <a:latin typeface="Cambria Math"/>
                        </a:rPr>
                        <m:t>𝑩</m:t>
                      </m:r>
                      <m:r>
                        <a:rPr lang="cs-CZ" sz="3600" b="1" i="1">
                          <a:latin typeface="Cambria Math"/>
                        </a:rPr>
                        <m:t>∙</m:t>
                      </m:r>
                      <m:r>
                        <a:rPr lang="cs-CZ" sz="3600" b="1" i="1">
                          <a:latin typeface="Cambria Math"/>
                        </a:rPr>
                        <m:t>𝒍</m:t>
                      </m:r>
                      <m:r>
                        <a:rPr lang="cs-CZ" sz="3600" b="1" i="1">
                          <a:latin typeface="Cambria Math"/>
                        </a:rPr>
                        <m:t>∙</m:t>
                      </m:r>
                      <m:r>
                        <a:rPr lang="cs-CZ" sz="3600" b="1" i="1">
                          <a:latin typeface="Cambria Math"/>
                        </a:rPr>
                        <m:t>𝒗</m:t>
                      </m:r>
                      <m:r>
                        <a:rPr lang="cs-CZ" sz="3600" b="1" i="1">
                          <a:latin typeface="Cambria Math"/>
                        </a:rPr>
                        <m:t>∙</m:t>
                      </m:r>
                      <m:r>
                        <a:rPr lang="cs-CZ" sz="3600" b="1" i="1">
                          <a:latin typeface="Cambria Math"/>
                        </a:rPr>
                        <m:t>𝒛</m:t>
                      </m:r>
                      <m:r>
                        <a:rPr lang="cs-CZ" sz="3600" b="1" i="1">
                          <a:latin typeface="Cambria Math"/>
                        </a:rPr>
                        <m:t> 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36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3600" b="0" i="1">
                              <a:latin typeface="Cambria Math"/>
                            </a:rPr>
                            <m:t>𝑉</m:t>
                          </m:r>
                          <m:r>
                            <a:rPr lang="cs-CZ" sz="3600" b="0" i="1">
                              <a:latin typeface="Cambria Math"/>
                            </a:rPr>
                            <m:t>;</m:t>
                          </m:r>
                          <m:r>
                            <a:rPr lang="cs-CZ" sz="3600" b="0" i="1">
                              <a:latin typeface="Cambria Math"/>
                            </a:rPr>
                            <m:t>𝑇</m:t>
                          </m:r>
                          <m:r>
                            <a:rPr lang="cs-CZ" sz="3600" b="0" i="1">
                              <a:latin typeface="Cambria Math"/>
                            </a:rPr>
                            <m:t>,</m:t>
                          </m:r>
                          <m:r>
                            <a:rPr lang="cs-CZ" sz="3600" b="0" i="1">
                              <a:latin typeface="Cambria Math"/>
                            </a:rPr>
                            <m:t>𝑚</m:t>
                          </m:r>
                          <m:r>
                            <a:rPr lang="cs-CZ" sz="3600" b="0" i="1">
                              <a:latin typeface="Cambria Math"/>
                            </a:rPr>
                            <m:t>,</m:t>
                          </m:r>
                          <m:f>
                            <m:fPr>
                              <m:ctrlPr>
                                <a:rPr lang="cs-CZ" sz="3600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3600" b="0" i="1">
                                  <a:latin typeface="Cambria Math"/>
                                </a:rPr>
                                <m:t>𝑚</m:t>
                              </m:r>
                            </m:num>
                            <m:den>
                              <m:r>
                                <a:rPr lang="cs-CZ" sz="3600" b="0" i="1">
                                  <a:latin typeface="Cambria Math"/>
                                </a:rPr>
                                <m:t>𝑠</m:t>
                              </m:r>
                            </m:den>
                          </m:f>
                          <m:r>
                            <a:rPr lang="cs-CZ" sz="3600" b="0" i="1">
                              <a:latin typeface="Cambria Math"/>
                            </a:rPr>
                            <m:t>,−</m:t>
                          </m:r>
                        </m:e>
                      </m:d>
                    </m:oMath>
                  </m:oMathPara>
                </a14:m>
                <a:endParaRPr lang="cs-CZ" sz="3600" dirty="0"/>
              </a:p>
            </p:txBody>
          </p:sp>
        </mc:Choice>
        <mc:Fallback xmlns="">
          <p:sp>
            <p:nvSpPr>
              <p:cNvPr id="9" name="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2420888"/>
                <a:ext cx="8280920" cy="104900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Zástupný symbol pro obsah 6"/>
          <p:cNvSpPr txBox="1">
            <a:spLocks/>
          </p:cNvSpPr>
          <p:nvPr/>
        </p:nvSpPr>
        <p:spPr>
          <a:xfrm>
            <a:off x="457200" y="3501008"/>
            <a:ext cx="8219256" cy="16561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spcAft>
                <a:spcPts val="1200"/>
              </a:spcAft>
              <a:buNone/>
              <a:tabLst>
                <a:tab pos="4035425" algn="l"/>
              </a:tabLst>
            </a:pPr>
            <a:r>
              <a:rPr lang="cs-CZ" sz="2600" b="1" i="1" dirty="0" err="1">
                <a:latin typeface="Times New Roman" pitchFamily="18" charset="0"/>
                <a:cs typeface="Times New Roman" pitchFamily="18" charset="0"/>
              </a:rPr>
              <a:t>u</a:t>
            </a:r>
            <a:r>
              <a:rPr lang="cs-CZ" sz="2600" b="1" i="1" baseline="-25000" dirty="0" err="1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2600" b="1" i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600" i="1" dirty="0">
                <a:latin typeface="Times New Roman" pitchFamily="18" charset="0"/>
                <a:cs typeface="Times New Roman" pitchFamily="18" charset="0"/>
              </a:rPr>
              <a:t>– indukované </a:t>
            </a:r>
            <a:r>
              <a:rPr lang="cs-CZ" sz="2600" i="1" dirty="0" smtClean="0">
                <a:latin typeface="Times New Roman" pitchFamily="18" charset="0"/>
                <a:cs typeface="Times New Roman" pitchFamily="18" charset="0"/>
              </a:rPr>
              <a:t>napětí	</a:t>
            </a:r>
            <a:r>
              <a:rPr lang="cs-CZ" sz="2600" b="1" i="1" dirty="0" smtClean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2600" i="1" dirty="0" smtClean="0">
                <a:latin typeface="Times New Roman" pitchFamily="18" charset="0"/>
                <a:cs typeface="Times New Roman" pitchFamily="18" charset="0"/>
              </a:rPr>
              <a:t> – magnetická indukce</a:t>
            </a:r>
          </a:p>
          <a:p>
            <a:pPr marL="0" indent="0">
              <a:spcBef>
                <a:spcPts val="0"/>
              </a:spcBef>
              <a:spcAft>
                <a:spcPts val="1200"/>
              </a:spcAft>
              <a:buNone/>
              <a:tabLst>
                <a:tab pos="4035425" algn="l"/>
              </a:tabLst>
            </a:pPr>
            <a:r>
              <a:rPr lang="cs-CZ" sz="2600" b="1" i="1" dirty="0" smtClean="0">
                <a:latin typeface="Times New Roman" pitchFamily="18" charset="0"/>
                <a:cs typeface="Times New Roman" pitchFamily="18" charset="0"/>
              </a:rPr>
              <a:t>l </a:t>
            </a:r>
            <a:r>
              <a:rPr lang="cs-CZ" sz="2600" i="1" dirty="0">
                <a:latin typeface="Times New Roman" pitchFamily="18" charset="0"/>
                <a:cs typeface="Times New Roman" pitchFamily="18" charset="0"/>
              </a:rPr>
              <a:t>– aktivní délka vodiče (ta část v magnetickém poli)</a:t>
            </a:r>
          </a:p>
          <a:p>
            <a:pPr marL="0" indent="0">
              <a:spcBef>
                <a:spcPts val="0"/>
              </a:spcBef>
              <a:spcAft>
                <a:spcPts val="1200"/>
              </a:spcAft>
              <a:buNone/>
              <a:tabLst>
                <a:tab pos="4035425" algn="l"/>
              </a:tabLst>
            </a:pPr>
            <a:r>
              <a:rPr lang="cs-CZ" sz="2600" b="1" i="1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600" i="1" dirty="0">
                <a:latin typeface="Times New Roman" pitchFamily="18" charset="0"/>
                <a:cs typeface="Times New Roman" pitchFamily="18" charset="0"/>
              </a:rPr>
              <a:t> – rychlost pohybu </a:t>
            </a:r>
            <a:r>
              <a:rPr lang="cs-CZ" sz="2600" i="1" dirty="0" smtClean="0">
                <a:latin typeface="Times New Roman" pitchFamily="18" charset="0"/>
                <a:cs typeface="Times New Roman" pitchFamily="18" charset="0"/>
              </a:rPr>
              <a:t>vodiče	</a:t>
            </a:r>
            <a:r>
              <a:rPr lang="cs-CZ" sz="2600" b="1" i="1" dirty="0" smtClean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2600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600" i="1" dirty="0">
                <a:latin typeface="Times New Roman" pitchFamily="18" charset="0"/>
                <a:cs typeface="Times New Roman" pitchFamily="18" charset="0"/>
              </a:rPr>
              <a:t>– počet vodičů (závitů cívky)</a:t>
            </a:r>
          </a:p>
        </p:txBody>
      </p:sp>
      <p:sp>
        <p:nvSpPr>
          <p:cNvPr id="7" name="Zástupný symbol pro obsah 6"/>
          <p:cNvSpPr txBox="1">
            <a:spLocks/>
          </p:cNvSpPr>
          <p:nvPr/>
        </p:nvSpPr>
        <p:spPr>
          <a:xfrm>
            <a:off x="457200" y="5158994"/>
            <a:ext cx="8219256" cy="151036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>
                <a:latin typeface="Arial" pitchFamily="34" charset="0"/>
                <a:cs typeface="Arial" pitchFamily="34" charset="0"/>
              </a:rPr>
              <a:t>Čím rychlejší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je pohyb, čím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větší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indukce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a plocha magnetického pole, tím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vyšší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je indukované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napětí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a tím vyšší proud obvodem prochází.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9412513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1956109"/>
            <a:ext cx="2952328" cy="464124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0"/>
            <a:ext cx="8496944" cy="1268760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ELEKTROMAGNETICKÁ INDUKCE</a:t>
            </a:r>
            <a:endParaRPr lang="cs-CZ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6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6"/>
          <p:cNvSpPr>
            <a:spLocks noGrp="1"/>
          </p:cNvSpPr>
          <p:nvPr>
            <p:ph idx="1"/>
          </p:nvPr>
        </p:nvSpPr>
        <p:spPr>
          <a:xfrm>
            <a:off x="457200" y="1988840"/>
            <a:ext cx="8219256" cy="504056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>
                <a:latin typeface="Arial" pitchFamily="34" charset="0"/>
                <a:cs typeface="Arial" pitchFamily="34" charset="0"/>
              </a:rPr>
              <a:t>Pravidlo pravé ruky: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ástupný symbol pro obsah 6"/>
          <p:cNvSpPr txBox="1">
            <a:spLocks/>
          </p:cNvSpPr>
          <p:nvPr/>
        </p:nvSpPr>
        <p:spPr>
          <a:xfrm>
            <a:off x="457200" y="2636912"/>
            <a:ext cx="4690864" cy="39604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>
                <a:latin typeface="Arial" pitchFamily="34" charset="0"/>
                <a:cs typeface="Arial" pitchFamily="34" charset="0"/>
              </a:rPr>
              <a:t>Položíme-li pravou ruku na vodič tak, že indukční čáry magnetického pole vstupují do dlaně a odtažený palec ukazuje směr pohybu vodiče, pak napnuté prsty ukazují směr indukovaného proudu.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446560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Autofit/>
          </a:bodyPr>
          <a:lstStyle/>
          <a:p>
            <a:r>
              <a:rPr lang="cs-CZ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LENZŮV ZÁKON</a:t>
            </a: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7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4402832" cy="4752528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Při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pohybu vodiče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v magnetickém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poli se ve vodiči indukuje napětí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je-li obvod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uzavřen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, protéká vodičem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proud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. Tento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vytváří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kolem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vodiče magnetické pole.</a:t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2564904"/>
            <a:ext cx="3004246" cy="3528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543881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Autofit/>
          </a:bodyPr>
          <a:lstStyle/>
          <a:p>
            <a:r>
              <a:rPr lang="cs-CZ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LENZŮV ZÁKON</a:t>
            </a: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8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4782410" cy="4752528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Toto magnetické pole </a:t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s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původním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magnetickým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tokem vytvoří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nové magnetické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pole. To je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pak </a:t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ve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směru pohybu vodiče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zhuštěné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a vytvoří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tak sílu </a:t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působící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proti pohybu vodiče.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2564904"/>
            <a:ext cx="3004246" cy="352839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9610" y="2548532"/>
            <a:ext cx="3056716" cy="3544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520372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Autofit/>
          </a:bodyPr>
          <a:lstStyle/>
          <a:p>
            <a:r>
              <a:rPr lang="cs-CZ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LENZŮV ZÁKON</a:t>
            </a: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9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19256" cy="4752528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err="1" smtClean="0">
                <a:latin typeface="Arial" pitchFamily="34" charset="0"/>
                <a:cs typeface="Arial" pitchFamily="34" charset="0"/>
              </a:rPr>
              <a:t>Lenzův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zákon: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Proud vyvolaný indukovaným napětím je orientován tak, že svými magnetickými účinky působí proti změně původního toku.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3460292"/>
            <a:ext cx="6120680" cy="3137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346099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536504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OPAKOVÁNÍ: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Jakými způsoby může vznikat indukované napětí?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 se spočítá velikost indukovaného napětí? Popište veličiny. .……………………......................................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Jakým způsobem určíme směr  indukovaného proudu? ..………………………................................................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Jakým směrem bude působit síla na vodič pohybující se 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 v magnetickém poli? ...................................................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10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23528" y="144016"/>
            <a:ext cx="8496944" cy="9807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ELEKTROMAGNETICKÁ INDUKCE, LENZŮV ZÁKON</a:t>
            </a:r>
            <a:endParaRPr lang="cs-CZ" sz="32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536504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Vocabulary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>
                <a:latin typeface="Arial" pitchFamily="34" charset="0"/>
                <a:cs typeface="Arial" pitchFamily="34" charset="0"/>
              </a:rPr>
              <a:t>Electromagnetic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induction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elektromagnetická indukce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>
                <a:latin typeface="Arial" pitchFamily="34" charset="0"/>
                <a:cs typeface="Arial" pitchFamily="34" charset="0"/>
              </a:rPr>
              <a:t>moving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>
                <a:latin typeface="Arial" pitchFamily="34" charset="0"/>
                <a:cs typeface="Arial" pitchFamily="34" charset="0"/>
              </a:rPr>
              <a:t>conductor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– pohybující se vodič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Lenz's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law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Lenzův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zákon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en-US" sz="2200" dirty="0">
                <a:latin typeface="Arial" pitchFamily="34" charset="0"/>
                <a:cs typeface="Arial" pitchFamily="34" charset="0"/>
              </a:rPr>
              <a:t>The induced current will appear in such a direction that it opposes the change in flux that produced it</a:t>
            </a:r>
            <a:r>
              <a:rPr lang="en-US" sz="22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11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23528" y="144016"/>
            <a:ext cx="8496944" cy="9807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ELEKTROMAGNETICKÁ INDUKCE, LENZŮV ZÁKON</a:t>
            </a:r>
            <a:endParaRPr lang="cs-CZ" sz="32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TKOTZ, Klaus a kol. 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PŘÍRUČKA PRO ELEKTROTECHNIKA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 Praha: Europa-Sobotáles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cz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s.r.o., 2006, ISBN 80-86706-13-3.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12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Použité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zdroje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1498</TotalTime>
  <Words>393</Words>
  <Application>Microsoft Office PowerPoint</Application>
  <PresentationFormat>Předvádění na obrazovce (4:3)</PresentationFormat>
  <Paragraphs>83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Prezentace aplikace PowerPoint</vt:lpstr>
      <vt:lpstr>ELEKTROMAGNETICKÁ INDUKCE</vt:lpstr>
      <vt:lpstr>ELEKTROMAGNETICKÁ INDUKCE</vt:lpstr>
      <vt:lpstr>ELEKTROMAGNETICKÁ INDUKCE</vt:lpstr>
      <vt:lpstr>ELEKTROMAGNETICKÁ INDUKCE</vt:lpstr>
      <vt:lpstr>LENZŮV ZÁKON</vt:lpstr>
      <vt:lpstr>LENZŮV ZÁKON</vt:lpstr>
      <vt:lpstr>LENZŮV ZÁKON</vt:lpstr>
      <vt:lpstr>Prezentace aplikace PowerPoint</vt:lpstr>
      <vt:lpstr>Prezentace aplikace PowerPoint</vt:lpstr>
      <vt:lpstr>Prezentace aplikace PowerPoint</vt:lpstr>
    </vt:vector>
  </TitlesOfParts>
  <Company>SOŠ a 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ZDROJ</dc:title>
  <dc:creator>znepokoj00</dc:creator>
  <cp:lastModifiedBy>NEPOKOJ Lukáš</cp:lastModifiedBy>
  <cp:revision>138</cp:revision>
  <dcterms:created xsi:type="dcterms:W3CDTF">2012-05-16T10:04:36Z</dcterms:created>
  <dcterms:modified xsi:type="dcterms:W3CDTF">2013-02-13T18:49:58Z</dcterms:modified>
</cp:coreProperties>
</file>