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sldIdLst>
    <p:sldId id="256" r:id="rId2"/>
    <p:sldId id="263" r:id="rId3"/>
    <p:sldId id="270" r:id="rId4"/>
    <p:sldId id="272" r:id="rId5"/>
    <p:sldId id="273" r:id="rId6"/>
    <p:sldId id="274" r:id="rId7"/>
    <p:sldId id="275" r:id="rId8"/>
    <p:sldId id="271" r:id="rId9"/>
    <p:sldId id="276" r:id="rId10"/>
    <p:sldId id="277" r:id="rId11"/>
    <p:sldId id="278" r:id="rId12"/>
    <p:sldId id="279" r:id="rId13"/>
    <p:sldId id="260" r:id="rId14"/>
    <p:sldId id="262" r:id="rId15"/>
    <p:sldId id="26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044650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VY_32_INOVACE_07_B_16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Elektrostatické pole a elektromagnetismus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Vlastní a vzájemná indukčnost</a:t>
                      </a:r>
                      <a:endParaRPr lang="cs-CZ" sz="1600" kern="1200" baseline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prosinec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MIEZ, předmětu ELEKTROTECHNIKA,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338944"/>
            <a:ext cx="4539187" cy="312865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VLASTNÍ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7571184" cy="468052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Je-li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proud v obvodu v čase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proměnný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, mění se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čase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spjatý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magnetický tok </a:t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buzený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tímto proudem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v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cívce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se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indukuje</a:t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napětí (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u</a:t>
            </a:r>
            <a:r>
              <a:rPr lang="cs-CZ" sz="2600" baseline="-25000" dirty="0" err="1" smtClean="0">
                <a:latin typeface="Arial" pitchFamily="34" charset="0"/>
                <a:cs typeface="Arial" pitchFamily="34" charset="0"/>
              </a:rPr>
              <a:t>L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).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Toto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napětí se podle </a:t>
            </a:r>
            <a:r>
              <a:rPr lang="cs-CZ" sz="2600" dirty="0" err="1">
                <a:latin typeface="Arial" pitchFamily="34" charset="0"/>
                <a:cs typeface="Arial" pitchFamily="34" charset="0"/>
              </a:rPr>
              <a:t>Lenzova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zákona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snaží bránit změnám proudu v obvodu a musí být kompenzováno napětím zdroje.</a:t>
            </a:r>
          </a:p>
        </p:txBody>
      </p:sp>
    </p:spTree>
    <p:extLst>
      <p:ext uri="{BB962C8B-B14F-4D97-AF65-F5344CB8AC3E}">
        <p14:creationId xmlns:p14="http://schemas.microsoft.com/office/powerpoint/2010/main" val="27779607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338944"/>
            <a:ext cx="4539187" cy="312865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VLASTNÍ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2808970"/>
            <a:ext cx="5050904" cy="1914432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Z </a:t>
            </a:r>
            <a:r>
              <a:rPr lang="cs-CZ" sz="2600" dirty="0" err="1">
                <a:latin typeface="Arial" pitchFamily="34" charset="0"/>
                <a:cs typeface="Arial" pitchFamily="34" charset="0"/>
              </a:rPr>
              <a:t>Hopkinsonova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zákona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úpravou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pro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časovou změnu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magnetického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toku: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Obdélník 4"/>
              <p:cNvSpPr/>
              <p:nvPr/>
            </p:nvSpPr>
            <p:spPr>
              <a:xfrm>
                <a:off x="683568" y="4897201"/>
                <a:ext cx="350602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>
                          <a:latin typeface="Cambria Math"/>
                        </a:rPr>
                        <m:t>𝛥𝛷</m:t>
                      </m:r>
                      <m:r>
                        <a:rPr lang="cs-CZ" sz="36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i="1">
                              <a:latin typeface="Cambria Math"/>
                            </a:rPr>
                            <m:t>𝐺</m:t>
                          </m:r>
                        </m:e>
                        <m:sub>
                          <m:r>
                            <a:rPr lang="cs-CZ" sz="3600" i="1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cs-CZ" sz="3600" i="1">
                          <a:latin typeface="Cambria Math"/>
                        </a:rPr>
                        <m:t>∙</m:t>
                      </m:r>
                      <m:r>
                        <a:rPr lang="cs-CZ" sz="3600" i="1">
                          <a:latin typeface="Cambria Math"/>
                        </a:rPr>
                        <m:t>𝑁</m:t>
                      </m:r>
                      <m:r>
                        <a:rPr lang="cs-CZ" sz="3600" i="1">
                          <a:latin typeface="Cambria Math"/>
                        </a:rPr>
                        <m:t>∙</m:t>
                      </m:r>
                      <m:r>
                        <a:rPr lang="cs-CZ" sz="3600" i="1">
                          <a:latin typeface="Cambria Math"/>
                        </a:rPr>
                        <m:t>𝛥</m:t>
                      </m:r>
                      <m:r>
                        <a:rPr lang="cs-CZ" sz="3600" i="1">
                          <a:latin typeface="Cambria Math"/>
                        </a:rPr>
                        <m:t>𝑖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897201"/>
                <a:ext cx="3506024" cy="6463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ástupný symbol pro obsah 6"/>
          <p:cNvSpPr txBox="1">
            <a:spLocks/>
          </p:cNvSpPr>
          <p:nvPr/>
        </p:nvSpPr>
        <p:spPr>
          <a:xfrm>
            <a:off x="457200" y="5807004"/>
            <a:ext cx="5554960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Celkový spjatý magnetický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tok: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Obdélník 5"/>
              <p:cNvSpPr/>
              <p:nvPr/>
            </p:nvSpPr>
            <p:spPr>
              <a:xfrm>
                <a:off x="5652120" y="5733256"/>
                <a:ext cx="223811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>
                          <a:latin typeface="Cambria Math"/>
                        </a:rPr>
                        <m:t>𝛹</m:t>
                      </m:r>
                      <m:r>
                        <a:rPr lang="cs-CZ" sz="3600" i="1">
                          <a:latin typeface="Cambria Math"/>
                        </a:rPr>
                        <m:t>=</m:t>
                      </m:r>
                      <m:r>
                        <a:rPr lang="cs-CZ" sz="3600" i="1">
                          <a:latin typeface="Cambria Math"/>
                        </a:rPr>
                        <m:t>𝑁</m:t>
                      </m:r>
                      <m:r>
                        <a:rPr lang="cs-CZ" sz="3600" i="1">
                          <a:latin typeface="Cambria Math"/>
                        </a:rPr>
                        <m:t>∙</m:t>
                      </m:r>
                      <m:r>
                        <a:rPr lang="cs-CZ" sz="3600" i="1">
                          <a:latin typeface="Cambria Math"/>
                        </a:rPr>
                        <m:t>𝛷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5733256"/>
                <a:ext cx="2238112" cy="64633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Zástupný symbol pro obsah 6"/>
          <p:cNvSpPr txBox="1">
            <a:spLocks/>
          </p:cNvSpPr>
          <p:nvPr/>
        </p:nvSpPr>
        <p:spPr>
          <a:xfrm>
            <a:off x="457200" y="1996976"/>
            <a:ext cx="5050904" cy="19144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ODVOZENÍ VÝPOČTU </a:t>
            </a:r>
            <a:r>
              <a:rPr lang="cs-CZ" sz="2600" b="1" dirty="0" err="1" smtClean="0">
                <a:latin typeface="Arial" pitchFamily="34" charset="0"/>
                <a:cs typeface="Arial" pitchFamily="34" charset="0"/>
              </a:rPr>
              <a:t>u</a:t>
            </a:r>
            <a:r>
              <a:rPr lang="cs-CZ" sz="2600" b="1" baseline="-25000" dirty="0" err="1" smtClean="0">
                <a:latin typeface="Arial" pitchFamily="34" charset="0"/>
                <a:cs typeface="Arial" pitchFamily="34" charset="0"/>
              </a:rPr>
              <a:t>L</a:t>
            </a:r>
            <a:endParaRPr lang="cs-CZ" sz="2600" b="1" baseline="-25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4420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338944"/>
            <a:ext cx="4539187" cy="312865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VLASTNÍ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5050904" cy="57606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Indukované napětí v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obvodu: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65088" y="2572645"/>
                <a:ext cx="3603102" cy="32147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6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600" i="1">
                              <a:latin typeface="Cambria Math"/>
                            </a:rPr>
                            <m:t>𝐿</m:t>
                          </m:r>
                        </m:sub>
                      </m:sSub>
                      <m:r>
                        <a:rPr lang="cs-CZ" sz="36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i="1">
                              <a:latin typeface="Cambria Math"/>
                            </a:rPr>
                            <m:t>𝛥𝛹</m:t>
                          </m:r>
                        </m:num>
                        <m:den>
                          <m:r>
                            <a:rPr lang="cs-CZ" sz="3600" i="1">
                              <a:latin typeface="Cambria Math"/>
                            </a:rPr>
                            <m:t>𝛥</m:t>
                          </m:r>
                          <m:r>
                            <a:rPr lang="cs-CZ" sz="3600" i="1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sz="3600" i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600" i="1">
                              <a:latin typeface="Cambria Math"/>
                            </a:rPr>
                            <m:t>𝐿</m:t>
                          </m:r>
                        </m:sub>
                      </m:sSub>
                      <m:r>
                        <a:rPr lang="cs-CZ" sz="3600" i="1">
                          <a:latin typeface="Cambria Math"/>
                        </a:rPr>
                        <m:t>=</m:t>
                      </m:r>
                      <m:r>
                        <a:rPr lang="cs-CZ" sz="3600" i="1">
                          <a:latin typeface="Cambria Math"/>
                        </a:rPr>
                        <m:t>𝑁</m:t>
                      </m:r>
                      <m:r>
                        <a:rPr lang="cs-CZ" sz="36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i="1">
                              <a:latin typeface="Cambria Math"/>
                            </a:rPr>
                            <m:t>𝛥𝛷</m:t>
                          </m:r>
                        </m:num>
                        <m:den>
                          <m:r>
                            <a:rPr lang="cs-CZ" sz="3600" i="1">
                              <a:latin typeface="Cambria Math"/>
                            </a:rPr>
                            <m:t>𝛥</m:t>
                          </m:r>
                          <m:r>
                            <a:rPr lang="cs-CZ" sz="3600" i="1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sz="3600" i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600" i="1">
                              <a:latin typeface="Cambria Math"/>
                            </a:rPr>
                            <m:t>𝐿</m:t>
                          </m:r>
                        </m:sub>
                      </m:sSub>
                      <m:r>
                        <a:rPr lang="cs-CZ" sz="36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36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600" i="1">
                              <a:latin typeface="Cambria Math"/>
                            </a:rPr>
                            <m:t>𝑁</m:t>
                          </m:r>
                        </m:e>
                        <m:sup>
                          <m:r>
                            <a:rPr lang="cs-CZ" sz="3600" i="1">
                              <a:latin typeface="Cambria Math"/>
                            </a:rPr>
                            <m:t>2</m:t>
                          </m:r>
                        </m:sup>
                      </m:sSup>
                      <m:sSub>
                        <m:sSubPr>
                          <m:ctrlPr>
                            <a:rPr lang="cs-CZ" sz="3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i="1">
                              <a:latin typeface="Cambria Math"/>
                            </a:rPr>
                            <m:t>∙</m:t>
                          </m:r>
                          <m:r>
                            <a:rPr lang="cs-CZ" sz="3600" i="1">
                              <a:latin typeface="Cambria Math"/>
                            </a:rPr>
                            <m:t>𝐺</m:t>
                          </m:r>
                        </m:e>
                        <m:sub>
                          <m:r>
                            <a:rPr lang="cs-CZ" sz="3600" i="1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cs-CZ" sz="36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i="1">
                              <a:latin typeface="Cambria Math"/>
                            </a:rPr>
                            <m:t>𝛥</m:t>
                          </m:r>
                          <m:r>
                            <a:rPr lang="cs-CZ" sz="3600" i="1">
                              <a:latin typeface="Cambria Math"/>
                            </a:rPr>
                            <m:t>𝑖</m:t>
                          </m:r>
                        </m:num>
                        <m:den>
                          <m:r>
                            <a:rPr lang="cs-CZ" sz="3600" i="1">
                              <a:latin typeface="Cambria Math"/>
                            </a:rPr>
                            <m:t>𝛥</m:t>
                          </m:r>
                          <m:r>
                            <a:rPr lang="cs-CZ" sz="36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600" i="1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088" y="2572645"/>
                <a:ext cx="3603102" cy="321472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80054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338944"/>
            <a:ext cx="4539187" cy="312865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VLASTNÍ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6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988840"/>
                <a:ext cx="5194920" cy="2304256"/>
              </a:xfrm>
            </p:spPr>
            <p:txBody>
              <a:bodyPr>
                <a:noAutofit/>
              </a:bodyPr>
              <a:lstStyle/>
              <a:p>
                <a:pPr marL="432000" indent="-432000"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  <a:buFont typeface="Wingdings" pitchFamily="2" charset="2"/>
                  <a:buChar char="Ø"/>
                </a:pPr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Dosazením vlastní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indukčnosti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</a:rPr>
                      <m:t>𝑳</m:t>
                    </m:r>
                    <m:r>
                      <a:rPr lang="cs-CZ" sz="2800" b="1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8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>
                            <a:latin typeface="Cambria Math"/>
                          </a:rPr>
                          <m:t>𝑵</m:t>
                        </m:r>
                      </m:e>
                      <m:sup>
                        <m:r>
                          <a:rPr lang="cs-CZ" sz="2800" b="1" i="1">
                            <a:latin typeface="Cambria Math"/>
                          </a:rPr>
                          <m:t>𝟐</m:t>
                        </m:r>
                      </m:sup>
                    </m:sSup>
                    <m:sSub>
                      <m:sSubPr>
                        <m:ctrlPr>
                          <a:rPr lang="cs-CZ" sz="28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>
                            <a:latin typeface="Cambria Math"/>
                          </a:rPr>
                          <m:t>∙</m:t>
                        </m:r>
                        <m:r>
                          <a:rPr lang="cs-CZ" sz="2800" b="1" i="1">
                            <a:latin typeface="Cambria Math"/>
                          </a:rPr>
                          <m:t>𝑮</m:t>
                        </m:r>
                      </m:e>
                      <m:sub>
                        <m:r>
                          <a:rPr lang="cs-CZ" sz="2800" b="1" i="1">
                            <a:latin typeface="Cambria Math"/>
                          </a:rPr>
                          <m:t>𝒎</m:t>
                        </m:r>
                      </m:sub>
                    </m:sSub>
                    <m:r>
                      <a:rPr lang="cs-CZ" sz="2800" i="1">
                        <a:latin typeface="Cambria Math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cs-CZ" sz="28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i="1">
                            <a:latin typeface="Cambria Math"/>
                          </a:rPr>
                          <m:t>𝐻</m:t>
                        </m:r>
                        <m:r>
                          <a:rPr lang="cs-CZ" sz="2800" i="1">
                            <a:latin typeface="Cambria Math"/>
                          </a:rPr>
                          <m:t>;−,</m:t>
                        </m:r>
                        <m:r>
                          <a:rPr lang="cs-CZ" sz="2800" i="1">
                            <a:latin typeface="Cambria Math"/>
                          </a:rPr>
                          <m:t>𝐻</m:t>
                        </m:r>
                      </m:e>
                    </m:d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, </a:t>
                </a:r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dostaneme vztah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/>
                </a:r>
                <a:br>
                  <a:rPr lang="cs-CZ" sz="2600" dirty="0" smtClean="0">
                    <a:latin typeface="Arial" pitchFamily="34" charset="0"/>
                    <a:cs typeface="Arial" pitchFamily="34" charset="0"/>
                  </a:rPr>
                </a:b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pro </a:t>
                </a:r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výpočet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/>
                </a:r>
                <a:br>
                  <a:rPr lang="cs-CZ" sz="2600" dirty="0" smtClean="0">
                    <a:latin typeface="Arial" pitchFamily="34" charset="0"/>
                    <a:cs typeface="Arial" pitchFamily="34" charset="0"/>
                  </a:rPr>
                </a:b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indukovaného </a:t>
                </a:r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napětí:</a:t>
                </a:r>
              </a:p>
            </p:txBody>
          </p:sp>
        </mc:Choice>
        <mc:Fallback xmlns="">
          <p:sp>
            <p:nvSpPr>
              <p:cNvPr id="4" name="Zástupný symbol pro obsah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988840"/>
                <a:ext cx="5194920" cy="2304256"/>
              </a:xfrm>
              <a:blipFill rotWithShape="1">
                <a:blip r:embed="rId3"/>
                <a:stretch>
                  <a:fillRect l="-1761" t="-794" r="-1761" b="-153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683568" y="4581128"/>
                <a:ext cx="4730206" cy="11353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6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b="1" i="1">
                              <a:latin typeface="Cambria Math"/>
                            </a:rPr>
                            <m:t>𝒖</m:t>
                          </m:r>
                        </m:e>
                        <m:sub>
                          <m:r>
                            <a:rPr lang="cs-CZ" sz="3600" b="1" i="1">
                              <a:latin typeface="Cambria Math"/>
                            </a:rPr>
                            <m:t>𝑳</m:t>
                          </m:r>
                        </m:sub>
                      </m:sSub>
                      <m:r>
                        <a:rPr lang="cs-CZ" sz="3600" b="1" i="1">
                          <a:latin typeface="Cambria Math"/>
                        </a:rPr>
                        <m:t>=</m:t>
                      </m:r>
                      <m:r>
                        <a:rPr lang="cs-CZ" sz="3600" b="1" i="1">
                          <a:latin typeface="Cambria Math"/>
                        </a:rPr>
                        <m:t>𝑳</m:t>
                      </m:r>
                      <m:r>
                        <a:rPr lang="cs-CZ" sz="3600" b="1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6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b="1" i="1">
                              <a:latin typeface="Cambria Math"/>
                            </a:rPr>
                            <m:t>𝜟</m:t>
                          </m:r>
                          <m:r>
                            <a:rPr lang="cs-CZ" sz="3600" b="1" i="1">
                              <a:latin typeface="Cambria Math"/>
                            </a:rPr>
                            <m:t>𝒊</m:t>
                          </m:r>
                        </m:num>
                        <m:den>
                          <m:r>
                            <a:rPr lang="cs-CZ" sz="3600" b="1" i="1">
                              <a:latin typeface="Cambria Math"/>
                            </a:rPr>
                            <m:t>𝜟</m:t>
                          </m:r>
                          <m:r>
                            <a:rPr lang="cs-CZ" sz="3600" b="1" i="1">
                              <a:latin typeface="Cambria Math"/>
                            </a:rPr>
                            <m:t>𝒕</m:t>
                          </m:r>
                        </m:den>
                      </m:f>
                      <m:r>
                        <a:rPr lang="cs-CZ" sz="3600" b="1" i="1">
                          <a:latin typeface="Cambria Math"/>
                        </a:rPr>
                        <m:t> 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36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600" b="0" i="1">
                              <a:latin typeface="Cambria Math"/>
                            </a:rPr>
                            <m:t>𝑉</m:t>
                          </m:r>
                          <m:r>
                            <a:rPr lang="cs-CZ" sz="3600" b="0" i="1">
                              <a:latin typeface="Cambria Math"/>
                            </a:rPr>
                            <m:t>;</m:t>
                          </m:r>
                          <m:r>
                            <a:rPr lang="cs-CZ" sz="3600" b="0" i="1">
                              <a:latin typeface="Cambria Math"/>
                            </a:rPr>
                            <m:t>𝐻</m:t>
                          </m:r>
                          <m:r>
                            <a:rPr lang="cs-CZ" sz="3600" b="0" i="1">
                              <a:latin typeface="Cambria Math"/>
                            </a:rPr>
                            <m:t>,</m:t>
                          </m:r>
                          <m:r>
                            <a:rPr lang="cs-CZ" sz="3600" b="0" i="1">
                              <a:latin typeface="Cambria Math"/>
                            </a:rPr>
                            <m:t>𝐴</m:t>
                          </m:r>
                          <m:r>
                            <a:rPr lang="cs-CZ" sz="3600" b="0" i="1">
                              <a:latin typeface="Cambria Math"/>
                            </a:rPr>
                            <m:t>,</m:t>
                          </m:r>
                          <m:r>
                            <a:rPr lang="cs-CZ" sz="3600" b="0" i="1">
                              <a:latin typeface="Cambria Math"/>
                            </a:rPr>
                            <m:t>𝑠</m:t>
                          </m:r>
                        </m:e>
                      </m:d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581128"/>
                <a:ext cx="4730206" cy="113537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69054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VLASTNÍ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91264" cy="2304256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>
                <a:latin typeface="Arial" pitchFamily="34" charset="0"/>
                <a:cs typeface="Arial" pitchFamily="34" charset="0"/>
              </a:rPr>
              <a:t>Dynamická definice vlastní indukčnosti:</a:t>
            </a: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Vlastní indukčnost je konstanta úměrnosti mezi napětím indukovaným na svorkách a časovou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změnou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proudu cívky: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2325798" y="3504829"/>
                <a:ext cx="4554067" cy="15822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600" i="1">
                              <a:latin typeface="Cambria Math"/>
                            </a:rPr>
                            <m:t>𝐿</m:t>
                          </m:r>
                        </m:sub>
                      </m:sSub>
                      <m:r>
                        <a:rPr lang="cs-CZ" sz="3600" i="1">
                          <a:latin typeface="Cambria Math"/>
                        </a:rPr>
                        <m:t>=</m:t>
                      </m:r>
                      <m:r>
                        <a:rPr lang="cs-CZ" sz="3600" i="1">
                          <a:latin typeface="Cambria Math"/>
                        </a:rPr>
                        <m:t>𝐿</m:t>
                      </m:r>
                      <m:r>
                        <a:rPr lang="cs-CZ" sz="36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i="1">
                              <a:latin typeface="Cambria Math"/>
                            </a:rPr>
                            <m:t>𝛥</m:t>
                          </m:r>
                          <m:r>
                            <a:rPr lang="cs-CZ" sz="3600" i="1">
                              <a:latin typeface="Cambria Math"/>
                            </a:rPr>
                            <m:t>𝑖</m:t>
                          </m:r>
                        </m:num>
                        <m:den>
                          <m:r>
                            <a:rPr lang="cs-CZ" sz="3600" i="1">
                              <a:latin typeface="Cambria Math"/>
                            </a:rPr>
                            <m:t>𝛥</m:t>
                          </m:r>
                          <m:r>
                            <a:rPr lang="cs-CZ" sz="36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600" i="1">
                          <a:latin typeface="Cambria Math"/>
                        </a:rPr>
                        <m:t> ⇒</m:t>
                      </m:r>
                      <m:r>
                        <a:rPr lang="cs-CZ" sz="3600" b="1" i="1">
                          <a:latin typeface="Cambria Math"/>
                        </a:rPr>
                        <m:t>𝑳</m:t>
                      </m:r>
                      <m:r>
                        <a:rPr lang="cs-CZ" sz="36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6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b="1" i="1">
                              <a:latin typeface="Cambria Math"/>
                            </a:rPr>
                            <m:t>𝒖</m:t>
                          </m:r>
                        </m:num>
                        <m:den>
                          <m:f>
                            <m:fPr>
                              <m:ctrlPr>
                                <a:rPr lang="cs-CZ" sz="3600" b="1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3600" b="1" i="1">
                                  <a:latin typeface="Cambria Math"/>
                                </a:rPr>
                                <m:t>𝜟</m:t>
                              </m:r>
                              <m:r>
                                <a:rPr lang="cs-CZ" sz="3600" b="1" i="1">
                                  <a:latin typeface="Cambria Math"/>
                                </a:rPr>
                                <m:t>𝒊</m:t>
                              </m:r>
                            </m:num>
                            <m:den>
                              <m:r>
                                <a:rPr lang="cs-CZ" sz="3600" b="1" i="1">
                                  <a:latin typeface="Cambria Math"/>
                                </a:rPr>
                                <m:t>𝜟</m:t>
                              </m:r>
                              <m:r>
                                <a:rPr lang="cs-CZ" sz="3600" b="1" i="1">
                                  <a:latin typeface="Cambria Math"/>
                                </a:rPr>
                                <m:t>𝒕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5798" y="3504829"/>
                <a:ext cx="4554067" cy="158229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Zástupný symbol pro obsah 6"/>
          <p:cNvSpPr txBox="1">
            <a:spLocks/>
          </p:cNvSpPr>
          <p:nvPr/>
        </p:nvSpPr>
        <p:spPr>
          <a:xfrm>
            <a:off x="457200" y="5085184"/>
            <a:ext cx="8291264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>
                <a:latin typeface="Arial" pitchFamily="34" charset="0"/>
                <a:cs typeface="Arial" pitchFamily="34" charset="0"/>
              </a:rPr>
              <a:t>Cívka má indukčnost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1 H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, když rovnoměrnou změnou proudu s rychlostí 1 A/s se v cívce indukuje napětí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1 V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.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3959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139122"/>
            <a:ext cx="6624736" cy="254412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VZÁJEMNÁ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19256" cy="3168352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 Narrow" pitchFamily="34" charset="0"/>
                <a:cs typeface="Arial" pitchFamily="34" charset="0"/>
              </a:rPr>
              <a:t>Dvě 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cívky na společném jádru tvoří magneticky vázané </a:t>
            </a:r>
            <a:r>
              <a:rPr lang="cs-CZ" sz="2600" dirty="0" smtClean="0">
                <a:latin typeface="Arial Narrow" pitchFamily="34" charset="0"/>
                <a:cs typeface="Arial" pitchFamily="34" charset="0"/>
              </a:rPr>
              <a:t>obvody.</a:t>
            </a:r>
            <a:endParaRPr lang="cs-CZ" sz="2600" dirty="0">
              <a:latin typeface="Arial Narrow" pitchFamily="34" charset="0"/>
              <a:cs typeface="Arial" pitchFamily="34" charset="0"/>
            </a:endParaRP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 Narrow" pitchFamily="34" charset="0"/>
                <a:cs typeface="Arial" pitchFamily="34" charset="0"/>
              </a:rPr>
              <a:t>Je-li 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proud prvního obvodu (i</a:t>
            </a:r>
            <a:r>
              <a:rPr lang="cs-CZ" sz="2600" baseline="-25000" dirty="0">
                <a:latin typeface="Arial Narrow" pitchFamily="34" charset="0"/>
                <a:cs typeface="Arial" pitchFamily="34" charset="0"/>
              </a:rPr>
              <a:t>1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) v čase proměnný, mění se i jím buzený magnetický tok (</a:t>
            </a:r>
            <a:r>
              <a:rPr lang="cs-CZ" sz="2600" dirty="0">
                <a:latin typeface="Symbol" pitchFamily="18" charset="2"/>
                <a:cs typeface="Arial" pitchFamily="34" charset="0"/>
              </a:rPr>
              <a:t></a:t>
            </a:r>
            <a:r>
              <a:rPr lang="cs-CZ" sz="2600" baseline="-25000" dirty="0">
                <a:latin typeface="Arial Narrow" pitchFamily="34" charset="0"/>
                <a:cs typeface="Arial" pitchFamily="34" charset="0"/>
              </a:rPr>
              <a:t>12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) a v druhé cívce se </a:t>
            </a:r>
            <a:r>
              <a:rPr lang="cs-CZ" sz="2600" dirty="0" smtClean="0">
                <a:latin typeface="Arial Narrow" pitchFamily="34" charset="0"/>
                <a:cs typeface="Arial" pitchFamily="34" charset="0"/>
              </a:rPr>
              <a:t>indukuje napětí 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vzájemné indukce (u</a:t>
            </a:r>
            <a:r>
              <a:rPr lang="cs-CZ" sz="2600" baseline="-25000" dirty="0">
                <a:latin typeface="Arial Narrow" pitchFamily="34" charset="0"/>
                <a:cs typeface="Arial" pitchFamily="34" charset="0"/>
              </a:rPr>
              <a:t>M2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1453813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139122"/>
            <a:ext cx="6624736" cy="254412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VZÁJEMNÁ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5007206" cy="57606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Magnetický tok vlastní indukce: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5148064" y="1988840"/>
                <a:ext cx="3461973" cy="5539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𝛷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11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𝑁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𝑖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𝐺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𝑚</m:t>
                          </m:r>
                          <m:r>
                            <a:rPr lang="cs-CZ" sz="3000" i="1">
                              <a:latin typeface="Cambria Math"/>
                            </a:rPr>
                            <m:t>11</m:t>
                          </m:r>
                        </m:sub>
                      </m:sSub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1988840"/>
                <a:ext cx="3461973" cy="55399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ástupný symbol pro obsah 6"/>
          <p:cNvSpPr txBox="1">
            <a:spLocks/>
          </p:cNvSpPr>
          <p:nvPr/>
        </p:nvSpPr>
        <p:spPr>
          <a:xfrm>
            <a:off x="457200" y="2708920"/>
            <a:ext cx="382676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Napětí vlastní indukce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457200" y="3124697"/>
                <a:ext cx="7055649" cy="9596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𝐿</m:t>
                          </m:r>
                          <m:r>
                            <a:rPr lang="cs-CZ" sz="3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𝑁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𝛷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11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000" i="1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cs-CZ" sz="3000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cs-CZ" sz="3000" i="1">
                              <a:latin typeface="Cambria Math"/>
                            </a:rPr>
                            <m:t>𝑁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1</m:t>
                          </m:r>
                        </m:sub>
                        <m:sup>
                          <m:r>
                            <a:rPr lang="cs-CZ" sz="3000" i="1">
                              <a:latin typeface="Cambria Math"/>
                            </a:rPr>
                            <m:t>2</m:t>
                          </m:r>
                        </m:sup>
                      </m:sSubSup>
                      <m:r>
                        <a:rPr lang="cs-CZ" sz="3000" i="1">
                          <a:latin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𝐺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0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3124697"/>
                <a:ext cx="7055649" cy="95968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84119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139122"/>
            <a:ext cx="6624736" cy="254412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VZÁJEMNÁ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147248" cy="1512168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dirty="0">
                <a:latin typeface="Arial Narrow" pitchFamily="34" charset="0"/>
                <a:cs typeface="Arial" pitchFamily="34" charset="0"/>
              </a:rPr>
              <a:t>Vzájemný magnetický tok (</a:t>
            </a:r>
            <a:r>
              <a:rPr lang="cs-CZ" sz="2600" dirty="0">
                <a:latin typeface="Symbol" pitchFamily="18" charset="2"/>
                <a:cs typeface="Arial" pitchFamily="34" charset="0"/>
              </a:rPr>
              <a:t></a:t>
            </a:r>
            <a:r>
              <a:rPr lang="cs-CZ" sz="2600" baseline="-25000" dirty="0">
                <a:latin typeface="Arial Narrow" pitchFamily="34" charset="0"/>
                <a:cs typeface="Arial" pitchFamily="34" charset="0"/>
              </a:rPr>
              <a:t>12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) je buzen proudem primární cívky </a:t>
            </a:r>
            <a:r>
              <a:rPr lang="cs-CZ" sz="2600" dirty="0" smtClean="0">
                <a:latin typeface="Arial Narrow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 Narrow" pitchFamily="34" charset="0"/>
                <a:cs typeface="Arial" pitchFamily="34" charset="0"/>
              </a:rPr>
            </a:br>
            <a:r>
              <a:rPr lang="cs-CZ" sz="2600" dirty="0" smtClean="0">
                <a:latin typeface="Arial Narrow" pitchFamily="34" charset="0"/>
                <a:cs typeface="Arial" pitchFamily="34" charset="0"/>
              </a:rPr>
              <a:t>a 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na sekundární cívce indukuje napětí vzájemné indukce: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67544" y="2996952"/>
                <a:ext cx="7992888" cy="9596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𝑀</m:t>
                          </m:r>
                          <m:r>
                            <a:rPr lang="cs-CZ" sz="3000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𝑁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𝛷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12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0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𝑁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𝑁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𝐺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𝑚</m:t>
                          </m:r>
                          <m:r>
                            <a:rPr lang="cs-CZ" sz="3000" i="1">
                              <a:latin typeface="Cambria Math"/>
                            </a:rPr>
                            <m:t>12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000" i="1">
                          <a:latin typeface="Cambria Math"/>
                        </a:rPr>
                        <m:t>=</m:t>
                      </m:r>
                      <m:r>
                        <a:rPr lang="cs-CZ" sz="3000" i="1">
                          <a:latin typeface="Cambria Math"/>
                        </a:rPr>
                        <m:t>𝑀</m:t>
                      </m:r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996952"/>
                <a:ext cx="7992888" cy="95968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7334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139122"/>
            <a:ext cx="6624736" cy="254412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VZÁJEMNÁ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11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147248" cy="1008112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dirty="0">
                <a:latin typeface="Arial Narrow" pitchFamily="34" charset="0"/>
                <a:cs typeface="Arial" pitchFamily="34" charset="0"/>
              </a:rPr>
              <a:t>M – Vzájemná indukčnost, je to veličina, která charakterizuje magnetickou vazbu obou cívek.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395536" y="2888415"/>
                <a:ext cx="8352928" cy="13326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𝑀</m:t>
                          </m:r>
                          <m:r>
                            <a:rPr lang="cs-CZ" sz="3000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=</m:t>
                      </m:r>
                      <m:r>
                        <a:rPr lang="cs-CZ" sz="3000" i="1">
                          <a:latin typeface="Cambria Math"/>
                        </a:rPr>
                        <m:t>𝑀</m:t>
                      </m:r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000" i="1">
                          <a:latin typeface="Cambria Math"/>
                        </a:rPr>
                        <m:t>; 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𝑀</m:t>
                          </m:r>
                          <m:r>
                            <a:rPr lang="cs-CZ" sz="3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=</m:t>
                      </m:r>
                      <m:r>
                        <a:rPr lang="cs-CZ" sz="3000" i="1">
                          <a:latin typeface="Cambria Math"/>
                        </a:rPr>
                        <m:t>𝑀</m:t>
                      </m:r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000" i="1">
                          <a:latin typeface="Cambria Math"/>
                        </a:rPr>
                        <m:t>⇒</m:t>
                      </m:r>
                      <m:r>
                        <a:rPr lang="cs-CZ" sz="3000" i="1">
                          <a:latin typeface="Cambria Math"/>
                        </a:rPr>
                        <m:t>𝑀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𝑀</m:t>
                              </m:r>
                              <m:r>
                                <a:rPr lang="cs-CZ" sz="30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f>
                            <m:f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3000" i="1">
                                  <a:latin typeface="Cambria Math"/>
                                </a:rPr>
                                <m:t>𝛥</m:t>
                              </m:r>
                              <m:sSub>
                                <m:sSubPr>
                                  <m:ctrlPr>
                                    <a:rPr lang="cs-CZ" sz="30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3000" i="1">
                                      <a:latin typeface="Cambria Math"/>
                                    </a:rPr>
                                    <m:t>𝑖</m:t>
                                  </m:r>
                                </m:e>
                                <m:sub>
                                  <m:r>
                                    <a:rPr lang="cs-CZ" sz="3000" i="1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sz="3000" i="1">
                                  <a:latin typeface="Cambria Math"/>
                                </a:rPr>
                                <m:t>𝛥</m:t>
                              </m:r>
                              <m:r>
                                <a:rPr lang="cs-CZ" sz="3000" i="1">
                                  <a:latin typeface="Cambria Math"/>
                                </a:rPr>
                                <m:t>𝑡</m:t>
                              </m:r>
                            </m:den>
                          </m:f>
                        </m:den>
                      </m:f>
                      <m:r>
                        <a:rPr lang="cs-CZ" sz="3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𝑀</m:t>
                              </m:r>
                              <m:r>
                                <a:rPr lang="cs-CZ" sz="30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f>
                            <m:f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3000" i="1">
                                  <a:latin typeface="Cambria Math"/>
                                </a:rPr>
                                <m:t>𝛥</m:t>
                              </m:r>
                              <m:sSub>
                                <m:sSubPr>
                                  <m:ctrlPr>
                                    <a:rPr lang="cs-CZ" sz="30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3000" i="1">
                                      <a:latin typeface="Cambria Math"/>
                                    </a:rPr>
                                    <m:t>𝑖</m:t>
                                  </m:r>
                                </m:e>
                                <m:sub>
                                  <m:r>
                                    <a:rPr lang="cs-CZ" sz="3000" i="1"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sz="3000" i="1">
                                  <a:latin typeface="Cambria Math"/>
                                </a:rPr>
                                <m:t>𝛥</m:t>
                              </m:r>
                              <m:r>
                                <a:rPr lang="cs-CZ" sz="3000" i="1">
                                  <a:latin typeface="Cambria Math"/>
                                </a:rPr>
                                <m:t>𝑡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888415"/>
                <a:ext cx="8352928" cy="133267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47454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496944" cy="12687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VZÁJEMNÁ INDUKČNOST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12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147248" cy="1008112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dirty="0">
                <a:latin typeface="Arial Narrow" pitchFamily="34" charset="0"/>
                <a:cs typeface="Arial" pitchFamily="34" charset="0"/>
              </a:rPr>
              <a:t>M – Vzájemná indukčnost, je to veličina, která charakterizuje magnetickou vazbu obou cívek.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395536" y="2888415"/>
                <a:ext cx="8352928" cy="13326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𝑀</m:t>
                          </m:r>
                          <m:r>
                            <a:rPr lang="cs-CZ" sz="3000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=</m:t>
                      </m:r>
                      <m:r>
                        <a:rPr lang="cs-CZ" sz="3000" i="1">
                          <a:latin typeface="Cambria Math"/>
                        </a:rPr>
                        <m:t>𝑀</m:t>
                      </m:r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000" i="1">
                          <a:latin typeface="Cambria Math"/>
                        </a:rPr>
                        <m:t>; </m:t>
                      </m:r>
                      <m:sSub>
                        <m:sSubPr>
                          <m:ctrlPr>
                            <a:rPr lang="cs-CZ" sz="3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3000" i="1">
                              <a:latin typeface="Cambria Math"/>
                            </a:rPr>
                            <m:t>𝑀</m:t>
                          </m:r>
                          <m:r>
                            <a:rPr lang="cs-CZ" sz="3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i="1">
                          <a:latin typeface="Cambria Math"/>
                        </a:rPr>
                        <m:t>=</m:t>
                      </m:r>
                      <m:r>
                        <a:rPr lang="cs-CZ" sz="3000" i="1">
                          <a:latin typeface="Cambria Math"/>
                        </a:rPr>
                        <m:t>𝑀</m:t>
                      </m:r>
                      <m:r>
                        <a:rPr lang="cs-CZ" sz="3000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𝑖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cs-CZ" sz="3000" i="1">
                              <a:latin typeface="Cambria Math"/>
                            </a:rPr>
                            <m:t>𝛥</m:t>
                          </m:r>
                          <m:r>
                            <a:rPr lang="cs-CZ" sz="3000" i="1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cs-CZ" sz="3000" i="1">
                          <a:latin typeface="Cambria Math"/>
                        </a:rPr>
                        <m:t>⇒</m:t>
                      </m:r>
                      <m:r>
                        <a:rPr lang="cs-CZ" sz="3000" i="1">
                          <a:latin typeface="Cambria Math"/>
                        </a:rPr>
                        <m:t>𝑀</m:t>
                      </m:r>
                      <m:r>
                        <a:rPr lang="cs-CZ" sz="30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𝑀</m:t>
                              </m:r>
                              <m:r>
                                <a:rPr lang="cs-CZ" sz="30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f>
                            <m:f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3000" i="1">
                                  <a:latin typeface="Cambria Math"/>
                                </a:rPr>
                                <m:t>𝛥</m:t>
                              </m:r>
                              <m:sSub>
                                <m:sSubPr>
                                  <m:ctrlPr>
                                    <a:rPr lang="cs-CZ" sz="30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3000" i="1">
                                      <a:latin typeface="Cambria Math"/>
                                    </a:rPr>
                                    <m:t>𝑖</m:t>
                                  </m:r>
                                </m:e>
                                <m:sub>
                                  <m:r>
                                    <a:rPr lang="cs-CZ" sz="3000" i="1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sz="3000" i="1">
                                  <a:latin typeface="Cambria Math"/>
                                </a:rPr>
                                <m:t>𝛥</m:t>
                              </m:r>
                              <m:r>
                                <a:rPr lang="cs-CZ" sz="3000" i="1">
                                  <a:latin typeface="Cambria Math"/>
                                </a:rPr>
                                <m:t>𝑡</m:t>
                              </m:r>
                            </m:den>
                          </m:f>
                        </m:den>
                      </m:f>
                      <m:r>
                        <a:rPr lang="cs-CZ" sz="3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i="1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3000" i="1">
                                  <a:latin typeface="Cambria Math"/>
                                </a:rPr>
                                <m:t>𝑀</m:t>
                              </m:r>
                              <m:r>
                                <a:rPr lang="cs-CZ" sz="30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f>
                            <m:fPr>
                              <m:ctrlPr>
                                <a:rPr lang="cs-CZ" sz="30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3000" i="1">
                                  <a:latin typeface="Cambria Math"/>
                                </a:rPr>
                                <m:t>𝛥</m:t>
                              </m:r>
                              <m:sSub>
                                <m:sSubPr>
                                  <m:ctrlPr>
                                    <a:rPr lang="cs-CZ" sz="30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3000" i="1">
                                      <a:latin typeface="Cambria Math"/>
                                    </a:rPr>
                                    <m:t>𝑖</m:t>
                                  </m:r>
                                </m:e>
                                <m:sub>
                                  <m:r>
                                    <a:rPr lang="cs-CZ" sz="3000" i="1"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sz="3000" i="1">
                                  <a:latin typeface="Cambria Math"/>
                                </a:rPr>
                                <m:t>𝛥</m:t>
                              </m:r>
                              <m:r>
                                <a:rPr lang="cs-CZ" sz="3000" i="1">
                                  <a:latin typeface="Cambria Math"/>
                                </a:rPr>
                                <m:t>𝑡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888415"/>
                <a:ext cx="8352928" cy="133267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obsah 6"/>
          <p:cNvSpPr txBox="1">
            <a:spLocks/>
          </p:cNvSpPr>
          <p:nvPr/>
        </p:nvSpPr>
        <p:spPr>
          <a:xfrm>
            <a:off x="457200" y="4250498"/>
            <a:ext cx="8147248" cy="23468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Vzájemná indukčnost je podíl okamžitého napětí vzájemné indukce v jednom obvodu a změny proudu podle času v druhém obvodu.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b="1" dirty="0">
                <a:latin typeface="Arial" pitchFamily="34" charset="0"/>
                <a:cs typeface="Arial" pitchFamily="34" charset="0"/>
              </a:rPr>
              <a:t>Na tomto jevu je založena funkce transformátoru.</a:t>
            </a:r>
          </a:p>
        </p:txBody>
      </p:sp>
    </p:spTree>
    <p:extLst>
      <p:ext uri="{BB962C8B-B14F-4D97-AF65-F5344CB8AC3E}">
        <p14:creationId xmlns:p14="http://schemas.microsoft.com/office/powerpoint/2010/main" val="17863355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Jaká je podstata jevu vlastní indukce?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Co je to vlastní indukčnost, jak se spočítá?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................……………………......................................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Jaká je podstata jevu vzájemné indukčnosti? ..………………………................................................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 stroj je založen na principu vzájemné indukčnosti? ...................................................................................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13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144016"/>
            <a:ext cx="8496944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VLASTNÍ A VZÁJEMNÁ INDUKČNOST</a:t>
            </a:r>
            <a:endParaRPr lang="cs-CZ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time-varying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magnetic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field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časově proměnné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mag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 pole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varying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magnetic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flux – proměnný magnetický tok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induced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voltage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indukované napětí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inductance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– indukčnost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transformer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transformátor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14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144016"/>
            <a:ext cx="8496944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ELEKTROMAGNETICKÁ INDUKCE, LENZŮV ZÁKON</a:t>
            </a:r>
            <a:endParaRPr lang="cs-CZ" sz="32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15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1803</TotalTime>
  <Words>782</Words>
  <Application>Microsoft Office PowerPoint</Application>
  <PresentationFormat>Předvádění na obrazovce (4:3)</PresentationFormat>
  <Paragraphs>100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Prezentace aplikace PowerPoint</vt:lpstr>
      <vt:lpstr>Prezentace aplikace PowerPoint</vt:lpstr>
      <vt:lpstr>VLASTNÍ INDUKČNOST</vt:lpstr>
      <vt:lpstr>VLASTNÍ INDUKČNOST</vt:lpstr>
      <vt:lpstr>VLASTNÍ INDUKČNOST</vt:lpstr>
      <vt:lpstr>VLASTNÍ INDUKČNOST</vt:lpstr>
      <vt:lpstr>VLASTNÍ INDUKČNOST</vt:lpstr>
      <vt:lpstr>VZÁJEMNÁ INDUKČNOST</vt:lpstr>
      <vt:lpstr>VZÁJEMNÁ INDUKČNOST</vt:lpstr>
      <vt:lpstr>VZÁJEMNÁ INDUKČNOST</vt:lpstr>
      <vt:lpstr>VZÁJEMNÁ INDUKČNOST</vt:lpstr>
      <vt:lpstr>VZÁJEMNÁ INDUKČNOST</vt:lpstr>
      <vt:lpstr>Prezentace aplikace PowerPoint</vt:lpstr>
      <vt:lpstr>Prezentace aplikace PowerPoint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NEPOKOJ Lukáš</cp:lastModifiedBy>
  <cp:revision>154</cp:revision>
  <dcterms:created xsi:type="dcterms:W3CDTF">2012-05-16T10:04:36Z</dcterms:created>
  <dcterms:modified xsi:type="dcterms:W3CDTF">2013-02-17T10:58:30Z</dcterms:modified>
</cp:coreProperties>
</file>