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2"/>
  </p:notesMasterIdLst>
  <p:sldIdLst>
    <p:sldId id="256" r:id="rId2"/>
    <p:sldId id="263" r:id="rId3"/>
    <p:sldId id="257" r:id="rId4"/>
    <p:sldId id="264" r:id="rId5"/>
    <p:sldId id="265" r:id="rId6"/>
    <p:sldId id="266" r:id="rId7"/>
    <p:sldId id="267" r:id="rId8"/>
    <p:sldId id="260" r:id="rId9"/>
    <p:sldId id="262" r:id="rId10"/>
    <p:sldId id="261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DDDDD"/>
    <a:srgbClr val="CCFFCC"/>
    <a:srgbClr val="CCFF9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6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D6096B-6455-4ED7-AB3F-236366E68D06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CF6952-A43E-4E8A-AB4D-15FA3F15CA2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714487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0119A-06C6-4C7D-8A30-79DA581D753D}" type="datetime1">
              <a:rPr lang="cs-CZ" smtClean="0"/>
              <a:pPr/>
              <a:t>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76B1D-7B29-4A45-B875-491C57BE4636}" type="datetime1">
              <a:rPr lang="cs-CZ" smtClean="0"/>
              <a:pPr/>
              <a:t>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63961-5D27-4AC6-9413-63F6E35C9230}" type="datetime1">
              <a:rPr lang="cs-CZ" smtClean="0"/>
              <a:pPr/>
              <a:t>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7193A-CA74-4D8E-A0F8-CCEC7250BA47}" type="datetime1">
              <a:rPr lang="cs-CZ" smtClean="0"/>
              <a:pPr/>
              <a:t>2.5.2013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B8A5B-B048-484B-9914-0C446FE6971D}" type="datetime1">
              <a:rPr lang="cs-CZ" smtClean="0"/>
              <a:pPr/>
              <a:t>2.5.2013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C5E9F-845C-4E02-83B4-7E26F8483C4D}" type="datetime1">
              <a:rPr lang="cs-CZ" smtClean="0"/>
              <a:pPr/>
              <a:t>2.5.2013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0BDA8-EA25-4546-AB18-C4B0F894877F}" type="datetime1">
              <a:rPr lang="cs-CZ" smtClean="0"/>
              <a:pPr/>
              <a:t>2.5.2013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CCC19-CCA9-42B2-889C-3AC9E4CA2124}" type="datetime1">
              <a:rPr lang="cs-CZ" smtClean="0"/>
              <a:pPr/>
              <a:t>2.5.2013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0B439-0C12-487D-923B-25DE47D1B033}" type="datetime1">
              <a:rPr lang="cs-CZ" smtClean="0"/>
              <a:pPr/>
              <a:t>2.5.2013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48354F-F0E5-4F89-A223-54338ACE418D}" type="datetime1">
              <a:rPr lang="cs-CZ" smtClean="0"/>
              <a:pPr/>
              <a:t>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4E9D6-036A-44F8-9876-D92DE796B242}" type="datetime1">
              <a:rPr lang="cs-CZ" smtClean="0"/>
              <a:pPr/>
              <a:t>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FBAFA3-4EE0-4BC6-A60B-E89B6EF6C2AD}" type="datetime1">
              <a:rPr lang="cs-CZ" smtClean="0"/>
              <a:pPr/>
              <a:t>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fade/>
  </p:transition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osasou-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2204864"/>
            <a:ext cx="579437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474500711"/>
              </p:ext>
            </p:extLst>
          </p:nvPr>
        </p:nvGraphicFramePr>
        <p:xfrm>
          <a:off x="1115616" y="2132856"/>
          <a:ext cx="6929486" cy="3799530"/>
        </p:xfrm>
        <a:graphic>
          <a:graphicData uri="http://schemas.openxmlformats.org/drawingml/2006/table">
            <a:tbl>
              <a:tblPr firstCol="1"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tableStyleId>{8799B23B-EC83-4686-B30A-512413B5E67A}</a:tableStyleId>
              </a:tblPr>
              <a:tblGrid>
                <a:gridCol w="2786082"/>
                <a:gridCol w="4143404"/>
              </a:tblGrid>
              <a:tr h="720080">
                <a:tc gridSpan="2">
                  <a:txBody>
                    <a:bodyPr/>
                    <a:lstStyle/>
                    <a:p>
                      <a:pPr marL="71755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Střední odborná škola a Střední odborné učiliště, </a:t>
                      </a:r>
                      <a:b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Hradec Králové, </a:t>
                      </a:r>
                      <a:r>
                        <a:rPr lang="cs-CZ" sz="1700" dirty="0" err="1" smtClean="0">
                          <a:latin typeface="Arial" pitchFamily="34" charset="0"/>
                          <a:cs typeface="Arial" pitchFamily="34" charset="0"/>
                        </a:rPr>
                        <a:t>Vocelova</a:t>
                      </a: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 1338, příspěvková organizace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Registrační číslo projektu: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indent="0" algn="l"/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CZ.1.07/1.5.00/34.0245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Číslo DUM: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VY_32_INOVACE_08_C_01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Tematická oblast: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Elektrické stroje – asynchronní motory a stejnosměrné stroje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Téma: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Význam a použití asynchronních motorů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Autor: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Ing.</a:t>
                      </a:r>
                      <a:r>
                        <a:rPr lang="cs-CZ" sz="1600" baseline="0" dirty="0" smtClean="0">
                          <a:latin typeface="Arial" pitchFamily="34" charset="0"/>
                          <a:cs typeface="Times New Roman" pitchFamily="18" charset="0"/>
                        </a:rPr>
                        <a:t> Lukáš Nepokoj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Datum vytvoření: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smtClean="0">
                          <a:latin typeface="Arial" pitchFamily="34" charset="0"/>
                          <a:cs typeface="Times New Roman" pitchFamily="18" charset="0"/>
                        </a:rPr>
                        <a:t>leden 2013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5" name="obrázek 1" descr="OPVK_hor_zakladni_logolink_RGB_cz.jpg"/>
          <p:cNvPicPr>
            <a:picLocks noChangeAspect="1" noChangeArrowheads="1"/>
          </p:cNvPicPr>
          <p:nvPr/>
        </p:nvPicPr>
        <p:blipFill>
          <a:blip r:embed="rId4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123950" y="162000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6"/>
          <p:cNvSpPr txBox="1">
            <a:spLocks/>
          </p:cNvSpPr>
          <p:nvPr/>
        </p:nvSpPr>
        <p:spPr>
          <a:xfrm>
            <a:off x="457200" y="1916832"/>
            <a:ext cx="8229600" cy="45365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r>
              <a:rPr kumimoji="0" lang="cs-CZ" sz="3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Anotace</a:t>
            </a:r>
          </a:p>
          <a:p>
            <a:pPr marR="0" lvl="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r>
              <a:rPr lang="cs-CZ" sz="1600" dirty="0" smtClean="0">
                <a:latin typeface="Arial" pitchFamily="34" charset="0"/>
                <a:cs typeface="Arial" pitchFamily="34" charset="0"/>
              </a:rPr>
              <a:t>Materiál je určen pro 2. ročník studijního oboru MIEZ, předmětu ELEKTRICKÉ STROJE A PŘÍSTROJE, inovuje výuku použitím multimediálních pomůcek – prezentace s názornými obrázky a schématy doplněných textem podporujícím výklad učitele.</a:t>
            </a:r>
          </a:p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r>
              <a:rPr kumimoji="0" lang="cs-CZ" sz="3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Metodický pokyn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1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Materiál používá učitel při výkladu – pro větší názornost a atraktivnost výuky a zároveň jej mohou využívat žáci pro domácí přípravu na výuku.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endParaRPr lang="cs-CZ" sz="16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endParaRPr lang="cs-CZ" sz="16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endParaRPr kumimoji="0" lang="cs-CZ" sz="30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endParaRPr kumimoji="0" lang="cs-CZ" sz="30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0" marR="0" lvl="0" indent="0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30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30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4" name="obrázek 1" descr="OPVK_hor_zakladni_logolink_RGB_cz.jpg"/>
          <p:cNvPicPr>
            <a:picLocks noChangeAspect="1" noChangeArrowheads="1"/>
          </p:cNvPicPr>
          <p:nvPr/>
        </p:nvPicPr>
        <p:blipFill>
          <a:blip r:embed="rId3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123950" y="162000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>
            <a:normAutofit/>
          </a:bodyPr>
          <a:lstStyle/>
          <a:p>
            <a:r>
              <a:rPr lang="cs-CZ" sz="3300" b="1" dirty="0" smtClean="0">
                <a:solidFill>
                  <a:schemeClr val="bg1"/>
                </a:solidFill>
                <a:latin typeface="Arial Narrow" pitchFamily="34" charset="0"/>
                <a:cs typeface="Arial" pitchFamily="34" charset="0"/>
              </a:rPr>
              <a:t>VÝZNAM A POUŽITÍ ASYNCHRONNÍCH MOTORŮ</a:t>
            </a:r>
            <a:endParaRPr lang="cs-CZ" sz="3300" b="1" dirty="0">
              <a:solidFill>
                <a:schemeClr val="bg1"/>
              </a:solidFill>
              <a:latin typeface="Arial Narrow" pitchFamily="34" charset="0"/>
              <a:cs typeface="Arial" pitchFamily="34" charset="0"/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395536" y="2060848"/>
            <a:ext cx="8352928" cy="4392487"/>
          </a:xfrm>
        </p:spPr>
        <p:txBody>
          <a:bodyPr>
            <a:noAutofit/>
          </a:bodyPr>
          <a:lstStyle/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Říká </a:t>
            </a:r>
            <a:r>
              <a:rPr lang="cs-CZ" sz="2600" dirty="0">
                <a:latin typeface="Arial" pitchFamily="34" charset="0"/>
                <a:cs typeface="Arial" pitchFamily="34" charset="0"/>
              </a:rPr>
              <a:t>se jim také </a:t>
            </a:r>
            <a:r>
              <a:rPr lang="cs-CZ" sz="2600" b="1" dirty="0">
                <a:latin typeface="Arial" pitchFamily="34" charset="0"/>
                <a:cs typeface="Arial" pitchFamily="34" charset="0"/>
              </a:rPr>
              <a:t>indukční motory</a:t>
            </a:r>
            <a:r>
              <a:rPr lang="cs-CZ" sz="2600" dirty="0">
                <a:latin typeface="Arial" pitchFamily="34" charset="0"/>
                <a:cs typeface="Arial" pitchFamily="34" charset="0"/>
              </a:rPr>
              <a:t>, protože proud 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             v </a:t>
            </a:r>
            <a:r>
              <a:rPr lang="cs-CZ" sz="2600" dirty="0">
                <a:latin typeface="Arial" pitchFamily="34" charset="0"/>
                <a:cs typeface="Arial" pitchFamily="34" charset="0"/>
              </a:rPr>
              <a:t>rotoru je vyvolán indukcí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b="1" dirty="0" smtClean="0">
                <a:latin typeface="Arial" pitchFamily="34" charset="0"/>
                <a:cs typeface="Arial" pitchFamily="34" charset="0"/>
              </a:rPr>
              <a:t>Mají jednoduchou -&gt; méně poruchovou a levnou konstrukci.</a:t>
            </a:r>
          </a:p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Konstrukce a princip činnosti umožňuje praktické využití asynchronních strojů </a:t>
            </a:r>
            <a:r>
              <a:rPr lang="cs-CZ" sz="2600" b="1" dirty="0" smtClean="0">
                <a:latin typeface="Arial" pitchFamily="34" charset="0"/>
                <a:cs typeface="Arial" pitchFamily="34" charset="0"/>
              </a:rPr>
              <a:t>převážně jen jako motorů 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(ne generátorů).</a:t>
            </a:r>
            <a:endParaRPr lang="cs-CZ" sz="2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3</a:t>
            </a:fld>
            <a:endParaRPr lang="cs-CZ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>
            <a:normAutofit/>
          </a:bodyPr>
          <a:lstStyle/>
          <a:p>
            <a:r>
              <a:rPr lang="cs-CZ" sz="3300" b="1" dirty="0" smtClean="0">
                <a:solidFill>
                  <a:schemeClr val="bg1"/>
                </a:solidFill>
                <a:latin typeface="Arial Narrow" pitchFamily="34" charset="0"/>
                <a:cs typeface="Arial" pitchFamily="34" charset="0"/>
              </a:rPr>
              <a:t>VÝZNAM A POUŽITÍ ASYNCHRONNÍCH MOTORŮ</a:t>
            </a:r>
            <a:endParaRPr lang="cs-CZ" sz="3300" b="1" dirty="0">
              <a:solidFill>
                <a:schemeClr val="bg1"/>
              </a:solidFill>
              <a:latin typeface="Arial Narrow" pitchFamily="34" charset="0"/>
              <a:cs typeface="Arial" pitchFamily="34" charset="0"/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395536" y="2060848"/>
            <a:ext cx="4968552" cy="4392487"/>
          </a:xfrm>
        </p:spPr>
        <p:txBody>
          <a:bodyPr>
            <a:noAutofit/>
          </a:bodyPr>
          <a:lstStyle/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b="1" dirty="0" smtClean="0">
                <a:latin typeface="Arial" pitchFamily="34" charset="0"/>
                <a:cs typeface="Arial" pitchFamily="34" charset="0"/>
              </a:rPr>
              <a:t>Stator:</a:t>
            </a:r>
          </a:p>
          <a:p>
            <a:pPr marL="832050" lvl="1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je </a:t>
            </a:r>
            <a:r>
              <a:rPr lang="cs-CZ" sz="2200" b="1" dirty="0">
                <a:latin typeface="Arial" pitchFamily="34" charset="0"/>
                <a:cs typeface="Arial" pitchFamily="34" charset="0"/>
              </a:rPr>
              <a:t>složen z plechů </a:t>
            </a:r>
            <a:endParaRPr lang="cs-CZ" sz="2200" b="1" dirty="0" smtClean="0">
              <a:latin typeface="Arial" pitchFamily="34" charset="0"/>
              <a:cs typeface="Arial" pitchFamily="34" charset="0"/>
            </a:endParaRPr>
          </a:p>
          <a:p>
            <a:pPr marL="832050" lvl="1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je </a:t>
            </a:r>
            <a:r>
              <a:rPr lang="cs-CZ" sz="2200" dirty="0">
                <a:latin typeface="Arial" pitchFamily="34" charset="0"/>
                <a:cs typeface="Arial" pitchFamily="34" charset="0"/>
              </a:rPr>
              <a:t>na něm umístěno </a:t>
            </a:r>
            <a:r>
              <a:rPr lang="cs-CZ" sz="2200" b="1" dirty="0">
                <a:latin typeface="Arial" pitchFamily="34" charset="0"/>
                <a:cs typeface="Arial" pitchFamily="34" charset="0"/>
              </a:rPr>
              <a:t>klasické třífázové </a:t>
            </a:r>
            <a:r>
              <a:rPr lang="cs-CZ" sz="2200" b="1" dirty="0" smtClean="0">
                <a:latin typeface="Arial" pitchFamily="34" charset="0"/>
                <a:cs typeface="Arial" pitchFamily="34" charset="0"/>
              </a:rPr>
              <a:t>vinutí</a:t>
            </a:r>
          </a:p>
          <a:p>
            <a:pPr marL="832050" lvl="1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vývody vinutí mohou být zapojeny </a:t>
            </a:r>
            <a:r>
              <a:rPr lang="cs-CZ" sz="2200" b="1" dirty="0" smtClean="0">
                <a:latin typeface="Arial" pitchFamily="34" charset="0"/>
                <a:cs typeface="Arial" pitchFamily="34" charset="0"/>
              </a:rPr>
              <a:t>do hvězdy nebo trojúhelníku</a:t>
            </a:r>
          </a:p>
          <a:p>
            <a:pPr marL="832050" lvl="1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endParaRPr lang="cs-CZ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4</a:t>
            </a:fld>
            <a:endParaRPr lang="cs-CZ"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52120" y="2132856"/>
            <a:ext cx="3092988" cy="237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8334660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56176" y="3891915"/>
            <a:ext cx="1728192" cy="2720342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>
            <a:normAutofit/>
          </a:bodyPr>
          <a:lstStyle/>
          <a:p>
            <a:r>
              <a:rPr lang="cs-CZ" sz="3300" b="1" dirty="0" smtClean="0">
                <a:solidFill>
                  <a:schemeClr val="bg1"/>
                </a:solidFill>
                <a:latin typeface="Arial Narrow" pitchFamily="34" charset="0"/>
                <a:cs typeface="Arial" pitchFamily="34" charset="0"/>
              </a:rPr>
              <a:t>VÝZNAM A POUŽITÍ ASYNCHRONNÍCH MOTORŮ</a:t>
            </a:r>
            <a:endParaRPr lang="cs-CZ" sz="3300" b="1" dirty="0">
              <a:solidFill>
                <a:schemeClr val="bg1"/>
              </a:solidFill>
              <a:latin typeface="Arial Narrow" pitchFamily="34" charset="0"/>
              <a:cs typeface="Arial" pitchFamily="34" charset="0"/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395536" y="1772816"/>
            <a:ext cx="5544616" cy="4392487"/>
          </a:xfrm>
        </p:spPr>
        <p:txBody>
          <a:bodyPr>
            <a:noAutofit/>
          </a:bodyPr>
          <a:lstStyle/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b="1" dirty="0" smtClean="0">
                <a:latin typeface="Arial" pitchFamily="34" charset="0"/>
                <a:cs typeface="Arial" pitchFamily="34" charset="0"/>
              </a:rPr>
              <a:t>Rotor:</a:t>
            </a:r>
          </a:p>
          <a:p>
            <a:pPr marL="832050" lvl="1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je </a:t>
            </a:r>
            <a:r>
              <a:rPr lang="cs-CZ" sz="2200" dirty="0">
                <a:latin typeface="Arial" pitchFamily="34" charset="0"/>
                <a:cs typeface="Arial" pitchFamily="34" charset="0"/>
              </a:rPr>
              <a:t>také </a:t>
            </a:r>
            <a:r>
              <a:rPr lang="cs-CZ" sz="2200" b="1" dirty="0">
                <a:latin typeface="Arial" pitchFamily="34" charset="0"/>
                <a:cs typeface="Arial" pitchFamily="34" charset="0"/>
              </a:rPr>
              <a:t>složen z </a:t>
            </a:r>
            <a:r>
              <a:rPr lang="cs-CZ" sz="2200" b="1" dirty="0" smtClean="0">
                <a:latin typeface="Arial" pitchFamily="34" charset="0"/>
                <a:cs typeface="Arial" pitchFamily="34" charset="0"/>
              </a:rPr>
              <a:t>plechů</a:t>
            </a:r>
          </a:p>
          <a:p>
            <a:pPr marL="832050" lvl="1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je </a:t>
            </a:r>
            <a:r>
              <a:rPr lang="cs-CZ" sz="2200" dirty="0">
                <a:latin typeface="Arial" pitchFamily="34" charset="0"/>
                <a:cs typeface="Arial" pitchFamily="34" charset="0"/>
              </a:rPr>
              <a:t>na něm umístěno buď </a:t>
            </a:r>
            <a:r>
              <a:rPr lang="cs-CZ" sz="2200" b="1" dirty="0">
                <a:latin typeface="Arial" pitchFamily="34" charset="0"/>
                <a:cs typeface="Arial" pitchFamily="34" charset="0"/>
              </a:rPr>
              <a:t>„vinutí“</a:t>
            </a:r>
            <a:r>
              <a:rPr lang="cs-CZ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              v </a:t>
            </a:r>
            <a:r>
              <a:rPr lang="cs-CZ" sz="2200" dirty="0">
                <a:latin typeface="Arial" pitchFamily="34" charset="0"/>
                <a:cs typeface="Arial" pitchFamily="34" charset="0"/>
              </a:rPr>
              <a:t>podobě hliníkových tyčí 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                       na </a:t>
            </a:r>
            <a:r>
              <a:rPr lang="cs-CZ" sz="2200" dirty="0">
                <a:latin typeface="Arial" pitchFamily="34" charset="0"/>
                <a:cs typeface="Arial" pitchFamily="34" charset="0"/>
              </a:rPr>
              <a:t>koncích svařených </a:t>
            </a:r>
            <a:r>
              <a:rPr lang="cs-CZ" sz="2200" b="1" dirty="0">
                <a:latin typeface="Arial" pitchFamily="34" charset="0"/>
                <a:cs typeface="Arial" pitchFamily="34" charset="0"/>
              </a:rPr>
              <a:t>do </a:t>
            </a:r>
            <a:r>
              <a:rPr lang="cs-CZ" sz="2200" b="1" dirty="0" err="1">
                <a:latin typeface="Arial" pitchFamily="34" charset="0"/>
                <a:cs typeface="Arial" pitchFamily="34" charset="0"/>
              </a:rPr>
              <a:t>krátka</a:t>
            </a:r>
            <a:r>
              <a:rPr lang="cs-CZ" sz="22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200" b="1" dirty="0" smtClean="0">
                <a:latin typeface="Arial" pitchFamily="34" charset="0"/>
                <a:cs typeface="Arial" pitchFamily="34" charset="0"/>
              </a:rPr>
              <a:t>              (</a:t>
            </a:r>
            <a:r>
              <a:rPr lang="cs-CZ" sz="2200" b="1" dirty="0">
                <a:latin typeface="Arial" pitchFamily="34" charset="0"/>
                <a:cs typeface="Arial" pitchFamily="34" charset="0"/>
              </a:rPr>
              <a:t>tzv. klec</a:t>
            </a:r>
            <a:r>
              <a:rPr lang="cs-CZ" sz="2200" b="1" dirty="0" smtClean="0">
                <a:latin typeface="Arial" pitchFamily="34" charset="0"/>
                <a:cs typeface="Arial" pitchFamily="34" charset="0"/>
              </a:rPr>
              <a:t>)</a:t>
            </a:r>
          </a:p>
          <a:p>
            <a:pPr marL="832050" lvl="1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nebo je v drážkách uloženo </a:t>
            </a:r>
            <a:r>
              <a:rPr lang="cs-CZ" sz="2200" b="1" dirty="0" smtClean="0">
                <a:latin typeface="Arial" pitchFamily="34" charset="0"/>
                <a:cs typeface="Arial" pitchFamily="34" charset="0"/>
              </a:rPr>
              <a:t>klasické </a:t>
            </a:r>
            <a:r>
              <a:rPr lang="cs-CZ" sz="2200" b="1" dirty="0">
                <a:latin typeface="Arial" pitchFamily="34" charset="0"/>
                <a:cs typeface="Arial" pitchFamily="34" charset="0"/>
              </a:rPr>
              <a:t>třífázové </a:t>
            </a:r>
            <a:r>
              <a:rPr lang="cs-CZ" sz="2200" b="1" dirty="0" smtClean="0">
                <a:latin typeface="Arial" pitchFamily="34" charset="0"/>
                <a:cs typeface="Arial" pitchFamily="34" charset="0"/>
              </a:rPr>
              <a:t>vinutí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, zapojené </a:t>
            </a:r>
            <a:r>
              <a:rPr lang="cs-CZ" sz="2200" b="1" dirty="0" smtClean="0">
                <a:latin typeface="Arial" pitchFamily="34" charset="0"/>
                <a:cs typeface="Arial" pitchFamily="34" charset="0"/>
              </a:rPr>
              <a:t>do hvězdy a vyvedené přes kroužky 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na svorkovnici.</a:t>
            </a:r>
            <a:endParaRPr lang="cs-CZ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5</a:t>
            </a:fld>
            <a:endParaRPr lang="cs-CZ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32240" y="1916832"/>
            <a:ext cx="1851817" cy="1858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7105045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>
            <a:normAutofit/>
          </a:bodyPr>
          <a:lstStyle/>
          <a:p>
            <a:r>
              <a:rPr lang="cs-CZ" sz="3300" b="1" dirty="0" smtClean="0">
                <a:solidFill>
                  <a:schemeClr val="bg1"/>
                </a:solidFill>
                <a:latin typeface="Arial Narrow" pitchFamily="34" charset="0"/>
                <a:cs typeface="Arial" pitchFamily="34" charset="0"/>
              </a:rPr>
              <a:t>VÝZNAM A POUŽITÍ ASYNCHRONNÍCH MOTORŮ</a:t>
            </a:r>
            <a:endParaRPr lang="cs-CZ" sz="3300" b="1" dirty="0">
              <a:solidFill>
                <a:schemeClr val="bg1"/>
              </a:solidFill>
              <a:latin typeface="Arial Narrow" pitchFamily="34" charset="0"/>
              <a:cs typeface="Arial" pitchFamily="34" charset="0"/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395536" y="2060848"/>
            <a:ext cx="8352928" cy="4392487"/>
          </a:xfrm>
        </p:spPr>
        <p:txBody>
          <a:bodyPr>
            <a:noAutofit/>
          </a:bodyPr>
          <a:lstStyle/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Díky jednoduché konstrukci je tento typ motoru </a:t>
            </a:r>
            <a:r>
              <a:rPr lang="cs-CZ" sz="2600" b="1" dirty="0" smtClean="0">
                <a:latin typeface="Arial" pitchFamily="34" charset="0"/>
                <a:cs typeface="Arial" pitchFamily="34" charset="0"/>
              </a:rPr>
              <a:t>často používaný 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pro různé aplikace.</a:t>
            </a:r>
          </a:p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Vzhledem k </a:t>
            </a:r>
            <a:r>
              <a:rPr lang="cs-CZ" sz="2600" b="1" dirty="0" smtClean="0">
                <a:latin typeface="Arial" pitchFamily="34" charset="0"/>
                <a:cs typeface="Arial" pitchFamily="34" charset="0"/>
              </a:rPr>
              <a:t>obtížnějšímu způsobu řízení otáček 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se používá jen v pohonech bez nutnosti častých změn otáček.</a:t>
            </a:r>
          </a:p>
          <a:p>
            <a:pPr marL="432000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V současné době je možné zásluhou </a:t>
            </a:r>
            <a:r>
              <a:rPr lang="cs-CZ" sz="2600" b="1" dirty="0" smtClean="0">
                <a:latin typeface="Arial" pitchFamily="34" charset="0"/>
                <a:cs typeface="Arial" pitchFamily="34" charset="0"/>
              </a:rPr>
              <a:t>frekvenčních měničů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600" b="1" dirty="0" smtClean="0">
                <a:latin typeface="Arial" pitchFamily="34" charset="0"/>
                <a:cs typeface="Arial" pitchFamily="34" charset="0"/>
              </a:rPr>
              <a:t>jednoduše a účinně regulovat otáčky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600" dirty="0" smtClean="0">
                <a:latin typeface="Arial" pitchFamily="34" charset="0"/>
                <a:cs typeface="Arial" pitchFamily="34" charset="0"/>
              </a:rPr>
            </a:br>
            <a:r>
              <a:rPr lang="cs-CZ" sz="2600" dirty="0" smtClean="0">
                <a:latin typeface="Arial" pitchFamily="34" charset="0"/>
                <a:cs typeface="Arial" pitchFamily="34" charset="0"/>
              </a:rPr>
              <a:t>a výkon motoru.</a:t>
            </a:r>
            <a:endParaRPr lang="cs-CZ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6</a:t>
            </a:fld>
            <a:endParaRPr lang="cs-CZ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9583291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>
            <a:normAutofit/>
          </a:bodyPr>
          <a:lstStyle/>
          <a:p>
            <a:r>
              <a:rPr lang="cs-CZ" sz="3300" b="1" dirty="0" smtClean="0">
                <a:solidFill>
                  <a:schemeClr val="bg1"/>
                </a:solidFill>
                <a:latin typeface="Arial Narrow" pitchFamily="34" charset="0"/>
                <a:cs typeface="Arial" pitchFamily="34" charset="0"/>
              </a:rPr>
              <a:t>VÝZNAM A POUŽITÍ ASYNCHRONNÍCH MOTORŮ</a:t>
            </a:r>
            <a:endParaRPr lang="cs-CZ" sz="3300" b="1" dirty="0">
              <a:solidFill>
                <a:schemeClr val="bg1"/>
              </a:solidFill>
              <a:latin typeface="Arial Narrow" pitchFamily="34" charset="0"/>
              <a:cs typeface="Arial" pitchFamily="34" charset="0"/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395536" y="2060848"/>
            <a:ext cx="8352928" cy="4392487"/>
          </a:xfrm>
        </p:spPr>
        <p:txBody>
          <a:bodyPr>
            <a:noAutofit/>
          </a:bodyPr>
          <a:lstStyle/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b="1" dirty="0" smtClean="0">
                <a:latin typeface="Arial" pitchFamily="34" charset="0"/>
                <a:cs typeface="Arial" pitchFamily="34" charset="0"/>
              </a:rPr>
              <a:t>Používají se především pro:</a:t>
            </a:r>
          </a:p>
          <a:p>
            <a:pPr marL="832050" lvl="1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pohony obráběcích strojů</a:t>
            </a:r>
          </a:p>
          <a:p>
            <a:pPr marL="832050" lvl="1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pohony jeřábů</a:t>
            </a:r>
          </a:p>
          <a:p>
            <a:pPr marL="832050" lvl="1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pohony ventilátorů</a:t>
            </a:r>
          </a:p>
          <a:p>
            <a:pPr marL="832050" lvl="1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pohony čerpadel</a:t>
            </a:r>
          </a:p>
          <a:p>
            <a:pPr marL="832050" lvl="1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pohony s těžkým rozběhem</a:t>
            </a:r>
            <a:endParaRPr lang="cs-CZ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7</a:t>
            </a:fld>
            <a:endParaRPr lang="cs-CZ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1755777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680520"/>
          </a:xfrm>
        </p:spPr>
        <p:txBody>
          <a:bodyPr>
            <a:noAutofit/>
          </a:bodyPr>
          <a:lstStyle/>
          <a:p>
            <a:pPr marL="432000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OPAKOVÁNÍ: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+mj-lt"/>
              <a:buAutoNum type="arabicParenR"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Co je to indukční motor a proč se mu tak říká?</a:t>
            </a:r>
            <a:br>
              <a:rPr lang="cs-CZ" sz="2200" dirty="0" smtClean="0">
                <a:latin typeface="Arial" pitchFamily="34" charset="0"/>
                <a:cs typeface="Arial" pitchFamily="34" charset="0"/>
              </a:rPr>
            </a:br>
            <a:r>
              <a:rPr lang="cs-CZ" sz="2200" dirty="0" smtClean="0">
                <a:latin typeface="Arial" pitchFamily="34" charset="0"/>
                <a:cs typeface="Arial" pitchFamily="34" charset="0"/>
              </a:rPr>
              <a:t>……………………………………………………………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+mj-lt"/>
              <a:buAutoNum type="arabicParenR"/>
            </a:pPr>
            <a:r>
              <a:rPr lang="cs-CZ" sz="2200" dirty="0">
                <a:latin typeface="Arial" pitchFamily="34" charset="0"/>
                <a:cs typeface="Arial" pitchFamily="34" charset="0"/>
              </a:rPr>
              <a:t>Popište 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konstrukci asynchronního motoru.</a:t>
            </a:r>
            <a:br>
              <a:rPr lang="cs-CZ" sz="2200" dirty="0" smtClean="0">
                <a:latin typeface="Arial" pitchFamily="34" charset="0"/>
                <a:cs typeface="Arial" pitchFamily="34" charset="0"/>
              </a:rPr>
            </a:br>
            <a:r>
              <a:rPr lang="cs-CZ" sz="2200" dirty="0" smtClean="0">
                <a:latin typeface="Arial" pitchFamily="34" charset="0"/>
                <a:cs typeface="Arial" pitchFamily="34" charset="0"/>
              </a:rPr>
              <a:t>……………………………………………………………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+mj-lt"/>
              <a:buAutoNum type="arabicParenR"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Jaké jsou výhody a nevýhody asynchronních motorů?</a:t>
            </a:r>
            <a:br>
              <a:rPr lang="cs-CZ" sz="2200" dirty="0" smtClean="0">
                <a:latin typeface="Arial" pitchFamily="34" charset="0"/>
                <a:cs typeface="Arial" pitchFamily="34" charset="0"/>
              </a:rPr>
            </a:br>
            <a:r>
              <a:rPr lang="cs-CZ" sz="2200" dirty="0" smtClean="0">
                <a:latin typeface="Arial" pitchFamily="34" charset="0"/>
                <a:cs typeface="Arial" pitchFamily="34" charset="0"/>
              </a:rPr>
              <a:t> …………………………………………………………...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+mj-lt"/>
              <a:buAutoNum type="arabicParenR"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Kde se používají asynchronní motory?</a:t>
            </a:r>
            <a:br>
              <a:rPr lang="cs-CZ" sz="2200" dirty="0" smtClean="0">
                <a:latin typeface="Arial" pitchFamily="34" charset="0"/>
                <a:cs typeface="Arial" pitchFamily="34" charset="0"/>
              </a:rPr>
            </a:br>
            <a:r>
              <a:rPr lang="cs-CZ" sz="2200" dirty="0" smtClean="0">
                <a:latin typeface="Arial" pitchFamily="34" charset="0"/>
                <a:cs typeface="Arial" pitchFamily="34" charset="0"/>
              </a:rPr>
              <a:t>...................................................................................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+mj-lt"/>
              <a:buAutoNum type="arabicParenR"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+mj-lt"/>
              <a:buAutoNum type="arabicParenR"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832050" lvl="1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832050" lvl="1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endParaRPr lang="cs-CZ" sz="22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</a:pPr>
            <a:endParaRPr lang="cs-CZ" sz="26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</a:pPr>
            <a:endParaRPr lang="cs-CZ" sz="2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8</a:t>
            </a:fld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457200" y="0"/>
            <a:ext cx="8229600" cy="126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300" b="1" dirty="0">
                <a:solidFill>
                  <a:prstClr val="white"/>
                </a:solidFill>
                <a:latin typeface="Arial Narrow" pitchFamily="34" charset="0"/>
                <a:cs typeface="Arial" pitchFamily="34" charset="0"/>
              </a:rPr>
              <a:t>VÝZNAM A POUŽITÍ ASYNCHRONNÍCH MOTORŮ</a:t>
            </a:r>
            <a:endParaRPr lang="cs-CZ" sz="3000" b="1" dirty="0">
              <a:solidFill>
                <a:schemeClr val="bg1"/>
              </a:solidFill>
              <a:latin typeface="Arial Narrow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392488"/>
          </a:xfrm>
        </p:spPr>
        <p:txBody>
          <a:bodyPr>
            <a:noAutofit/>
          </a:bodyPr>
          <a:lstStyle/>
          <a:p>
            <a:pPr marL="432000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dirty="0" err="1" smtClean="0">
                <a:latin typeface="Arial" pitchFamily="34" charset="0"/>
                <a:cs typeface="Arial" pitchFamily="34" charset="0"/>
              </a:rPr>
              <a:t>Vocabulary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r>
              <a:rPr lang="cs-CZ" sz="2200" dirty="0" err="1" smtClean="0">
                <a:latin typeface="Arial" pitchFamily="34" charset="0"/>
                <a:cs typeface="Arial" pitchFamily="34" charset="0"/>
              </a:rPr>
              <a:t>induction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 motor – indukční (asynchronní) motor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r>
              <a:rPr lang="cs-CZ" sz="2200" dirty="0" err="1" smtClean="0">
                <a:latin typeface="Arial" pitchFamily="34" charset="0"/>
                <a:cs typeface="Arial" pitchFamily="34" charset="0"/>
              </a:rPr>
              <a:t>construction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 – konstrukce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r>
              <a:rPr lang="cs-CZ" sz="2200" dirty="0" err="1" smtClean="0">
                <a:latin typeface="Arial" pitchFamily="34" charset="0"/>
                <a:cs typeface="Arial" pitchFamily="34" charset="0"/>
              </a:rPr>
              <a:t>three-phase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200" dirty="0" err="1" smtClean="0">
                <a:latin typeface="Arial" pitchFamily="34" charset="0"/>
                <a:cs typeface="Arial" pitchFamily="34" charset="0"/>
              </a:rPr>
              <a:t>winding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 – třífázové vinutí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r>
              <a:rPr lang="cs-CZ" sz="2200" dirty="0" err="1">
                <a:latin typeface="Arial" pitchFamily="34" charset="0"/>
                <a:cs typeface="Arial" pitchFamily="34" charset="0"/>
              </a:rPr>
              <a:t>acceleration</a:t>
            </a:r>
            <a:r>
              <a:rPr lang="cs-CZ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200" dirty="0" err="1" smtClean="0">
                <a:latin typeface="Arial" pitchFamily="34" charset="0"/>
                <a:cs typeface="Arial" pitchFamily="34" charset="0"/>
              </a:rPr>
              <a:t>control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 – řízení rozběhu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r>
              <a:rPr lang="cs-CZ" sz="2200" dirty="0">
                <a:latin typeface="Arial" pitchFamily="34" charset="0"/>
                <a:cs typeface="Arial" pitchFamily="34" charset="0"/>
              </a:rPr>
              <a:t>speed </a:t>
            </a:r>
            <a:r>
              <a:rPr lang="cs-CZ" sz="2200" dirty="0" err="1">
                <a:latin typeface="Arial" pitchFamily="34" charset="0"/>
                <a:cs typeface="Arial" pitchFamily="34" charset="0"/>
              </a:rPr>
              <a:t>control</a:t>
            </a:r>
            <a:r>
              <a:rPr lang="cs-CZ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– řízení otáček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r>
              <a:rPr lang="cs-CZ" sz="2200" dirty="0" err="1">
                <a:latin typeface="Arial" pitchFamily="34" charset="0"/>
                <a:cs typeface="Arial" pitchFamily="34" charset="0"/>
              </a:rPr>
              <a:t>variable-frequency</a:t>
            </a:r>
            <a:r>
              <a:rPr lang="cs-CZ" sz="2200" dirty="0">
                <a:latin typeface="Arial" pitchFamily="34" charset="0"/>
                <a:cs typeface="Arial" pitchFamily="34" charset="0"/>
              </a:rPr>
              <a:t> drive (VFD) 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– frekvenční měnič</a:t>
            </a:r>
          </a:p>
          <a:p>
            <a:pPr marL="832050" lvl="1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endParaRPr lang="cs-CZ" sz="22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</a:pPr>
            <a:endParaRPr lang="cs-CZ" sz="26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</a:pPr>
            <a:endParaRPr lang="cs-CZ" sz="2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9</a:t>
            </a:fld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457200" y="0"/>
            <a:ext cx="8229600" cy="126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300" b="1" dirty="0">
                <a:solidFill>
                  <a:prstClr val="white"/>
                </a:solidFill>
                <a:latin typeface="Arial Narrow" pitchFamily="34" charset="0"/>
                <a:cs typeface="Arial" pitchFamily="34" charset="0"/>
              </a:rPr>
              <a:t>VÝZNAM A POUŽITÍ ASYNCHRONNÍCH MOTORŮ</a:t>
            </a:r>
            <a:endParaRPr lang="cs-CZ" sz="3000" b="1" dirty="0">
              <a:solidFill>
                <a:schemeClr val="bg1"/>
              </a:solidFill>
              <a:latin typeface="Arial Narrow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209331"/>
          </a:xfrm>
        </p:spPr>
        <p:txBody>
          <a:bodyPr>
            <a:noAutofit/>
          </a:bodyPr>
          <a:lstStyle/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000" dirty="0">
                <a:latin typeface="Arial" pitchFamily="34" charset="0"/>
                <a:cs typeface="Arial" pitchFamily="34" charset="0"/>
              </a:rPr>
              <a:t>TKOTZ, Klaus a kol. </a:t>
            </a:r>
            <a:r>
              <a:rPr lang="cs-CZ" sz="2000" i="1" dirty="0">
                <a:latin typeface="Arial" pitchFamily="34" charset="0"/>
                <a:cs typeface="Arial" pitchFamily="34" charset="0"/>
              </a:rPr>
              <a:t>PŘÍRUČKA PRO ELEKTROTECHNIKA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. Praha: Europa-Sobotáles </a:t>
            </a:r>
            <a:r>
              <a:rPr lang="cs-CZ" sz="2000" dirty="0" err="1">
                <a:latin typeface="Arial" pitchFamily="34" charset="0"/>
                <a:cs typeface="Arial" pitchFamily="34" charset="0"/>
              </a:rPr>
              <a:t>cz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, s.r.o., 2006, ISBN 80-86706-13-3. </a:t>
            </a: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Pokud není uvedeno jinak, použitý materiál je z vlastních zdrojů autora.</a:t>
            </a: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</a:pP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10</a:t>
            </a:fld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457200" y="0"/>
            <a:ext cx="8229600" cy="126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Použité</a:t>
            </a:r>
            <a:r>
              <a:rPr kumimoji="0" lang="cs-CZ" sz="4400" b="1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zdroje</a:t>
            </a:r>
            <a:endParaRPr kumimoji="0" lang="cs-CZ" sz="44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1595</TotalTime>
  <Words>403</Words>
  <Application>Microsoft Office PowerPoint</Application>
  <PresentationFormat>Předvádění na obrazovce (4:3)</PresentationFormat>
  <Paragraphs>78</Paragraphs>
  <Slides>10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Snímek 1</vt:lpstr>
      <vt:lpstr>Snímek 2</vt:lpstr>
      <vt:lpstr>VÝZNAM A POUŽITÍ ASYNCHRONNÍCH MOTORŮ</vt:lpstr>
      <vt:lpstr>VÝZNAM A POUŽITÍ ASYNCHRONNÍCH MOTORŮ</vt:lpstr>
      <vt:lpstr>VÝZNAM A POUŽITÍ ASYNCHRONNÍCH MOTORŮ</vt:lpstr>
      <vt:lpstr>VÝZNAM A POUŽITÍ ASYNCHRONNÍCH MOTORŮ</vt:lpstr>
      <vt:lpstr>VÝZNAM A POUŽITÍ ASYNCHRONNÍCH MOTORŮ</vt:lpstr>
      <vt:lpstr>Snímek 8</vt:lpstr>
      <vt:lpstr>Snímek 9</vt:lpstr>
      <vt:lpstr>Snímek 10</vt:lpstr>
    </vt:vector>
  </TitlesOfParts>
  <Company>SOŠ a SOU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ELEKTRICKÝ ZDROJ</dc:title>
  <dc:creator>znepokoj00</dc:creator>
  <cp:lastModifiedBy>Dum</cp:lastModifiedBy>
  <cp:revision>105</cp:revision>
  <dcterms:created xsi:type="dcterms:W3CDTF">2012-05-16T10:04:36Z</dcterms:created>
  <dcterms:modified xsi:type="dcterms:W3CDTF">2013-05-02T11:02:18Z</dcterms:modified>
</cp:coreProperties>
</file>