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6" r:id="rId2"/>
    <p:sldId id="273" r:id="rId3"/>
    <p:sldId id="258" r:id="rId4"/>
    <p:sldId id="287" r:id="rId5"/>
    <p:sldId id="288" r:id="rId6"/>
    <p:sldId id="289" r:id="rId7"/>
    <p:sldId id="290" r:id="rId8"/>
    <p:sldId id="282" r:id="rId9"/>
    <p:sldId id="283" r:id="rId10"/>
    <p:sldId id="266" r:id="rId11"/>
  </p:sldIdLst>
  <p:sldSz cx="9144000" cy="6858000" type="screen4x3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69B375-91A0-4B61-B463-FCE0F189ED59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233247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75FCABF5-2ED5-4B28-8828-F5153BE7672C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004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Arial Unicode MS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marL="0" lvl="0" indent="0" algn="l" defTabSz="1042873" hangingPunct="1"/>
            <a:r>
              <a:rPr lang="cs-CZ"/>
              <a:t>Styl výše uvedené tabulky pro doplnění informací k materiálu si můžete zvolit sami. Důležité je dodržet náležitosti v ní uvedené.</a:t>
            </a:r>
          </a:p>
          <a:p>
            <a:pPr lvl="0"/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868E618-AAC1-4C14-B6FE-91998972C494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78"/>
            <a:ext cx="7772400" cy="146987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475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  <a:latin typeface="Calibri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DE49E0-BBBD-433D-8744-CD602FA3E4ED}" type="datetime1">
              <a:rPr lang="cs-CZ"/>
              <a:pPr lvl="0"/>
              <a:t>2.5.2013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3F16C1-1C7D-4E22-B28F-3A27661C28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8229600" cy="4525923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4D1D5D-3149-4F21-A7D5-C733E9DF35D9}" type="datetime1">
              <a:rPr lang="cs-CZ"/>
              <a:pPr lvl="0"/>
              <a:t>2.5.2013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B83950-9A12-4A56-8706-62AB30BCB353}" type="slidenum">
              <a:rPr/>
              <a:pPr lvl="0"/>
              <a:t>‹#›</a:t>
            </a:fld>
            <a:endParaRPr lang="cs-CZ"/>
          </a:p>
        </p:txBody>
      </p:sp>
      <p:sp>
        <p:nvSpPr>
          <p:cNvPr id="7" name="Zástupný symbol pro obsah 6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/>
          <a:lstStyle>
            <a:lvl1pPr hangingPunct="0">
              <a:defRPr/>
            </a:lvl1pPr>
          </a:lstStyle>
          <a:p>
            <a:pPr lvl="0"/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156" y="4406758"/>
            <a:ext cx="7772400" cy="1362236"/>
          </a:xfrm>
        </p:spPr>
        <p:txBody>
          <a:bodyPr anchor="t" anchorCtr="0"/>
          <a:lstStyle>
            <a:lvl1pPr algn="l">
              <a:defRPr sz="4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156" y="2906639"/>
            <a:ext cx="7772400" cy="1500118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B2C9E8-7490-4B7F-9539-A5775F141249}" type="datetime1">
              <a:rPr lang="cs-CZ"/>
              <a:pPr lvl="0"/>
              <a:t>2.5.2013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BD56ED-0BAA-49E0-97D4-AC0858C89E07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648315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4404BD-7CC8-42C9-9EC3-C1FA6B8C5C54}" type="datetime1">
              <a:rPr lang="cs-CZ"/>
              <a:pPr lvl="0"/>
              <a:t>2.5.2013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408678-48CD-47C8-9807-B9716ABD4B5A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039"/>
            <a:ext cx="4040276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57200" y="2174763"/>
            <a:ext cx="4040276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78" y="1535039"/>
            <a:ext cx="4041721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type="title" idx="4294967295"/>
          </p:nvPr>
        </p:nvSpPr>
        <p:spPr>
          <a:xfrm>
            <a:off x="4645078" y="2174763"/>
            <a:ext cx="4041721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86B777-FA0B-4E62-824A-0763E79338CC}" type="datetime1">
              <a:rPr lang="cs-CZ"/>
              <a:pPr lvl="0"/>
              <a:t>2.5.2013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26B734-0F38-407B-BA82-3436DAF025CE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47F808-6E57-4471-B096-5585CAB52406}" type="datetime1">
              <a:rPr lang="cs-CZ"/>
              <a:pPr lvl="0"/>
              <a:t>2.5.2013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794A5A-43AE-45A4-A8D4-CC33CFA8F30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7DDF4E-4E65-4F26-930F-662977369148}" type="datetime1">
              <a:rPr lang="cs-CZ"/>
              <a:pPr lvl="0"/>
              <a:t>2.5.2013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EFCD94-D1D6-4070-B076-D87175088B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2884"/>
            <a:ext cx="3008156" cy="1162083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3575157" y="272884"/>
            <a:ext cx="5111642" cy="5853238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4958"/>
            <a:ext cx="3008156" cy="46911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1AF448-70E9-43C3-AF7E-C8D51C1EC583}" type="datetime1">
              <a:rPr lang="cs-CZ"/>
              <a:pPr lvl="0"/>
              <a:t>2.5.2013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BD6545-945A-4F45-B242-6816318E7B7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443" y="4800600"/>
            <a:ext cx="5486400" cy="566644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title" idx="4294967295"/>
          </p:nvPr>
        </p:nvSpPr>
        <p:spPr>
          <a:xfrm>
            <a:off x="1792443" y="612721"/>
            <a:ext cx="5486400" cy="4114800"/>
          </a:xfrm>
        </p:spPr>
        <p:txBody>
          <a:bodyPr anchor="t"/>
          <a:lstStyle>
            <a:lvl1pPr hangingPunct="0">
              <a:defRPr>
                <a:latin typeface="Arial" pitchFamily="18"/>
              </a:defRPr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443" y="5367244"/>
            <a:ext cx="5486400" cy="8049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E3FC89-5158-4DC9-95EB-52E38A5A78BC}" type="datetime1">
              <a:rPr lang="cs-CZ"/>
              <a:pPr lvl="0"/>
              <a:t>2.5.2013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A1B15B-0C6D-4DA8-B484-4E1FE8D22F03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91838B-A3AC-43DE-83ED-4D9E51A99D05}" type="datetime1">
              <a:rPr lang="cs-CZ"/>
              <a:pPr lvl="0"/>
              <a:t>2.5.2013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426098-43A5-4296-89F0-31D48ED2058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76"/>
            <a:ext cx="2057400" cy="585143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76"/>
            <a:ext cx="6019915" cy="585143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EADA67-A6EE-4E47-86CE-F14FB94F09D1}" type="datetime1">
              <a:rPr lang="cs-CZ"/>
              <a:pPr lvl="0"/>
              <a:t>2.5.2013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1CAB57-0EA0-4F68-8DB0-486603FF5A96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2629752-C00F-4E55-8200-D90BE4D8F7A2}" type="datetime1">
              <a:rPr lang="cs-CZ"/>
              <a:pPr lvl="0"/>
              <a:t>2.5.2013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075" y="6356515"/>
            <a:ext cx="289547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084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13969A5-9439-4194-BC25-502EA433F71A}" type="slidenum">
              <a:rPr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 pitchFamily="18"/>
          <a:ea typeface="Arial Unicode MS" pitchFamily="2"/>
          <a:cs typeface="Mangal" pitchFamily="2"/>
        </a:defRPr>
      </a:lvl1pPr>
    </p:titleStyle>
    <p:bodyStyle>
      <a:lvl1pPr marL="431999" marR="0" lvl="0" indent="-323999" algn="l" defTabSz="914400" rtl="0" fontAlgn="auto" hangingPunct="1">
        <a:lnSpc>
          <a:spcPct val="100000"/>
        </a:lnSpc>
        <a:spcBef>
          <a:spcPts val="0"/>
        </a:spcBef>
        <a:spcAft>
          <a:spcPts val="1415"/>
        </a:spcAft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1pPr>
      <a:lvl2pPr marL="863998" marR="0" lvl="1" indent="-323999" algn="l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2pPr>
      <a:lvl3pPr marL="1295997" marR="0" lvl="2" indent="-287999" algn="l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3pPr>
      <a:lvl4pPr marL="1727996" marR="0" lvl="3" indent="-215999" algn="l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4pPr>
      <a:lvl5pPr marL="2159995" marR="0" lvl="4" indent="-215999" algn="l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3"/>
          <p:cNvGrpSpPr/>
          <p:nvPr/>
        </p:nvGrpSpPr>
        <p:grpSpPr>
          <a:xfrm>
            <a:off x="685800" y="908721"/>
            <a:ext cx="7702621" cy="2016224"/>
            <a:chOff x="685800" y="908721"/>
            <a:chExt cx="7702621" cy="2016224"/>
          </a:xfrm>
        </p:grpSpPr>
        <p:sp>
          <p:nvSpPr>
            <p:cNvPr id="3" name="Volný tvar 2"/>
            <p:cNvSpPr/>
            <p:nvPr/>
          </p:nvSpPr>
          <p:spPr>
            <a:xfrm>
              <a:off x="685800" y="908721"/>
              <a:ext cx="2016224" cy="201622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4" name="Volný tvar 3"/>
            <p:cNvSpPr/>
            <p:nvPr/>
          </p:nvSpPr>
          <p:spPr>
            <a:xfrm>
              <a:off x="1693907" y="908721"/>
              <a:ext cx="6694514" cy="20162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2016223"/>
                <a:gd name="f8" fmla="+- 0 0 -90"/>
                <a:gd name="f9" fmla="*/ f3 1 6694512"/>
                <a:gd name="f10" fmla="*/ f4 1 201622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2016223"/>
                <a:gd name="f20" fmla="*/ 0 f16 1"/>
                <a:gd name="f21" fmla="*/ 0 f15 1"/>
                <a:gd name="f22" fmla="*/ 6694512 f16 1"/>
                <a:gd name="f23" fmla="*/ 2016223 f15 1"/>
                <a:gd name="f24" fmla="+- f17 0 f1"/>
                <a:gd name="f25" fmla="*/ f20 1 6694512"/>
                <a:gd name="f26" fmla="*/ f21 1 2016223"/>
                <a:gd name="f27" fmla="*/ f22 1 6694512"/>
                <a:gd name="f28" fmla="*/ f23 1 201622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201622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739344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NÁZEV ŠKOLY: Základní škola a Mateřská škola Nedvědice, okres Brno – venkov, příspěvková organizace </a:t>
              </a:r>
            </a:p>
          </p:txBody>
        </p:sp>
        <p:sp>
          <p:nvSpPr>
            <p:cNvPr id="5" name="Volný tvar 4"/>
            <p:cNvSpPr/>
            <p:nvPr/>
          </p:nvSpPr>
          <p:spPr>
            <a:xfrm>
              <a:off x="897501" y="1231312"/>
              <a:ext cx="1592811" cy="159281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6" name="Volný tvar 5"/>
            <p:cNvSpPr/>
            <p:nvPr/>
          </p:nvSpPr>
          <p:spPr>
            <a:xfrm>
              <a:off x="1693907" y="1231312"/>
              <a:ext cx="6694514" cy="15928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592816"/>
                <a:gd name="f8" fmla="+- 0 0 -90"/>
                <a:gd name="f9" fmla="*/ f3 1 6694512"/>
                <a:gd name="f10" fmla="*/ f4 1 159281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592816"/>
                <a:gd name="f20" fmla="*/ 0 f16 1"/>
                <a:gd name="f21" fmla="*/ 0 f15 1"/>
                <a:gd name="f22" fmla="*/ 6694512 f16 1"/>
                <a:gd name="f23" fmla="*/ 1592816 f15 1"/>
                <a:gd name="f24" fmla="+- f17 0 f1"/>
                <a:gd name="f25" fmla="*/ f20 1 6694512"/>
                <a:gd name="f26" fmla="*/ f21 1 1592816"/>
                <a:gd name="f27" fmla="*/ f22 1 6694512"/>
                <a:gd name="f28" fmla="*/ f23 1 159281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59281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31594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AUTOR: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Jiří </a:t>
              </a: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Toman </a:t>
              </a:r>
            </a:p>
          </p:txBody>
        </p:sp>
        <p:sp>
          <p:nvSpPr>
            <p:cNvPr id="7" name="Volný tvar 6"/>
            <p:cNvSpPr/>
            <p:nvPr/>
          </p:nvSpPr>
          <p:spPr>
            <a:xfrm>
              <a:off x="1109203" y="1553913"/>
              <a:ext cx="1169407" cy="1169407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8" name="Volný tvar 7"/>
            <p:cNvSpPr/>
            <p:nvPr/>
          </p:nvSpPr>
          <p:spPr>
            <a:xfrm>
              <a:off x="1693907" y="1553913"/>
              <a:ext cx="6694514" cy="116940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169409"/>
                <a:gd name="f8" fmla="+- 0 0 -90"/>
                <a:gd name="f9" fmla="*/ f3 1 6694512"/>
                <a:gd name="f10" fmla="*/ f4 1 116940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169409"/>
                <a:gd name="f20" fmla="*/ 0 f16 1"/>
                <a:gd name="f21" fmla="*/ 0 f15 1"/>
                <a:gd name="f22" fmla="*/ 6694512 f16 1"/>
                <a:gd name="f23" fmla="*/ 1169409 f15 1"/>
                <a:gd name="f24" fmla="+- f17 0 f1"/>
                <a:gd name="f25" fmla="*/ f20 1 6694512"/>
                <a:gd name="f26" fmla="*/ f21 1 1169409"/>
                <a:gd name="f27" fmla="*/ f22 1 6694512"/>
                <a:gd name="f28" fmla="*/ f23 1 116940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16940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892536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NÁZEV: 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VY_32_INOVACE_24_</a:t>
              </a:r>
              <a:r>
                <a:rPr lang="cs-CZ" sz="1200" kern="0" dirty="0" smtClean="0">
                  <a:solidFill>
                    <a:srgbClr val="000000"/>
                  </a:solidFill>
                  <a:latin typeface="Calibri"/>
                </a:rPr>
                <a:t>01</a:t>
              </a:r>
              <a:r>
                <a:rPr lang="cs-CZ" sz="1200" b="0" i="0" u="none" strike="noStrike" kern="1200" cap="none" spc="0" dirty="0" smtClean="0">
                  <a:solidFill>
                    <a:srgbClr val="000000"/>
                  </a:solidFill>
                  <a:uFillTx/>
                  <a:latin typeface="Calibri"/>
                </a:rPr>
                <a:t> </a:t>
              </a:r>
              <a:r>
                <a:rPr lang="cs-CZ" sz="1200" dirty="0" smtClean="0">
                  <a:solidFill>
                    <a:srgbClr val="000000"/>
                  </a:solidFill>
                  <a:latin typeface="Calibri"/>
                </a:rPr>
                <a:t>Mechanická práce. Výkon. Polohová a pohybová energie</a:t>
              </a:r>
              <a:r>
                <a:rPr lang="cs-CZ" sz="1200" b="0" i="0" u="none" strike="noStrike" kern="1200" cap="none" spc="0" dirty="0" smtClean="0">
                  <a:solidFill>
                    <a:srgbClr val="000000"/>
                  </a:solidFill>
                  <a:uFillTx/>
                  <a:latin typeface="Calibri"/>
                </a:rPr>
                <a:t> </a:t>
              </a:r>
              <a:r>
                <a:rPr lang="cs-CZ" sz="1200" kern="0" dirty="0" smtClean="0">
                  <a:solidFill>
                    <a:srgbClr val="000000"/>
                  </a:solidFill>
                  <a:latin typeface="Calibri"/>
                </a:rPr>
                <a:t>-test</a:t>
              </a:r>
              <a:endPara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1320905" y="1876504"/>
              <a:ext cx="746004" cy="74600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1693907" y="1876504"/>
              <a:ext cx="6694514" cy="7460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746002"/>
                <a:gd name="f8" fmla="+- 0 0 -90"/>
                <a:gd name="f9" fmla="*/ f3 1 6694512"/>
                <a:gd name="f10" fmla="*/ f4 1 74600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746002"/>
                <a:gd name="f20" fmla="*/ 0 f16 1"/>
                <a:gd name="f21" fmla="*/ 0 f15 1"/>
                <a:gd name="f22" fmla="*/ 6694512 f16 1"/>
                <a:gd name="f23" fmla="*/ 746002 f15 1"/>
                <a:gd name="f24" fmla="+- f17 0 f1"/>
                <a:gd name="f25" fmla="*/ f20 1 6694512"/>
                <a:gd name="f26" fmla="*/ f21 1 746002"/>
                <a:gd name="f27" fmla="*/ f22 1 6694512"/>
                <a:gd name="f28" fmla="*/ f23 1 74600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74600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69123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TEMA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: Fyzika </a:t>
              </a:r>
              <a:r>
                <a:rPr lang="cs-CZ" sz="10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8. </a:t>
              </a:r>
              <a:r>
                <a:rPr lang="cs-CZ" sz="10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a </a:t>
              </a:r>
              <a:r>
                <a:rPr lang="cs-CZ" sz="1000" b="0" i="0" u="none" strike="noStrike" kern="1200" cap="none" spc="0" baseline="0" smtClean="0">
                  <a:solidFill>
                    <a:srgbClr val="000000"/>
                  </a:solidFill>
                  <a:uFillTx/>
                  <a:latin typeface="Calibri"/>
                </a:rPr>
                <a:t>9.roč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.</a:t>
              </a:r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1532616" y="2199104"/>
              <a:ext cx="322591" cy="32259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1677576" y="2195977"/>
              <a:ext cx="6694514" cy="322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322595"/>
                <a:gd name="f8" fmla="+- 0 0 -90"/>
                <a:gd name="f9" fmla="*/ f3 1 6694512"/>
                <a:gd name="f10" fmla="*/ f4 1 32259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322595"/>
                <a:gd name="f20" fmla="*/ 0 f16 1"/>
                <a:gd name="f21" fmla="*/ 0 f15 1"/>
                <a:gd name="f22" fmla="*/ 6694512 f16 1"/>
                <a:gd name="f23" fmla="*/ 322595 f15 1"/>
                <a:gd name="f24" fmla="+- f17 0 f1"/>
                <a:gd name="f25" fmla="*/ f20 1 6694512"/>
                <a:gd name="f26" fmla="*/ f21 1 322595"/>
                <a:gd name="f27" fmla="*/ f22 1 6694512"/>
                <a:gd name="f28" fmla="*/ f23 1 322595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32259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572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ČÍSLO PROJEKTU: 2674/21/7.1.4/2011  </a:t>
              </a:r>
            </a:p>
          </p:txBody>
        </p:sp>
      </p:grpSp>
      <p:sp>
        <p:nvSpPr>
          <p:cNvPr id="13" name="Podnadpis 2"/>
          <p:cNvSpPr txBox="1">
            <a:spLocks noGrp="1"/>
          </p:cNvSpPr>
          <p:nvPr>
            <p:ph type="subTitle" idx="1"/>
          </p:nvPr>
        </p:nvSpPr>
        <p:spPr>
          <a:xfrm>
            <a:off x="767007" y="3717035"/>
            <a:ext cx="7776862" cy="1464567"/>
          </a:xfrm>
        </p:spPr>
        <p:txBody>
          <a:bodyPr/>
          <a:lstStyle/>
          <a:p>
            <a:endParaRPr lang="cs-CZ"/>
          </a:p>
        </p:txBody>
      </p:sp>
      <p:pic>
        <p:nvPicPr>
          <p:cNvPr id="14" name="Obrázek 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7" y="3717035"/>
            <a:ext cx="7848871" cy="15121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805321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2200" dirty="0">
                <a:solidFill>
                  <a:srgbClr val="0000FF"/>
                </a:solidFill>
                <a:latin typeface="Arial" pitchFamily="18"/>
              </a:rPr>
              <a:t>Anotace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000" dirty="0">
                <a:solidFill>
                  <a:schemeClr val="tx1"/>
                </a:solidFill>
              </a:rPr>
              <a:t>Prezentace</a:t>
            </a:r>
            <a:r>
              <a:rPr lang="cs-CZ" sz="1400" dirty="0">
                <a:solidFill>
                  <a:schemeClr val="tx1"/>
                </a:solidFill>
              </a:rPr>
              <a:t> je určena pro žáky 8</a:t>
            </a:r>
            <a:r>
              <a:rPr lang="cs-CZ" sz="1400" dirty="0" smtClean="0">
                <a:solidFill>
                  <a:schemeClr val="tx1"/>
                </a:solidFill>
              </a:rPr>
              <a:t>. </a:t>
            </a:r>
            <a:r>
              <a:rPr lang="cs-CZ" sz="1400" dirty="0">
                <a:solidFill>
                  <a:schemeClr val="tx1"/>
                </a:solidFill>
              </a:rPr>
              <a:t>ročníku. </a:t>
            </a:r>
            <a:r>
              <a:rPr lang="cs-CZ" sz="1400" dirty="0" smtClean="0">
                <a:solidFill>
                  <a:schemeClr val="tx1"/>
                </a:solidFill>
              </a:rPr>
              <a:t>Slouží ke společnému  zopakování učiva s využitím interaktivní tabule, nebo lze tento materiál 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použít  v tištěné podobě  jako pracovní list k samostatné práci žáků</a:t>
            </a:r>
            <a:r>
              <a:rPr lang="cs-CZ" sz="1400" dirty="0">
                <a:solidFill>
                  <a:schemeClr val="tx1"/>
                </a:solidFill>
              </a:rPr>
              <a:t>.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Autor : </a:t>
            </a:r>
            <a:r>
              <a:rPr lang="cs-CZ" sz="1400" dirty="0" smtClean="0">
                <a:solidFill>
                  <a:schemeClr val="tx1"/>
                </a:solidFill>
              </a:rPr>
              <a:t> </a:t>
            </a:r>
            <a:r>
              <a:rPr lang="cs-CZ" sz="1400" dirty="0">
                <a:solidFill>
                  <a:schemeClr val="tx1"/>
                </a:solidFill>
              </a:rPr>
              <a:t>Jiří Toman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Jazyk : čeština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Očekávaný výstup : žáci </a:t>
            </a:r>
            <a:r>
              <a:rPr lang="cs-CZ" sz="1400" dirty="0" smtClean="0">
                <a:solidFill>
                  <a:schemeClr val="tx1"/>
                </a:solidFill>
              </a:rPr>
              <a:t>si zopakují formou testu učivo na téma 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MECHANICKÁ  PRÁCE, VÝKON,</a:t>
            </a:r>
          </a:p>
          <a:p>
            <a:pPr lvl="0"/>
            <a:r>
              <a:rPr lang="cs-CZ" sz="1400" dirty="0" smtClean="0">
                <a:solidFill>
                  <a:schemeClr val="tx1"/>
                </a:solidFill>
              </a:rPr>
              <a:t>POHYBOVÁ  A  POLOHOVÁ ENERGIE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Speciální potřeby : </a:t>
            </a:r>
            <a:r>
              <a:rPr lang="cs-CZ" sz="1400" dirty="0" smtClean="0">
                <a:solidFill>
                  <a:schemeClr val="tx1"/>
                </a:solidFill>
              </a:rPr>
              <a:t>kalkulátor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Druh učebního materiálu : </a:t>
            </a:r>
            <a:r>
              <a:rPr lang="cs-CZ" sz="1400" dirty="0" smtClean="0">
                <a:solidFill>
                  <a:schemeClr val="tx1"/>
                </a:solidFill>
              </a:rPr>
              <a:t>prezentace, pracovní list - test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Cílová skupina : žák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Stupeň a typ vzdělávání : základní vzdělávání 2. stupeň 1</a:t>
            </a:r>
            <a:r>
              <a:rPr lang="cs-CZ" sz="1400" dirty="0" smtClean="0">
                <a:solidFill>
                  <a:schemeClr val="tx1"/>
                </a:solidFill>
              </a:rPr>
              <a:t>.období</a:t>
            </a:r>
            <a:r>
              <a:rPr lang="cs-CZ" sz="1400" dirty="0">
                <a:solidFill>
                  <a:schemeClr val="tx1"/>
                </a:solidFill>
              </a:rPr>
              <a:t>, věková skupina : </a:t>
            </a:r>
            <a:r>
              <a:rPr lang="cs-CZ" sz="1400" dirty="0" smtClean="0">
                <a:solidFill>
                  <a:schemeClr val="tx1"/>
                </a:solidFill>
              </a:rPr>
              <a:t>13- 14 let</a:t>
            </a:r>
          </a:p>
          <a:p>
            <a:pPr lvl="0"/>
            <a:r>
              <a:rPr lang="cs-CZ" sz="1400" dirty="0" smtClean="0">
                <a:solidFill>
                  <a:schemeClr val="tx1"/>
                </a:solidFill>
              </a:rPr>
              <a:t>Žáci reagovali při procvičování učiva dle očekávání</a:t>
            </a:r>
            <a:endParaRPr lang="cs-CZ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553371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1172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Mechanická práce , test – List 1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908720"/>
            <a:ext cx="8229600" cy="5760640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Nabídka odpovědí</a:t>
            </a:r>
            <a:r>
              <a:rPr lang="cs-CZ" sz="1600" b="1" u="sng" dirty="0">
                <a:latin typeface="Calibri"/>
              </a:rPr>
              <a:t> </a:t>
            </a:r>
            <a:r>
              <a:rPr lang="cs-CZ" sz="1600" b="1" u="sng" dirty="0" smtClean="0">
                <a:latin typeface="Calibri"/>
              </a:rPr>
              <a:t>       </a:t>
            </a: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1.</a:t>
            </a:r>
            <a:r>
              <a:rPr lang="cs-CZ" sz="2000" dirty="0" smtClean="0">
                <a:latin typeface="Calibri"/>
              </a:rPr>
              <a:t>     Kdo koná mechanickou   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muž </a:t>
            </a:r>
            <a:r>
              <a:rPr lang="cs-CZ" sz="2000" dirty="0">
                <a:latin typeface="Calibri"/>
              </a:rPr>
              <a:t>t</a:t>
            </a:r>
            <a:r>
              <a:rPr lang="cs-CZ" sz="2000" dirty="0" smtClean="0">
                <a:latin typeface="Calibri"/>
              </a:rPr>
              <a:t>lačí vozík, ale nepohne s ním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práci ?                           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motor výtahu zvedá těleso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do 3. patra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  žena drží tašku s nákupem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D</a:t>
            </a:r>
            <a:r>
              <a:rPr lang="cs-CZ" sz="2000" dirty="0" smtClean="0">
                <a:latin typeface="Calibri"/>
              </a:rPr>
              <a:t>  panel visí na háku jeřábu v klidu                                                                      </a:t>
            </a: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2.</a:t>
            </a:r>
            <a:r>
              <a:rPr lang="cs-CZ" sz="2000" dirty="0" smtClean="0">
                <a:latin typeface="Calibri"/>
              </a:rPr>
              <a:t>      Jak velkou práci vykonáme, zvedneme-li                   </a:t>
            </a:r>
            <a:r>
              <a:rPr lang="cs-CZ" sz="2000" b="1" dirty="0" smtClean="0">
                <a:latin typeface="Calibri"/>
              </a:rPr>
              <a:t>A     </a:t>
            </a:r>
            <a:r>
              <a:rPr lang="cs-CZ" sz="2000" dirty="0" smtClean="0">
                <a:latin typeface="Calibri"/>
              </a:rPr>
              <a:t>10 J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těleso o hmotnosti 5 kg do výše 2 m ?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180 J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C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100 J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D</a:t>
            </a:r>
            <a:r>
              <a:rPr lang="cs-CZ" sz="2000" dirty="0" smtClean="0">
                <a:latin typeface="Calibri"/>
              </a:rPr>
              <a:t>     25 J                         </a:t>
            </a:r>
            <a:r>
              <a:rPr lang="cs-CZ" sz="1800" dirty="0" smtClean="0">
                <a:latin typeface="Calibri"/>
              </a:rPr>
              <a:t>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3.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Při zvednutí cihly rovnoměrným             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  50 N </a:t>
            </a:r>
            <a:r>
              <a:rPr lang="cs-CZ" sz="2000" b="1" dirty="0" smtClean="0">
                <a:latin typeface="Calibri"/>
              </a:rPr>
              <a:t>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pohybem do výšky 1,5 m jsme           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     5 N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vykonali práci 75 J. Urči sílu,                   </a:t>
            </a:r>
            <a:r>
              <a:rPr lang="cs-CZ" sz="2000" b="1" dirty="0" smtClean="0">
                <a:latin typeface="Calibri"/>
              </a:rPr>
              <a:t>                      C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112 N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kterou jsme cihlu zvedali.                                              </a:t>
            </a:r>
            <a:r>
              <a:rPr lang="cs-CZ" sz="2000" b="1" dirty="0" smtClean="0">
                <a:latin typeface="Calibri"/>
              </a:rPr>
              <a:t>D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113 N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1172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Mechanická práce , test – List 2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908720"/>
            <a:ext cx="8229600" cy="5760640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Nabídka odpovědí</a:t>
            </a:r>
            <a:r>
              <a:rPr lang="cs-CZ" sz="1600" b="1" u="sng" dirty="0">
                <a:latin typeface="Calibri"/>
              </a:rPr>
              <a:t> </a:t>
            </a:r>
            <a:r>
              <a:rPr lang="cs-CZ" sz="1600" b="1" u="sng" dirty="0" smtClean="0">
                <a:latin typeface="Calibri"/>
              </a:rPr>
              <a:t>       </a:t>
            </a: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4.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Jakou práci  vykoná motor při           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    1,8 MJ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stálém výkonu 0,5 kW                   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180 </a:t>
            </a:r>
            <a:r>
              <a:rPr lang="cs-CZ" sz="2000" dirty="0" err="1" smtClean="0">
                <a:latin typeface="Calibri"/>
              </a:rPr>
              <a:t>kJ</a:t>
            </a: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po dobu 1 hodiny ?                                                 </a:t>
            </a:r>
            <a:r>
              <a:rPr lang="cs-CZ" sz="2000" b="1" dirty="0" smtClean="0">
                <a:latin typeface="Calibri"/>
              </a:rPr>
              <a:t> C    </a:t>
            </a:r>
            <a:r>
              <a:rPr lang="cs-CZ" sz="2000" dirty="0" smtClean="0">
                <a:latin typeface="Calibri"/>
              </a:rPr>
              <a:t>18 </a:t>
            </a:r>
            <a:r>
              <a:rPr lang="cs-CZ" sz="2000" dirty="0" err="1" smtClean="0">
                <a:latin typeface="Calibri"/>
              </a:rPr>
              <a:t>kJ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D  </a:t>
            </a:r>
            <a:r>
              <a:rPr lang="cs-CZ" sz="2000" dirty="0" smtClean="0">
                <a:latin typeface="Calibri"/>
              </a:rPr>
              <a:t>500 </a:t>
            </a:r>
            <a:r>
              <a:rPr lang="cs-CZ" sz="2000" dirty="0" err="1" smtClean="0">
                <a:latin typeface="Calibri"/>
              </a:rPr>
              <a:t>kJ</a:t>
            </a:r>
            <a:r>
              <a:rPr lang="cs-CZ" sz="2000" dirty="0" smtClean="0">
                <a:latin typeface="Calibri"/>
              </a:rPr>
              <a:t>                                                                        </a:t>
            </a: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5.</a:t>
            </a:r>
            <a:r>
              <a:rPr lang="cs-CZ" sz="2000" dirty="0" smtClean="0">
                <a:latin typeface="Calibri"/>
              </a:rPr>
              <a:t>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Urči práci, kterou vykonáme                  </a:t>
            </a:r>
            <a:r>
              <a:rPr lang="cs-CZ" sz="2000" b="1" dirty="0" smtClean="0">
                <a:latin typeface="Calibri"/>
              </a:rPr>
              <a:t>                 A     </a:t>
            </a:r>
            <a:r>
              <a:rPr lang="cs-CZ" sz="2000" dirty="0" smtClean="0">
                <a:latin typeface="Calibri"/>
              </a:rPr>
              <a:t>300 J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zvednutím tělesa o hmotnosti 6 kg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3000 J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do výšky 50 cm na pevné kladce.                          </a:t>
            </a:r>
            <a:r>
              <a:rPr lang="cs-CZ" sz="2000" b="1" dirty="0" smtClean="0">
                <a:latin typeface="Calibri"/>
              </a:rPr>
              <a:t>C  </a:t>
            </a:r>
            <a:r>
              <a:rPr lang="cs-CZ" sz="2000" dirty="0" smtClean="0">
                <a:latin typeface="Calibri"/>
              </a:rPr>
              <a:t>        3 J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           D</a:t>
            </a:r>
            <a:r>
              <a:rPr lang="cs-CZ" sz="2000" dirty="0" smtClean="0">
                <a:latin typeface="Calibri"/>
              </a:rPr>
              <a:t>       30 J                         </a:t>
            </a:r>
            <a:r>
              <a:rPr lang="cs-CZ" sz="1800" dirty="0" smtClean="0">
                <a:latin typeface="Calibri"/>
              </a:rPr>
              <a:t>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6. </a:t>
            </a:r>
            <a:r>
              <a:rPr lang="cs-CZ" sz="2000" dirty="0" smtClean="0">
                <a:latin typeface="Calibri"/>
              </a:rPr>
              <a:t>    Vypočítej práci, kterou vykonáme     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 4000 </a:t>
            </a:r>
            <a:r>
              <a:rPr lang="cs-CZ" sz="2000" dirty="0">
                <a:latin typeface="Calibri"/>
              </a:rPr>
              <a:t>J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zvednutím tělesa o hmotnosti       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40 </a:t>
            </a:r>
            <a:r>
              <a:rPr lang="cs-CZ" sz="2000" dirty="0">
                <a:latin typeface="Calibri"/>
              </a:rPr>
              <a:t>J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4 kg do výše 50 cm.                   </a:t>
            </a:r>
            <a:r>
              <a:rPr lang="cs-CZ" sz="2000" b="1" dirty="0" smtClean="0">
                <a:latin typeface="Calibri"/>
              </a:rPr>
              <a:t>                                 C  </a:t>
            </a:r>
            <a:r>
              <a:rPr lang="cs-CZ" sz="2000" dirty="0" smtClean="0">
                <a:latin typeface="Calibri"/>
              </a:rPr>
              <a:t>      20 J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D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2000 J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6812486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116633"/>
            <a:ext cx="8229600" cy="648071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Výkon. Pohybová a polohová energie, test – List </a:t>
            </a:r>
            <a:r>
              <a:rPr lang="cs-CZ" sz="2000" b="1" u="sng" dirty="0">
                <a:solidFill>
                  <a:srgbClr val="0000FF"/>
                </a:solidFill>
              </a:rPr>
              <a:t>3</a:t>
            </a:r>
            <a:r>
              <a:rPr lang="cs-CZ" sz="2000" b="1" u="sng" dirty="0" smtClean="0">
                <a:solidFill>
                  <a:srgbClr val="0000FF"/>
                </a:solidFill>
              </a:rPr>
              <a:t>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764704"/>
            <a:ext cx="8229600" cy="5976664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Nabídka odpovědí</a:t>
            </a:r>
            <a:r>
              <a:rPr lang="cs-CZ" sz="1600" b="1" u="sng" dirty="0">
                <a:latin typeface="Calibri"/>
              </a:rPr>
              <a:t> </a:t>
            </a:r>
            <a:r>
              <a:rPr lang="cs-CZ" sz="1600" b="1" u="sng" dirty="0" smtClean="0">
                <a:latin typeface="Calibri"/>
              </a:rPr>
              <a:t>       </a:t>
            </a:r>
          </a:p>
          <a:p>
            <a:pPr marL="0" lvl="0" indent="0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7.</a:t>
            </a:r>
            <a:r>
              <a:rPr lang="cs-CZ" sz="2000" dirty="0" smtClean="0">
                <a:latin typeface="Calibri"/>
              </a:rPr>
              <a:t>        Vypočítej výkon motoru výtahu,                                   </a:t>
            </a:r>
            <a:r>
              <a:rPr lang="cs-CZ" sz="2000" b="1" dirty="0" smtClean="0">
                <a:latin typeface="Calibri"/>
              </a:rPr>
              <a:t>A  </a:t>
            </a:r>
            <a:r>
              <a:rPr lang="cs-CZ" sz="2000" dirty="0" smtClean="0">
                <a:latin typeface="Calibri"/>
              </a:rPr>
              <a:t>100 W     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jestliže zvedne rovnoměrným             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1000 </a:t>
            </a:r>
            <a:r>
              <a:rPr lang="cs-CZ" sz="2000" dirty="0" smtClean="0">
                <a:latin typeface="Calibri"/>
              </a:rPr>
              <a:t>W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pohybem těleso silou 1200 N                                      </a:t>
            </a:r>
            <a:r>
              <a:rPr lang="cs-CZ" sz="2000" b="1" dirty="0" smtClean="0">
                <a:latin typeface="Calibri"/>
              </a:rPr>
              <a:t> C  </a:t>
            </a:r>
            <a:r>
              <a:rPr lang="cs-CZ" sz="2000" dirty="0" smtClean="0">
                <a:latin typeface="Calibri"/>
              </a:rPr>
              <a:t>120 </a:t>
            </a:r>
            <a:r>
              <a:rPr lang="cs-CZ" sz="2000" dirty="0" smtClean="0">
                <a:latin typeface="Calibri"/>
              </a:rPr>
              <a:t>W</a:t>
            </a:r>
            <a:r>
              <a:rPr lang="cs-CZ" sz="2000" b="1" dirty="0" smtClean="0">
                <a:latin typeface="Calibri"/>
              </a:rPr>
              <a:t>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do výšky 10 m za 12 s.                                                   </a:t>
            </a:r>
            <a:r>
              <a:rPr lang="cs-CZ" sz="2000" b="1" dirty="0" smtClean="0">
                <a:latin typeface="Calibri"/>
              </a:rPr>
              <a:t>D  </a:t>
            </a:r>
            <a:r>
              <a:rPr lang="cs-CZ" sz="2000" dirty="0" smtClean="0">
                <a:latin typeface="Calibri"/>
              </a:rPr>
              <a:t>1440 W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</a:t>
            </a:r>
          </a:p>
          <a:p>
            <a:pPr marL="0" lvl="0" indent="0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0" lvl="0" indent="0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8</a:t>
            </a:r>
            <a:r>
              <a:rPr lang="cs-CZ" sz="2000" b="1" dirty="0" smtClean="0">
                <a:latin typeface="Calibri"/>
              </a:rPr>
              <a:t>.</a:t>
            </a:r>
            <a:r>
              <a:rPr lang="cs-CZ" sz="2000" dirty="0" smtClean="0">
                <a:latin typeface="Calibri"/>
              </a:rPr>
              <a:t>         Motor o výkonu 300 W vykonal</a:t>
            </a:r>
            <a:r>
              <a:rPr lang="cs-CZ" sz="2000" b="1" dirty="0" smtClean="0">
                <a:latin typeface="Calibri"/>
              </a:rPr>
              <a:t>                                  A  </a:t>
            </a:r>
            <a:r>
              <a:rPr lang="cs-CZ" sz="2000" dirty="0" smtClean="0">
                <a:latin typeface="Calibri"/>
              </a:rPr>
              <a:t>3600 s 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práci 12000 J. Kolik sekund na to     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  400 </a:t>
            </a:r>
            <a:r>
              <a:rPr lang="cs-CZ" sz="2000" dirty="0">
                <a:latin typeface="Calibri"/>
              </a:rPr>
              <a:t>s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potřeboval ?                                                                   </a:t>
            </a:r>
            <a:r>
              <a:rPr lang="cs-CZ" sz="2000" b="1" dirty="0" smtClean="0">
                <a:latin typeface="Calibri"/>
              </a:rPr>
              <a:t>C    </a:t>
            </a:r>
            <a:r>
              <a:rPr lang="cs-CZ" sz="2000" dirty="0" smtClean="0">
                <a:latin typeface="Calibri"/>
              </a:rPr>
              <a:t>360 s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                  D</a:t>
            </a:r>
            <a:r>
              <a:rPr lang="cs-CZ" sz="2000" dirty="0" smtClean="0">
                <a:latin typeface="Calibri"/>
              </a:rPr>
              <a:t>      40 s                         </a:t>
            </a:r>
            <a:r>
              <a:rPr lang="cs-CZ" sz="1800" dirty="0" smtClean="0">
                <a:latin typeface="Calibri"/>
              </a:rPr>
              <a:t>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</a:t>
            </a:r>
            <a:r>
              <a:rPr lang="cs-CZ" sz="2000" b="1" dirty="0">
                <a:latin typeface="Calibri"/>
              </a:rPr>
              <a:t>9</a:t>
            </a:r>
            <a:r>
              <a:rPr lang="cs-CZ" sz="2000" b="1" dirty="0" smtClean="0">
                <a:latin typeface="Calibri"/>
              </a:rPr>
              <a:t>.    </a:t>
            </a:r>
            <a:r>
              <a:rPr lang="cs-CZ" sz="2000" dirty="0" smtClean="0">
                <a:latin typeface="Calibri"/>
              </a:rPr>
              <a:t>Ocelová a hliníková koule                            </a:t>
            </a:r>
            <a:r>
              <a:rPr lang="cs-CZ" sz="2000" b="1" dirty="0" smtClean="0">
                <a:latin typeface="Calibri"/>
              </a:rPr>
              <a:t>A  </a:t>
            </a:r>
            <a:r>
              <a:rPr lang="cs-CZ" sz="2000" dirty="0" smtClean="0">
                <a:latin typeface="Calibri"/>
              </a:rPr>
              <a:t>ocelová koule má větší energii 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o stejném objemu jsou zvednuty            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</a:t>
            </a:r>
            <a:r>
              <a:rPr lang="cs-CZ" sz="2000" dirty="0" smtClean="0">
                <a:latin typeface="Calibri"/>
              </a:rPr>
              <a:t> než hliníková      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do stejné výše nad zemí. Porovnej</a:t>
            </a:r>
            <a:r>
              <a:rPr lang="cs-CZ" sz="2000" b="1" dirty="0" smtClean="0">
                <a:latin typeface="Calibri"/>
              </a:rPr>
              <a:t>            B  </a:t>
            </a:r>
            <a:r>
              <a:rPr lang="cs-CZ" sz="2000" dirty="0" smtClean="0">
                <a:latin typeface="Calibri"/>
              </a:rPr>
              <a:t>hliníková koule má větší     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jejich polohovou energii vzhledem               energii než ocelová            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dirty="0" smtClean="0">
                <a:latin typeface="Calibri"/>
              </a:rPr>
              <a:t>     </a:t>
            </a:r>
            <a:r>
              <a:rPr lang="cs-CZ" sz="2000" dirty="0" smtClean="0">
                <a:latin typeface="Calibri"/>
              </a:rPr>
              <a:t>k Zemi.                                                </a:t>
            </a:r>
            <a:r>
              <a:rPr lang="cs-CZ" sz="2000" b="1" dirty="0" smtClean="0">
                <a:latin typeface="Calibri"/>
              </a:rPr>
              <a:t>C  </a:t>
            </a:r>
            <a:r>
              <a:rPr lang="cs-CZ" sz="2000" dirty="0" smtClean="0">
                <a:latin typeface="Calibri"/>
              </a:rPr>
              <a:t>obě mají polohovou energii stejnou</a:t>
            </a:r>
          </a:p>
          <a:p>
            <a:pPr marL="0" lvl="0" indent="0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</a:t>
            </a:r>
            <a:r>
              <a:rPr lang="cs-CZ" sz="2000" b="1" dirty="0" smtClean="0">
                <a:latin typeface="Calibri"/>
              </a:rPr>
              <a:t> D  </a:t>
            </a:r>
            <a:r>
              <a:rPr lang="cs-CZ" sz="2000" dirty="0" smtClean="0">
                <a:latin typeface="Calibri"/>
              </a:rPr>
              <a:t>jsou-li v klidu, nemají žádnou</a:t>
            </a:r>
          </a:p>
          <a:p>
            <a:pPr marL="0" lvl="0" indent="0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polohovou energii        </a:t>
            </a:r>
            <a:endParaRPr lang="cs-CZ" sz="20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266461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116633"/>
            <a:ext cx="8229600" cy="648071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Pohybová </a:t>
            </a:r>
            <a:r>
              <a:rPr lang="cs-CZ" sz="2000" b="1" u="sng" dirty="0" smtClean="0">
                <a:solidFill>
                  <a:srgbClr val="0000FF"/>
                </a:solidFill>
              </a:rPr>
              <a:t>a polohová energie, test – List 4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764704"/>
            <a:ext cx="8229600" cy="5976664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1600" b="1" u="sng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Nabídka odpovědí</a:t>
            </a:r>
            <a:r>
              <a:rPr lang="cs-CZ" sz="1600" b="1" u="sng" dirty="0">
                <a:latin typeface="Calibri"/>
              </a:rPr>
              <a:t> </a:t>
            </a:r>
            <a:r>
              <a:rPr lang="cs-CZ" sz="1600" b="1" u="sng" dirty="0" smtClean="0">
                <a:latin typeface="Calibri"/>
              </a:rPr>
              <a:t>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      </a:t>
            </a:r>
          </a:p>
          <a:p>
            <a:pPr marL="0" lvl="0" indent="0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10.</a:t>
            </a:r>
            <a:r>
              <a:rPr lang="cs-CZ" sz="2000" dirty="0" smtClean="0">
                <a:latin typeface="Calibri"/>
              </a:rPr>
              <a:t>      Těleso o hmotnosti 60 kg bylo                                  </a:t>
            </a:r>
            <a:r>
              <a:rPr lang="cs-CZ" sz="2000" b="1" dirty="0" smtClean="0">
                <a:latin typeface="Calibri"/>
              </a:rPr>
              <a:t>A       </a:t>
            </a:r>
            <a:r>
              <a:rPr lang="cs-CZ" sz="2000" dirty="0" smtClean="0">
                <a:latin typeface="Calibri"/>
              </a:rPr>
              <a:t>50 J     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</a:t>
            </a:r>
            <a:r>
              <a:rPr lang="cs-CZ" sz="2000" dirty="0" smtClean="0">
                <a:latin typeface="Calibri"/>
              </a:rPr>
              <a:t>zvednuto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do výše 3 m. O jakou</a:t>
            </a:r>
            <a:r>
              <a:rPr lang="cs-CZ" sz="2000" b="1" dirty="0" smtClean="0">
                <a:latin typeface="Calibri"/>
              </a:rPr>
              <a:t>                                B     </a:t>
            </a:r>
            <a:r>
              <a:rPr lang="cs-CZ" sz="2000" dirty="0" smtClean="0">
                <a:latin typeface="Calibri"/>
              </a:rPr>
              <a:t>200 J   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hodnotu se změnila jeho                                          </a:t>
            </a:r>
            <a:r>
              <a:rPr lang="cs-CZ" sz="2000" b="1" dirty="0" smtClean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  1800 J      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polohová energie ?                                                    </a:t>
            </a:r>
            <a:r>
              <a:rPr lang="cs-CZ" sz="2000" b="1" dirty="0" smtClean="0">
                <a:latin typeface="Calibri"/>
              </a:rPr>
              <a:t>D  </a:t>
            </a:r>
            <a:r>
              <a:rPr lang="cs-CZ" sz="2000" dirty="0" smtClean="0">
                <a:latin typeface="Calibri"/>
              </a:rPr>
              <a:t>6000 J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</a:t>
            </a:r>
          </a:p>
          <a:p>
            <a:pPr marL="0" lvl="0" indent="0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0" lvl="0" indent="0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11.</a:t>
            </a:r>
            <a:r>
              <a:rPr lang="cs-CZ" sz="2000" dirty="0" smtClean="0">
                <a:latin typeface="Calibri"/>
              </a:rPr>
              <a:t>     Dva tenisové míče byly zvednuty</a:t>
            </a:r>
            <a:r>
              <a:rPr lang="cs-CZ" sz="2000" b="1" dirty="0" smtClean="0">
                <a:latin typeface="Calibri"/>
              </a:rPr>
              <a:t>                  A  </a:t>
            </a:r>
            <a:r>
              <a:rPr lang="cs-CZ" sz="2000" dirty="0" smtClean="0">
                <a:latin typeface="Calibri"/>
              </a:rPr>
              <a:t>oba mají nulovou energii 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do různých výšek. Míč K do výšky                      polohovou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7 m, míč L do výšky 2 m. Porovnej                </a:t>
            </a:r>
            <a:r>
              <a:rPr lang="cs-CZ" sz="2000" b="1" dirty="0" smtClean="0">
                <a:latin typeface="Calibri"/>
              </a:rPr>
              <a:t>B  </a:t>
            </a:r>
            <a:r>
              <a:rPr lang="cs-CZ" sz="2000" dirty="0" smtClean="0">
                <a:latin typeface="Calibri"/>
              </a:rPr>
              <a:t>oba mají stejnou energii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</a:t>
            </a:r>
            <a:r>
              <a:rPr lang="cs-CZ" sz="2000" dirty="0" smtClean="0">
                <a:latin typeface="Calibri"/>
              </a:rPr>
              <a:t>jejich polohovou energii                                     polohovou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v gravitačním poli Země.                                </a:t>
            </a:r>
            <a:r>
              <a:rPr lang="cs-CZ" sz="2000" b="1" dirty="0" smtClean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  míč L má větší energii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polohovou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D  </a:t>
            </a:r>
            <a:r>
              <a:rPr lang="cs-CZ" sz="2000" dirty="0" smtClean="0">
                <a:latin typeface="Calibri"/>
              </a:rPr>
              <a:t>míč K má větší energii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polohovou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</a:t>
            </a:r>
            <a:endParaRPr lang="cs-CZ" sz="20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9175814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116633"/>
            <a:ext cx="8229600" cy="648071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 Pohybová a polohová energie, test – List 5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764704"/>
            <a:ext cx="8229600" cy="5976664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1600" b="1" u="sng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Nabídka odpovědí</a:t>
            </a:r>
            <a:r>
              <a:rPr lang="cs-CZ" sz="1600" b="1" u="sng" dirty="0">
                <a:latin typeface="Calibri"/>
              </a:rPr>
              <a:t> </a:t>
            </a:r>
            <a:r>
              <a:rPr lang="cs-CZ" sz="1600" b="1" u="sng" dirty="0" smtClean="0">
                <a:latin typeface="Calibri"/>
              </a:rPr>
              <a:t>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     </a:t>
            </a:r>
          </a:p>
          <a:p>
            <a:pPr marL="0" lvl="0" indent="0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12.</a:t>
            </a:r>
            <a:r>
              <a:rPr lang="cs-CZ" sz="2000" dirty="0" smtClean="0">
                <a:latin typeface="Calibri"/>
              </a:rPr>
              <a:t>      Kámen byl zvednut do výšky                   </a:t>
            </a:r>
            <a:r>
              <a:rPr lang="cs-CZ" sz="2000" b="1" dirty="0" smtClean="0">
                <a:latin typeface="Calibri"/>
              </a:rPr>
              <a:t>A  </a:t>
            </a:r>
            <a:r>
              <a:rPr lang="cs-CZ" sz="2000" dirty="0" smtClean="0">
                <a:latin typeface="Calibri"/>
              </a:rPr>
              <a:t>největší energii polohovou  a    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</a:t>
            </a:r>
            <a:r>
              <a:rPr lang="cs-CZ" sz="2000" dirty="0" smtClean="0">
                <a:latin typeface="Calibri"/>
              </a:rPr>
              <a:t>a volně puštěn k zemi.  </a:t>
            </a:r>
            <a:r>
              <a:rPr lang="cs-CZ" sz="2000" b="1" dirty="0" smtClean="0">
                <a:latin typeface="Calibri"/>
              </a:rPr>
              <a:t>                                </a:t>
            </a:r>
            <a:r>
              <a:rPr lang="cs-CZ" sz="2000" dirty="0" smtClean="0">
                <a:latin typeface="Calibri"/>
              </a:rPr>
              <a:t>nulovou energii pohybovou</a:t>
            </a:r>
            <a:r>
              <a:rPr lang="cs-CZ" sz="2000" b="1" dirty="0" smtClean="0">
                <a:latin typeface="Calibri"/>
              </a:rPr>
              <a:t>   </a:t>
            </a:r>
            <a:r>
              <a:rPr lang="cs-CZ" sz="2000" dirty="0" smtClean="0">
                <a:latin typeface="Calibri"/>
              </a:rPr>
              <a:t>   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Bezprostředně před dopadem               </a:t>
            </a:r>
            <a:r>
              <a:rPr lang="cs-CZ" sz="2000" b="1" dirty="0" smtClean="0">
                <a:latin typeface="Calibri"/>
              </a:rPr>
              <a:t>B  </a:t>
            </a:r>
            <a:r>
              <a:rPr lang="cs-CZ" sz="2000" dirty="0" smtClean="0">
                <a:latin typeface="Calibri"/>
              </a:rPr>
              <a:t>největší energii  pohybovou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na zem měl kámen                                       a nulovou energii polohovou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C  </a:t>
            </a:r>
            <a:r>
              <a:rPr lang="cs-CZ" sz="2000" dirty="0" smtClean="0">
                <a:latin typeface="Calibri"/>
              </a:rPr>
              <a:t>oba druhy energií jsou v tomto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okamžiku maximální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D  </a:t>
            </a:r>
            <a:r>
              <a:rPr lang="cs-CZ" sz="2000" dirty="0" smtClean="0">
                <a:latin typeface="Calibri"/>
              </a:rPr>
              <a:t>energie polohová i pohybová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je nulová       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</a:t>
            </a: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</a:t>
            </a:r>
          </a:p>
          <a:p>
            <a:pPr marL="0" lvl="0" indent="0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7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</a:t>
            </a:r>
            <a:endParaRPr lang="cs-CZ" sz="20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6177905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Mechanická práce. Výkon. Pohybová a polohová energie - test – řešení</a:t>
            </a:r>
            <a:endParaRPr lang="cs-CZ" sz="2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67544" y="1052736"/>
            <a:ext cx="8229600" cy="5616624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u="sng" dirty="0" smtClean="0">
                <a:latin typeface="Calibri"/>
              </a:rPr>
              <a:t>Úkol    Správná odpověď                                                                  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1.    </a:t>
            </a:r>
            <a:r>
              <a:rPr lang="cs-CZ" sz="1800" b="1" dirty="0" smtClean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 b.                                                                    </a:t>
            </a:r>
            <a:endParaRPr lang="cs-CZ" sz="1800" b="1" u="sng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2.   </a:t>
            </a:r>
            <a:r>
              <a:rPr lang="cs-CZ" sz="1800" b="1" dirty="0" smtClean="0">
                <a:latin typeface="Calibri"/>
              </a:rPr>
              <a:t> </a:t>
            </a:r>
            <a:r>
              <a:rPr lang="cs-CZ" sz="1800" b="1" dirty="0" smtClean="0">
                <a:latin typeface="Calibri"/>
              </a:rPr>
              <a:t>C</a:t>
            </a:r>
            <a:r>
              <a:rPr lang="cs-CZ" sz="1800" dirty="0" smtClean="0">
                <a:latin typeface="Calibri"/>
              </a:rPr>
              <a:t>   1 </a:t>
            </a:r>
            <a:r>
              <a:rPr lang="cs-CZ" sz="1800" dirty="0" smtClean="0">
                <a:latin typeface="Calibri"/>
              </a:rPr>
              <a:t>b.                                                                    </a:t>
            </a:r>
            <a:endParaRPr lang="cs-CZ" sz="1800" dirty="0" smtClean="0">
              <a:solidFill>
                <a:srgbClr val="00B0F0"/>
              </a:solidFill>
              <a:latin typeface="Calibri"/>
            </a:endParaRPr>
          </a:p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3.    </a:t>
            </a:r>
            <a:r>
              <a:rPr lang="cs-CZ" sz="1800" b="1" dirty="0">
                <a:latin typeface="Calibri"/>
              </a:rPr>
              <a:t>A</a:t>
            </a:r>
            <a:r>
              <a:rPr lang="cs-CZ" sz="18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 b.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4.   </a:t>
            </a:r>
            <a:r>
              <a:rPr lang="cs-CZ" sz="1800" b="1" dirty="0" smtClean="0">
                <a:latin typeface="Calibri"/>
              </a:rPr>
              <a:t> </a:t>
            </a:r>
            <a:r>
              <a:rPr lang="cs-CZ" sz="1800" b="1" dirty="0" smtClean="0">
                <a:latin typeface="Calibri"/>
              </a:rPr>
              <a:t>A   </a:t>
            </a:r>
            <a:r>
              <a:rPr lang="cs-CZ" sz="1800" dirty="0" smtClean="0">
                <a:latin typeface="Calibri"/>
              </a:rPr>
              <a:t>1 b.</a:t>
            </a:r>
            <a:r>
              <a:rPr lang="cs-CZ" sz="1800" b="1" dirty="0" smtClean="0">
                <a:latin typeface="Calibri"/>
              </a:rPr>
              <a:t>                                                   </a:t>
            </a:r>
            <a:endParaRPr lang="cs-CZ" sz="1800" b="1" dirty="0" smtClean="0">
              <a:solidFill>
                <a:srgbClr val="00B0F0"/>
              </a:solidFill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5.    </a:t>
            </a:r>
            <a:r>
              <a:rPr lang="cs-CZ" sz="1800" b="1" dirty="0">
                <a:latin typeface="Calibri"/>
              </a:rPr>
              <a:t>D</a:t>
            </a:r>
            <a:r>
              <a:rPr lang="cs-CZ" sz="18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 b.</a:t>
            </a:r>
            <a:r>
              <a:rPr lang="cs-CZ" sz="1800" b="1" dirty="0" smtClean="0">
                <a:latin typeface="Calibri"/>
              </a:rPr>
              <a:t>                                                </a:t>
            </a:r>
            <a:endParaRPr lang="cs-CZ" sz="1800" b="1" dirty="0" smtClean="0">
              <a:solidFill>
                <a:srgbClr val="00B0F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6.    </a:t>
            </a:r>
            <a:r>
              <a:rPr lang="cs-CZ" sz="1800" b="1" dirty="0" smtClean="0">
                <a:latin typeface="Calibri"/>
              </a:rPr>
              <a:t>C   </a:t>
            </a:r>
            <a:r>
              <a:rPr lang="cs-CZ" sz="1800" dirty="0">
                <a:latin typeface="Calibri"/>
              </a:rPr>
              <a:t>1</a:t>
            </a:r>
            <a:r>
              <a:rPr lang="cs-CZ" sz="1800" dirty="0" smtClean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b.                                                    </a:t>
            </a:r>
            <a:endParaRPr lang="cs-CZ" sz="1800" dirty="0" smtClean="0">
              <a:solidFill>
                <a:srgbClr val="00B0F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7.    </a:t>
            </a:r>
            <a:r>
              <a:rPr lang="cs-CZ" sz="1800" b="1" dirty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   1 b.</a:t>
            </a:r>
            <a:r>
              <a:rPr lang="cs-CZ" sz="1800" b="1" dirty="0" smtClean="0">
                <a:latin typeface="Calibri"/>
              </a:rPr>
              <a:t>  </a:t>
            </a:r>
            <a:endParaRPr lang="cs-CZ" sz="1800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8.    </a:t>
            </a:r>
            <a:r>
              <a:rPr lang="cs-CZ" sz="1800" b="1" dirty="0">
                <a:latin typeface="Calibri"/>
              </a:rPr>
              <a:t>D</a:t>
            </a:r>
            <a:r>
              <a:rPr lang="cs-CZ" sz="18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 b.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9.    </a:t>
            </a:r>
            <a:r>
              <a:rPr lang="cs-CZ" sz="1800" b="1" dirty="0">
                <a:latin typeface="Calibri"/>
              </a:rPr>
              <a:t>A</a:t>
            </a:r>
            <a:r>
              <a:rPr lang="cs-CZ" sz="1800" dirty="0" smtClean="0">
                <a:latin typeface="Calibri"/>
              </a:rPr>
              <a:t>    1 b.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10.    </a:t>
            </a:r>
            <a:r>
              <a:rPr lang="cs-CZ" sz="1800" b="1" dirty="0">
                <a:latin typeface="Calibri"/>
              </a:rPr>
              <a:t>C</a:t>
            </a:r>
            <a:r>
              <a:rPr lang="cs-CZ" sz="1800" dirty="0" smtClean="0">
                <a:latin typeface="Calibri"/>
              </a:rPr>
              <a:t>     1 b.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11.    </a:t>
            </a:r>
            <a:r>
              <a:rPr lang="cs-CZ" sz="1800" b="1" dirty="0">
                <a:latin typeface="Calibri"/>
              </a:rPr>
              <a:t>D</a:t>
            </a:r>
            <a:r>
              <a:rPr lang="cs-CZ" sz="1800" dirty="0" smtClean="0">
                <a:latin typeface="Calibri"/>
              </a:rPr>
              <a:t>     </a:t>
            </a:r>
            <a:r>
              <a:rPr lang="cs-CZ" sz="1800" dirty="0" smtClean="0">
                <a:latin typeface="Calibri"/>
              </a:rPr>
              <a:t>1 b.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12.    </a:t>
            </a:r>
            <a:r>
              <a:rPr lang="cs-CZ" sz="1800" b="1" dirty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    </a:t>
            </a:r>
            <a:r>
              <a:rPr lang="cs-CZ" sz="1800" dirty="0" smtClean="0">
                <a:latin typeface="Calibri"/>
              </a:rPr>
              <a:t>1 b.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</a:t>
            </a:r>
            <a:r>
              <a:rPr lang="cs-CZ" sz="2000" dirty="0" smtClean="0">
                <a:latin typeface="Calibri"/>
              </a:rPr>
              <a:t>                                                 </a:t>
            </a:r>
            <a:endParaRPr lang="cs-CZ" sz="20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9023511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>
                <a:solidFill>
                  <a:srgbClr val="FF0000"/>
                </a:solidFill>
              </a:rPr>
              <a:t>Mechanická práce. Výkon. Pohybová a polohová energie - test </a:t>
            </a:r>
            <a:r>
              <a:rPr lang="cs-CZ" sz="2000" b="1" u="sng" dirty="0" smtClean="0">
                <a:solidFill>
                  <a:srgbClr val="FF0000"/>
                </a:solidFill>
              </a:rPr>
              <a:t> </a:t>
            </a:r>
            <a:r>
              <a:rPr lang="cs-CZ" sz="2000" b="1" u="sng" dirty="0">
                <a:solidFill>
                  <a:srgbClr val="FF0000"/>
                </a:solidFill>
              </a:rPr>
              <a:t/>
            </a:r>
            <a:br>
              <a:rPr lang="cs-CZ" sz="2000" b="1" u="sng" dirty="0">
                <a:solidFill>
                  <a:srgbClr val="FF0000"/>
                </a:solidFill>
              </a:rPr>
            </a:br>
            <a:r>
              <a:rPr lang="cs-CZ" sz="2000" b="1" u="sng" dirty="0" smtClean="0">
                <a:solidFill>
                  <a:srgbClr val="FF0000"/>
                </a:solidFill>
              </a:rPr>
              <a:t> návrh hodnocení</a:t>
            </a:r>
            <a:endParaRPr lang="cs-CZ" sz="2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67544" y="1196752"/>
            <a:ext cx="8229600" cy="5472608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u="sng" dirty="0">
                <a:latin typeface="Calibri"/>
              </a:rPr>
              <a:t> </a:t>
            </a:r>
            <a:r>
              <a:rPr lang="cs-CZ" sz="2000" b="1" u="sng" dirty="0" smtClean="0">
                <a:latin typeface="Calibri"/>
              </a:rPr>
              <a:t>           Počet bodů           Známka                                               </a:t>
            </a:r>
            <a:endParaRPr lang="cs-CZ" sz="2000" b="1" u="sng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        12 b. – </a:t>
            </a:r>
            <a:r>
              <a:rPr lang="cs-CZ" sz="2000" u="sng" dirty="0" smtClean="0">
                <a:latin typeface="Calibri"/>
              </a:rPr>
              <a:t>11  </a:t>
            </a:r>
            <a:r>
              <a:rPr lang="cs-CZ" sz="2000" u="sng" dirty="0" smtClean="0">
                <a:latin typeface="Calibri"/>
              </a:rPr>
              <a:t>b.             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1</a:t>
            </a:r>
          </a:p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</a:t>
            </a:r>
            <a:r>
              <a:rPr lang="cs-CZ" sz="2000" u="sng" dirty="0">
                <a:latin typeface="Calibri"/>
              </a:rPr>
              <a:t> </a:t>
            </a:r>
            <a:r>
              <a:rPr lang="cs-CZ" sz="2000" u="sng" dirty="0" smtClean="0">
                <a:latin typeface="Calibri"/>
              </a:rPr>
              <a:t>      </a:t>
            </a:r>
            <a:r>
              <a:rPr lang="cs-CZ" sz="2000" b="1" u="sng" dirty="0" smtClean="0">
                <a:latin typeface="Calibri"/>
              </a:rPr>
              <a:t> </a:t>
            </a:r>
            <a:r>
              <a:rPr lang="cs-CZ" sz="2000" u="sng" dirty="0" smtClean="0">
                <a:latin typeface="Calibri"/>
              </a:rPr>
              <a:t>10 </a:t>
            </a:r>
            <a:r>
              <a:rPr lang="cs-CZ" sz="2000" u="sng" dirty="0">
                <a:latin typeface="Calibri"/>
              </a:rPr>
              <a:t>b. </a:t>
            </a:r>
            <a:r>
              <a:rPr lang="cs-CZ" sz="2000" u="sng" dirty="0" smtClean="0">
                <a:latin typeface="Calibri"/>
              </a:rPr>
              <a:t>–   </a:t>
            </a:r>
            <a:r>
              <a:rPr lang="cs-CZ" sz="2000" u="sng" dirty="0" smtClean="0">
                <a:latin typeface="Calibri"/>
              </a:rPr>
              <a:t>8 </a:t>
            </a:r>
            <a:r>
              <a:rPr lang="cs-CZ" sz="2000" u="sng" dirty="0">
                <a:latin typeface="Calibri"/>
              </a:rPr>
              <a:t>b. </a:t>
            </a:r>
            <a:r>
              <a:rPr lang="cs-CZ" sz="2000" b="1" u="sng" dirty="0">
                <a:latin typeface="Calibri"/>
              </a:rPr>
              <a:t>  </a:t>
            </a:r>
            <a:r>
              <a:rPr lang="cs-CZ" sz="2000" b="1" u="sng" dirty="0" smtClean="0">
                <a:latin typeface="Calibri"/>
              </a:rPr>
              <a:t>          </a:t>
            </a:r>
            <a:r>
              <a:rPr lang="cs-CZ" sz="2000" b="1" u="sng" dirty="0" smtClean="0">
                <a:latin typeface="Calibri"/>
              </a:rPr>
              <a:t> 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2  </a:t>
            </a:r>
            <a:r>
              <a:rPr lang="cs-CZ" sz="2000" b="1" u="sng" dirty="0" smtClean="0">
                <a:latin typeface="Calibri"/>
              </a:rPr>
              <a:t>             </a:t>
            </a:r>
            <a:endParaRPr lang="cs-CZ" sz="2000" u="sng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         </a:t>
            </a:r>
            <a:r>
              <a:rPr lang="cs-CZ" sz="2000" u="sng" dirty="0" smtClean="0">
                <a:latin typeface="Calibri"/>
              </a:rPr>
              <a:t> 7 </a:t>
            </a:r>
            <a:r>
              <a:rPr lang="cs-CZ" sz="2000" u="sng" dirty="0" smtClean="0">
                <a:latin typeface="Calibri"/>
              </a:rPr>
              <a:t>b. –   </a:t>
            </a:r>
            <a:r>
              <a:rPr lang="cs-CZ" sz="2000" u="sng" dirty="0" smtClean="0">
                <a:latin typeface="Calibri"/>
              </a:rPr>
              <a:t> 5 </a:t>
            </a:r>
            <a:r>
              <a:rPr lang="cs-CZ" sz="2000" u="sng" dirty="0" smtClean="0">
                <a:latin typeface="Calibri"/>
              </a:rPr>
              <a:t>b.</a:t>
            </a:r>
            <a:r>
              <a:rPr lang="cs-CZ" sz="2000" b="1" u="sng" dirty="0" smtClean="0">
                <a:latin typeface="Calibri"/>
              </a:rPr>
              <a:t>              </a:t>
            </a:r>
            <a:r>
              <a:rPr lang="cs-CZ" sz="2000" b="1" u="sng" dirty="0" smtClean="0">
                <a:latin typeface="Calibri"/>
              </a:rPr>
              <a:t>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3</a:t>
            </a:r>
            <a:endParaRPr lang="cs-CZ" sz="2000" b="1" u="sng" dirty="0" smtClean="0">
              <a:solidFill>
                <a:srgbClr val="00B0F0"/>
              </a:solidFill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          </a:t>
            </a:r>
            <a:r>
              <a:rPr lang="cs-CZ" sz="2000" u="sng" dirty="0" smtClean="0">
                <a:latin typeface="Calibri"/>
              </a:rPr>
              <a:t>4 b</a:t>
            </a:r>
            <a:r>
              <a:rPr lang="cs-CZ" sz="2000" u="sng" dirty="0" smtClean="0">
                <a:latin typeface="Calibri"/>
              </a:rPr>
              <a:t>. –   </a:t>
            </a:r>
            <a:r>
              <a:rPr lang="cs-CZ" sz="2000" u="sng" dirty="0" smtClean="0">
                <a:latin typeface="Calibri"/>
              </a:rPr>
              <a:t> 2 </a:t>
            </a:r>
            <a:r>
              <a:rPr lang="cs-CZ" sz="2000" u="sng" dirty="0" smtClean="0">
                <a:latin typeface="Calibri"/>
              </a:rPr>
              <a:t>b.              </a:t>
            </a:r>
            <a:r>
              <a:rPr lang="cs-CZ" sz="2000" u="sng" dirty="0" smtClean="0">
                <a:latin typeface="Calibri"/>
              </a:rPr>
              <a:t>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4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           </a:t>
            </a:r>
            <a:r>
              <a:rPr lang="cs-CZ" sz="2000" u="sng" dirty="0" smtClean="0">
                <a:latin typeface="Calibri"/>
              </a:rPr>
              <a:t>1 </a:t>
            </a:r>
            <a:r>
              <a:rPr lang="cs-CZ" sz="2000" u="sng" dirty="0" smtClean="0">
                <a:latin typeface="Calibri"/>
              </a:rPr>
              <a:t>b. –   0  b.  </a:t>
            </a:r>
            <a:r>
              <a:rPr lang="cs-CZ" sz="2000" b="1" u="sng" dirty="0" smtClean="0">
                <a:latin typeface="Calibri"/>
              </a:rPr>
              <a:t>          </a:t>
            </a:r>
            <a:r>
              <a:rPr lang="cs-CZ" sz="2000" b="1" u="sng" dirty="0" smtClean="0">
                <a:latin typeface="Calibri"/>
              </a:rPr>
              <a:t>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5</a:t>
            </a:r>
            <a:endParaRPr lang="cs-CZ" sz="2000" b="1" u="sng" dirty="0" smtClean="0">
              <a:solidFill>
                <a:srgbClr val="00B0F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</a:t>
            </a:r>
            <a:r>
              <a:rPr lang="cs-CZ" sz="2000" dirty="0">
                <a:latin typeface="Calibri"/>
              </a:rPr>
              <a:t> </a:t>
            </a:r>
            <a:endParaRPr lang="cs-CZ" sz="2000" b="1" dirty="0">
              <a:solidFill>
                <a:srgbClr val="00B0F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              </a:t>
            </a:r>
            <a:endParaRPr lang="cs-CZ" sz="2000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0848168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108000" indent="0">
              <a:buNone/>
            </a:pPr>
            <a:r>
              <a:rPr lang="cs-CZ" dirty="0" smtClean="0"/>
              <a:t>   </a:t>
            </a:r>
          </a:p>
          <a:p>
            <a:r>
              <a:rPr lang="cs-CZ" sz="2800" dirty="0" smtClean="0"/>
              <a:t>Archiv autora</a:t>
            </a:r>
            <a:endParaRPr lang="cs-CZ" sz="2800" dirty="0"/>
          </a:p>
          <a:p>
            <a:endParaRPr lang="cs-CZ" sz="2800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38099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1368</TotalTime>
  <Words>955</Words>
  <Application>Microsoft Office PowerPoint</Application>
  <PresentationFormat>Předvádění na obrazovce (4:3)</PresentationFormat>
  <Paragraphs>143</Paragraphs>
  <Slides>10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Mechanická práce , test – List 1 </vt:lpstr>
      <vt:lpstr>Mechanická práce , test – List 2 </vt:lpstr>
      <vt:lpstr>Výkon. Pohybová a polohová energie, test – List 3 </vt:lpstr>
      <vt:lpstr>Pohybová a polohová energie, test – List 4 </vt:lpstr>
      <vt:lpstr> Pohybová a polohová energie, test – List 5 </vt:lpstr>
      <vt:lpstr>Mechanická práce. Výkon. Pohybová a polohová energie - test – řešení</vt:lpstr>
      <vt:lpstr>Mechanická práce. Výkon. Pohybová a polohová energie - test    návrh hodnocení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 A S</dc:title>
  <dc:creator>Škola</dc:creator>
  <cp:lastModifiedBy>Nedvědice</cp:lastModifiedBy>
  <cp:revision>120</cp:revision>
  <dcterms:created xsi:type="dcterms:W3CDTF">2012-06-01T22:10:47Z</dcterms:created>
  <dcterms:modified xsi:type="dcterms:W3CDTF">2013-05-02T11:44:56Z</dcterms:modified>
</cp:coreProperties>
</file>