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5"/>
  </p:notesMasterIdLst>
  <p:sldIdLst>
    <p:sldId id="256" r:id="rId2"/>
    <p:sldId id="263" r:id="rId3"/>
    <p:sldId id="264" r:id="rId4"/>
    <p:sldId id="265" r:id="rId5"/>
    <p:sldId id="273" r:id="rId6"/>
    <p:sldId id="276" r:id="rId7"/>
    <p:sldId id="274" r:id="rId8"/>
    <p:sldId id="275" r:id="rId9"/>
    <p:sldId id="277" r:id="rId10"/>
    <p:sldId id="269" r:id="rId11"/>
    <p:sldId id="260" r:id="rId12"/>
    <p:sldId id="262" r:id="rId13"/>
    <p:sldId id="261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DDDD"/>
    <a:srgbClr val="CCFFCC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8" autoAdjust="0"/>
    <p:restoredTop sz="94660"/>
  </p:normalViewPr>
  <p:slideViewPr>
    <p:cSldViewPr>
      <p:cViewPr varScale="1">
        <p:scale>
          <a:sx n="66" d="100"/>
          <a:sy n="66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D6096B-6455-4ED7-AB3F-236366E68D06}" type="datetimeFigureOut">
              <a:rPr lang="cs-CZ" smtClean="0"/>
              <a:pPr/>
              <a:t>7.3.2013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CF6952-A43E-4E8A-AB4D-15FA3F15CA2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14487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0119A-06C6-4C7D-8A30-79DA581D753D}" type="datetime1">
              <a:rPr lang="cs-CZ" smtClean="0"/>
              <a:pPr/>
              <a:t>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76B1D-7B29-4A45-B875-491C57BE4636}" type="datetime1">
              <a:rPr lang="cs-CZ" smtClean="0"/>
              <a:pPr/>
              <a:t>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63961-5D27-4AC6-9413-63F6E35C9230}" type="datetime1">
              <a:rPr lang="cs-CZ" smtClean="0"/>
              <a:pPr/>
              <a:t>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7193A-CA74-4D8E-A0F8-CCEC7250BA47}" type="datetime1">
              <a:rPr lang="cs-CZ" smtClean="0"/>
              <a:pPr/>
              <a:t>7.3.2013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B8A5B-B048-484B-9914-0C446FE6971D}" type="datetime1">
              <a:rPr lang="cs-CZ" smtClean="0"/>
              <a:pPr/>
              <a:t>7.3.2013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C5E9F-845C-4E02-83B4-7E26F8483C4D}" type="datetime1">
              <a:rPr lang="cs-CZ" smtClean="0"/>
              <a:pPr/>
              <a:t>7.3.2013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BDA8-EA25-4546-AB18-C4B0F894877F}" type="datetime1">
              <a:rPr lang="cs-CZ" smtClean="0"/>
              <a:pPr/>
              <a:t>7.3.2013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CCC19-CCA9-42B2-889C-3AC9E4CA2124}" type="datetime1">
              <a:rPr lang="cs-CZ" smtClean="0"/>
              <a:pPr/>
              <a:t>7.3.2013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0B439-0C12-487D-923B-25DE47D1B033}" type="datetime1">
              <a:rPr lang="cs-CZ" smtClean="0"/>
              <a:pPr/>
              <a:t>7.3.2013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8354F-F0E5-4F89-A223-54338ACE418D}" type="datetime1">
              <a:rPr lang="cs-CZ" smtClean="0"/>
              <a:pPr/>
              <a:t>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4E9D6-036A-44F8-9876-D92DE796B242}" type="datetime1">
              <a:rPr lang="cs-CZ" smtClean="0"/>
              <a:pPr/>
              <a:t>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FBAFA3-4EE0-4BC6-A60B-E89B6EF6C2AD}" type="datetime1">
              <a:rPr lang="cs-CZ" smtClean="0"/>
              <a:pPr/>
              <a:t>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sasou-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002149"/>
              </p:ext>
            </p:extLst>
          </p:nvPr>
        </p:nvGraphicFramePr>
        <p:xfrm>
          <a:off x="1115616" y="2132856"/>
          <a:ext cx="6929486" cy="3878584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VY_32_INOVACE_08_C_06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Elektrické stroje – asynchronní motory a stejnosměrné stroje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Rozběh a brzdění kroužkových asynchronních motorů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Ing.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Lukáš Nepokoj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únor 2013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4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6"/>
          <p:cNvSpPr txBox="1">
            <a:spLocks/>
          </p:cNvSpPr>
          <p:nvPr/>
        </p:nvSpPr>
        <p:spPr>
          <a:xfrm>
            <a:off x="457200" y="1916832"/>
            <a:ext cx="8229600" cy="45365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cs-CZ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Anotace</a:t>
            </a:r>
          </a:p>
          <a:p>
            <a:pPr marR="0" lvl="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Materiál je určen pro 2. ročník studijního oboru MIEZ, předmětu ELEKTRICKÉ STROJE A PŘÍSTROJE, inovuje výuku použitím multimediálních pomůcek – prezentace s názornými obrázky a schématy doplněných textem podporujícím výklad učitele.</a:t>
            </a: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cs-CZ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1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endParaRPr lang="cs-CZ" sz="1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endParaRPr lang="cs-CZ" sz="1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endParaRPr kumimoji="0" lang="cs-CZ" sz="3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endParaRPr kumimoji="0" lang="cs-CZ" sz="3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sz="3000" b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ROZBĚH A BRZDĚNÍ KROUŽKOVÝCH ASYNCHRONNÍCH MOTORŮ</a:t>
            </a:r>
            <a:endParaRPr lang="cs-CZ" sz="3000" b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395536" y="2060848"/>
            <a:ext cx="8352928" cy="4536504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Spouštění může probíhat v režimu tzv. „statorového spouštění“.</a:t>
            </a: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Konstrukce motoru však umožňuje využít tzv. „rotorového spouštění“.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Jedná se o postupné snižování odporu vinutí rotoru.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Nedochází zde ke snižování rozběhového momentu na rozdíl od  statorového spouštění.</a:t>
            </a:r>
            <a:endParaRPr lang="cs-CZ" sz="2200" dirty="0">
              <a:latin typeface="Arial" pitchFamily="34" charset="0"/>
              <a:cs typeface="Arial" pitchFamily="34" charset="0"/>
            </a:endParaRP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600" dirty="0">
              <a:latin typeface="Arial" pitchFamily="34" charset="0"/>
              <a:cs typeface="Arial" pitchFamily="34" charset="0"/>
            </a:endParaRP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6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3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64294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993121"/>
            <a:ext cx="7416823" cy="4626391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sz="30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ROZBĚH A BRZDĚNÍ KROUŽKOVÝCH ASYNCHRONNÍCH MOTORŮ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2555776" y="1844824"/>
            <a:ext cx="6408712" cy="657335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Rotorové spouštění</a:t>
            </a:r>
            <a:endParaRPr lang="cs-CZ" sz="26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4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Zástupný symbol pro obsah 6"/>
          <p:cNvSpPr txBox="1">
            <a:spLocks/>
          </p:cNvSpPr>
          <p:nvPr/>
        </p:nvSpPr>
        <p:spPr>
          <a:xfrm>
            <a:off x="2555776" y="2420889"/>
            <a:ext cx="6336704" cy="24482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Do obvodu rotoru je zapojeno několik rezistorů, které se postupně odpojují.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Tím se snižuje odpor rotorového vinutí.</a:t>
            </a:r>
          </a:p>
        </p:txBody>
      </p:sp>
    </p:spTree>
    <p:extLst>
      <p:ext uri="{BB962C8B-B14F-4D97-AF65-F5344CB8AC3E}">
        <p14:creationId xmlns:p14="http://schemas.microsoft.com/office/powerpoint/2010/main" val="169766021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993121"/>
            <a:ext cx="7416823" cy="4626391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sz="30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ROZBĚH A BRZDĚNÍ KROUŽKOVÝCH ASYNCHRONNÍCH MOTORŮ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2555776" y="1844824"/>
            <a:ext cx="6408712" cy="657335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Rotorové spouštění</a:t>
            </a:r>
            <a:endParaRPr lang="cs-CZ" sz="26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5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Zástupný symbol pro obsah 6"/>
          <p:cNvSpPr txBox="1">
            <a:spLocks/>
          </p:cNvSpPr>
          <p:nvPr/>
        </p:nvSpPr>
        <p:spPr>
          <a:xfrm>
            <a:off x="2555776" y="2420889"/>
            <a:ext cx="6336704" cy="24482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Je-li činný odpor vinutí velký, je velký </a:t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i mechanický moment.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Rozběh probíhá s velkým mechanickým momentem a s malým zvýšením proudu.</a:t>
            </a:r>
          </a:p>
        </p:txBody>
      </p:sp>
    </p:spTree>
    <p:extLst>
      <p:ext uri="{BB962C8B-B14F-4D97-AF65-F5344CB8AC3E}">
        <p14:creationId xmlns:p14="http://schemas.microsoft.com/office/powerpoint/2010/main" val="265537682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993121"/>
            <a:ext cx="7416823" cy="4626391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sz="30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ROZBĚH A BRZDĚNÍ KROUŽKOVÝCH ASYNCHRONNÍCH MOTORŮ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2555776" y="1844824"/>
            <a:ext cx="6408712" cy="657335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Rotorové spouštění</a:t>
            </a:r>
            <a:endParaRPr lang="cs-CZ" sz="26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6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Zástupný symbol pro obsah 6"/>
          <p:cNvSpPr txBox="1">
            <a:spLocks/>
          </p:cNvSpPr>
          <p:nvPr/>
        </p:nvSpPr>
        <p:spPr>
          <a:xfrm>
            <a:off x="2555776" y="2420889"/>
            <a:ext cx="6336704" cy="24482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Maximální odpor dosáhneme rozpojením stykačů KM2, KM3 a KM4.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Rezistory se postupně odpojují – nejprve stykačem KM2, poté KM3 a nakonec KM4.</a:t>
            </a:r>
          </a:p>
        </p:txBody>
      </p:sp>
    </p:spTree>
    <p:extLst>
      <p:ext uri="{BB962C8B-B14F-4D97-AF65-F5344CB8AC3E}">
        <p14:creationId xmlns:p14="http://schemas.microsoft.com/office/powerpoint/2010/main" val="294629122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8" y="2492896"/>
            <a:ext cx="7046731" cy="411321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sz="30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ROZBĚH A BRZDĚNÍ KROUŽKOVÝCH ASYNCHRONNÍCH MOTORŮ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755576" y="1844824"/>
            <a:ext cx="6408712" cy="657335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Momentová charakteristika</a:t>
            </a:r>
            <a:endParaRPr lang="cs-CZ" sz="26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7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331152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sz="30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ROZBĚH A BRZDĚNÍ KROUŽKOVÝCH ASYNCHRONNÍCH MOTORŮ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539552" y="1844824"/>
            <a:ext cx="8424936" cy="657335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Rotorové spouštění – výhody:</a:t>
            </a:r>
            <a:endParaRPr lang="cs-CZ" sz="26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8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Zástupný symbol pro obsah 6"/>
          <p:cNvSpPr txBox="1">
            <a:spLocks/>
          </p:cNvSpPr>
          <p:nvPr/>
        </p:nvSpPr>
        <p:spPr>
          <a:xfrm>
            <a:off x="611560" y="2420889"/>
            <a:ext cx="8280920" cy="41764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Spouštění probíhá plynule a s malými proudovými nárazy.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Záběrný moment je velký a záběrný proud maximálně dvojnásobný oproti jmenovitému proudu.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Rozběhový  moment může být roven maximálnímu momentu –&gt; rozběh s plným zatížením.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Posun momentové charakteristiky = není sedlový moment.</a:t>
            </a:r>
          </a:p>
          <a:p>
            <a:pPr marL="832050" lvl="1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Používá se u velkých obráběcích strojů, zvedáků, </a:t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strojů s těžkým rozběhem, ...</a:t>
            </a:r>
          </a:p>
        </p:txBody>
      </p:sp>
    </p:spTree>
    <p:extLst>
      <p:ext uri="{BB962C8B-B14F-4D97-AF65-F5344CB8AC3E}">
        <p14:creationId xmlns:p14="http://schemas.microsoft.com/office/powerpoint/2010/main" val="128466166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sz="30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ROZBĚH A BRZDĚNÍ KROUŽKOVÝCH ASYNCHRONNÍCH MOTORŮ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539552" y="1844824"/>
            <a:ext cx="8424936" cy="657335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Rotorové spouštění – nevýhody:</a:t>
            </a:r>
            <a:endParaRPr lang="cs-CZ" sz="26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9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Zástupný symbol pro obsah 6"/>
          <p:cNvSpPr txBox="1">
            <a:spLocks/>
          </p:cNvSpPr>
          <p:nvPr/>
        </p:nvSpPr>
        <p:spPr>
          <a:xfrm>
            <a:off x="611560" y="2420889"/>
            <a:ext cx="8280920" cy="41764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Složitá konstrukce = vinutý rotor a vyvedení konců vinutí přes kroužky a kartáče na kostru stroje.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Nutnost použití výkonových rezistorů.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Průchodem proudu z kroužků na kartáče vzniká jiskření. 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Jiskřením kartáčů vzniká nebezpečí požáru nebo výbuchu.</a:t>
            </a:r>
          </a:p>
          <a:p>
            <a:pPr marL="832050" lvl="1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Použití není možné v prostorech s nebezpečím požáru nebo výbuchu.</a:t>
            </a:r>
          </a:p>
        </p:txBody>
      </p:sp>
    </p:spTree>
    <p:extLst>
      <p:ext uri="{BB962C8B-B14F-4D97-AF65-F5344CB8AC3E}">
        <p14:creationId xmlns:p14="http://schemas.microsoft.com/office/powerpoint/2010/main" val="89378476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sz="30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ROZBĚH A BRZDĚNÍ KROUŽKOVÝCH ASYNCHRONNÍCH MOTORŮ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395536" y="2123593"/>
            <a:ext cx="3816424" cy="657335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Mechanické brzdění</a:t>
            </a:r>
            <a:endParaRPr lang="cs-CZ" sz="26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10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Zástupný symbol pro obsah 6"/>
          <p:cNvSpPr txBox="1">
            <a:spLocks/>
          </p:cNvSpPr>
          <p:nvPr/>
        </p:nvSpPr>
        <p:spPr>
          <a:xfrm>
            <a:off x="395536" y="2987689"/>
            <a:ext cx="4392488" cy="65733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Brzdění  protiproudem</a:t>
            </a:r>
            <a:endParaRPr lang="cs-CZ" sz="26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Zástupný symbol pro obsah 6"/>
          <p:cNvSpPr txBox="1">
            <a:spLocks/>
          </p:cNvSpPr>
          <p:nvPr/>
        </p:nvSpPr>
        <p:spPr>
          <a:xfrm>
            <a:off x="395536" y="3995801"/>
            <a:ext cx="5616624" cy="65733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b="1" dirty="0" smtClean="0">
                <a:latin typeface="Arial Narrow CE" pitchFamily="34" charset="-18"/>
                <a:cs typeface="Arial Narrow CE" pitchFamily="34" charset="-18"/>
              </a:rPr>
              <a:t>Brzdění  stejnosměrným proudem</a:t>
            </a:r>
            <a:endParaRPr lang="cs-CZ" sz="2600" dirty="0" smtClean="0">
              <a:latin typeface="Arial Narrow CE" pitchFamily="34" charset="-18"/>
              <a:cs typeface="Arial Narrow CE" pitchFamily="34" charset="-18"/>
            </a:endParaRPr>
          </a:p>
        </p:txBody>
      </p:sp>
      <p:sp>
        <p:nvSpPr>
          <p:cNvPr id="13" name="Zástupný symbol pro obsah 6"/>
          <p:cNvSpPr txBox="1">
            <a:spLocks/>
          </p:cNvSpPr>
          <p:nvPr/>
        </p:nvSpPr>
        <p:spPr>
          <a:xfrm>
            <a:off x="395536" y="4931905"/>
            <a:ext cx="8496944" cy="65733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b="1" smtClean="0">
                <a:latin typeface="Arial" pitchFamily="34" charset="0"/>
                <a:cs typeface="Arial" pitchFamily="34" charset="0"/>
              </a:rPr>
              <a:t>Rekuperační brzdění</a:t>
            </a:r>
            <a:endParaRPr lang="cs-CZ" sz="26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494626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680520"/>
          </a:xfrm>
        </p:spPr>
        <p:txBody>
          <a:bodyPr>
            <a:noAutofit/>
          </a:bodyPr>
          <a:lstStyle/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OPAKOVÁNÍ: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Popište rozdíl mezi statorovým a rotorovým spouštěním.  …………………………………………................................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r>
              <a:rPr lang="cs-CZ" sz="2200" dirty="0">
                <a:latin typeface="Arial" pitchFamily="34" charset="0"/>
                <a:cs typeface="Arial" pitchFamily="34" charset="0"/>
              </a:rPr>
              <a:t>Popište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princip rotorového spouštění. ……………………..……………………………...................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Jaké jsou výhody a nevýhody rotorového spouštění? …………………………....................................................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Jaké jsou způsoby brzdění asynchronního kroužkového motoru? .........................................................................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32050" lvl="1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32050" lvl="1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2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endParaRPr lang="cs-CZ" sz="26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endParaRPr lang="cs-CZ" sz="2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11</a:t>
            </a:fld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457200" y="0"/>
            <a:ext cx="8229600" cy="126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0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ROZBĚH A BRZDĚNÍ KROUŽKOVÝCH ASYNCHRONNÍCH MOTORŮ</a:t>
            </a:r>
            <a:endParaRPr lang="cs-CZ" sz="3000" b="1" dirty="0">
              <a:solidFill>
                <a:schemeClr val="bg1"/>
              </a:solidFill>
              <a:latin typeface="Arial Narrow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680520"/>
          </a:xfrm>
        </p:spPr>
        <p:txBody>
          <a:bodyPr>
            <a:noAutofit/>
          </a:bodyPr>
          <a:lstStyle/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err="1" smtClean="0">
                <a:latin typeface="Arial" pitchFamily="34" charset="0"/>
                <a:cs typeface="Arial" pitchFamily="34" charset="0"/>
              </a:rPr>
              <a:t>Vocabulary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200" dirty="0" err="1">
                <a:latin typeface="Arial" pitchFamily="34" charset="0"/>
                <a:cs typeface="Arial" pitchFamily="34" charset="0"/>
              </a:rPr>
              <a:t>wound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-rotor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motor – motor s vinutým rotorem (kroužkový)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start-up – spouštění (rozběh)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200" dirty="0" err="1">
                <a:latin typeface="Arial" pitchFamily="34" charset="0"/>
                <a:cs typeface="Arial" pitchFamily="34" charset="0"/>
              </a:rPr>
              <a:t>power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resistor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– výkonový rezistor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200" dirty="0" err="1">
                <a:latin typeface="Arial" pitchFamily="34" charset="0"/>
                <a:cs typeface="Arial" pitchFamily="34" charset="0"/>
              </a:rPr>
              <a:t>higher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 start-up 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torque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– vyšší záběrný moment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adjusting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200" dirty="0" err="1">
                <a:latin typeface="Arial" pitchFamily="34" charset="0"/>
                <a:cs typeface="Arial" pitchFamily="34" charset="0"/>
              </a:rPr>
              <a:t>the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resistance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– nastavení odporu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endParaRPr lang="cs-CZ" sz="2200" dirty="0" smtClean="0">
              <a:latin typeface="Arial Narrow CE" pitchFamily="34" charset="-18"/>
              <a:cs typeface="Arial Narrow CE" pitchFamily="34" charset="-18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12</a:t>
            </a:fld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457200" y="0"/>
            <a:ext cx="8229600" cy="126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000" b="1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ROZBĚH A BRZDĚNÍ KROUŽKOVÝCH ASYNCHRONNÍCH MOTORŮ</a:t>
            </a:r>
            <a:endParaRPr lang="cs-CZ" sz="3000" b="1" dirty="0">
              <a:solidFill>
                <a:schemeClr val="bg1"/>
              </a:solidFill>
              <a:latin typeface="Arial Narrow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TKOTZ, Klaus a kol. </a:t>
            </a:r>
            <a:r>
              <a:rPr lang="cs-CZ" sz="2000" i="1" dirty="0">
                <a:latin typeface="Arial" pitchFamily="34" charset="0"/>
                <a:cs typeface="Arial" pitchFamily="34" charset="0"/>
              </a:rPr>
              <a:t>PŘÍRUČKA PRO ELEKTROTECHNIKA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. Praha: Europa-Sobotáles </a:t>
            </a:r>
            <a:r>
              <a:rPr lang="cs-CZ" sz="2000" dirty="0" err="1">
                <a:latin typeface="Arial" pitchFamily="34" charset="0"/>
                <a:cs typeface="Arial" pitchFamily="34" charset="0"/>
              </a:rPr>
              <a:t>cz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, s.r.o., 2006, ISBN 80-86706-13-3. 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Pokud není uvedeno jinak, použitý materiál je z vlastních zdrojů autora.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13</a:t>
            </a:fld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457200" y="0"/>
            <a:ext cx="8229600" cy="126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Použité</a:t>
            </a:r>
            <a:r>
              <a:rPr kumimoji="0" lang="cs-CZ" sz="44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zdroje</a:t>
            </a:r>
            <a:endParaRPr kumimoji="0" lang="cs-CZ" sz="4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2201</TotalTime>
  <Words>507</Words>
  <Application>Microsoft Office PowerPoint</Application>
  <PresentationFormat>Předvádění na obrazovce (4:3)</PresentationFormat>
  <Paragraphs>91</Paragraphs>
  <Slides>13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Prezentace aplikace PowerPoint</vt:lpstr>
      <vt:lpstr>Prezentace aplikace PowerPoint</vt:lpstr>
      <vt:lpstr>ROZBĚH A BRZDĚNÍ KROUŽKOVÝCH ASYNCHRONNÍCH MOTORŮ</vt:lpstr>
      <vt:lpstr>ROZBĚH A BRZDĚNÍ KROUŽKOVÝCH ASYNCHRONNÍCH MOTORŮ</vt:lpstr>
      <vt:lpstr>ROZBĚH A BRZDĚNÍ KROUŽKOVÝCH ASYNCHRONNÍCH MOTORŮ</vt:lpstr>
      <vt:lpstr>ROZBĚH A BRZDĚNÍ KROUŽKOVÝCH ASYNCHRONNÍCH MOTORŮ</vt:lpstr>
      <vt:lpstr>ROZBĚH A BRZDĚNÍ KROUŽKOVÝCH ASYNCHRONNÍCH MOTORŮ</vt:lpstr>
      <vt:lpstr>ROZBĚH A BRZDĚNÍ KROUŽKOVÝCH ASYNCHRONNÍCH MOTORŮ</vt:lpstr>
      <vt:lpstr>ROZBĚH A BRZDĚNÍ KROUŽKOVÝCH ASYNCHRONNÍCH MOTORŮ</vt:lpstr>
      <vt:lpstr>ROZBĚH A BRZDĚNÍ KROUŽKOVÝCH ASYNCHRONNÍCH MOTORŮ</vt:lpstr>
      <vt:lpstr>Prezentace aplikace PowerPoint</vt:lpstr>
      <vt:lpstr>Prezentace aplikace PowerPoint</vt:lpstr>
      <vt:lpstr>Prezentace aplikace PowerPoint</vt:lpstr>
    </vt:vector>
  </TitlesOfParts>
  <Company>SOŠ a SOU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ELEKTRICKÝ ZDROJ</dc:title>
  <dc:creator>znepokoj00</dc:creator>
  <cp:lastModifiedBy>NEPOKOJ Lukáš</cp:lastModifiedBy>
  <cp:revision>153</cp:revision>
  <dcterms:created xsi:type="dcterms:W3CDTF">2012-05-16T10:04:36Z</dcterms:created>
  <dcterms:modified xsi:type="dcterms:W3CDTF">2013-03-07T18:39:32Z</dcterms:modified>
</cp:coreProperties>
</file>