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64" r:id="rId4"/>
    <p:sldId id="265" r:id="rId5"/>
    <p:sldId id="266" r:id="rId6"/>
    <p:sldId id="268" r:id="rId7"/>
    <p:sldId id="269" r:id="rId8"/>
    <p:sldId id="267" r:id="rId9"/>
    <p:sldId id="270" r:id="rId10"/>
    <p:sldId id="260" r:id="rId11"/>
    <p:sldId id="26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6" d="100"/>
          <a:sy n="66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2987188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VY_32_INOVACE_08_C_07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Řízení otáček asynchronních motorů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únor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ŘÍZENÍ OTÁČEK ASYNCHRONNÍCH MOTORŮ</a:t>
            </a:r>
            <a:endParaRPr lang="cs-CZ" sz="34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2060848"/>
                <a:ext cx="8352928" cy="4536504"/>
              </a:xfrm>
            </p:spPr>
            <p:txBody>
              <a:bodyPr>
                <a:noAutofit/>
              </a:bodyPr>
              <a:lstStyle/>
              <a:p>
                <a:pPr marL="432000" indent="-432000">
                  <a:lnSpc>
                    <a:spcPct val="120000"/>
                  </a:lnSpc>
                  <a:spcBef>
                    <a:spcPts val="600"/>
                  </a:spcBef>
                  <a:spcAft>
                    <a:spcPts val="1200"/>
                  </a:spcAft>
                  <a:buFont typeface="Wingdings" pitchFamily="2" charset="2"/>
                  <a:buChar char="Ø"/>
                </a:pP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Ze </a:t>
                </a: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vzorce pro výpočet </a:t>
                </a: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otáček </a:t>
                </a:r>
                <a:br>
                  <a:rPr lang="cs-CZ" sz="2600" dirty="0" smtClean="0">
                    <a:latin typeface="Arial" pitchFamily="34" charset="0"/>
                    <a:cs typeface="Arial" pitchFamily="34" charset="0"/>
                  </a:rPr>
                </a:br>
                <a14:m>
                  <m:oMath xmlns:m="http://schemas.openxmlformats.org/officeDocument/2006/math">
                    <m:r>
                      <a:rPr lang="cs-CZ" sz="3600" b="1" i="1">
                        <a:latin typeface="Cambria Math"/>
                      </a:rPr>
                      <m:t>𝒏</m:t>
                    </m:r>
                    <m:r>
                      <a:rPr lang="cs-CZ" sz="36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latin typeface="Cambria Math"/>
                          </a:rPr>
                          <m:t>𝒇</m:t>
                        </m:r>
                      </m:num>
                      <m:den>
                        <m:r>
                          <a:rPr lang="cs-CZ" sz="3600" b="1" i="1">
                            <a:latin typeface="Cambria Math"/>
                          </a:rPr>
                          <m:t>𝒑</m:t>
                        </m:r>
                      </m:den>
                    </m:f>
                    <m:r>
                      <a:rPr lang="cs-CZ" sz="3600" b="1" i="1">
                        <a:latin typeface="Cambria Math"/>
                      </a:rPr>
                      <m:t>(</m:t>
                    </m:r>
                    <m:r>
                      <a:rPr lang="cs-CZ" sz="3600" b="1" i="1">
                        <a:latin typeface="Cambria Math"/>
                      </a:rPr>
                      <m:t>𝟏</m:t>
                    </m:r>
                    <m:r>
                      <a:rPr lang="cs-CZ" sz="3600" b="1" i="1">
                        <a:latin typeface="Cambria Math"/>
                      </a:rPr>
                      <m:t>−</m:t>
                    </m:r>
                    <m:r>
                      <a:rPr lang="cs-CZ" sz="3600" b="1" i="1">
                        <a:latin typeface="Cambria Math"/>
                      </a:rPr>
                      <m:t>𝒔</m:t>
                    </m:r>
                    <m:r>
                      <a:rPr lang="cs-CZ" sz="3600" b="1" i="1">
                        <a:latin typeface="Cambria Math"/>
                      </a:rPr>
                      <m:t>)</m:t>
                    </m:r>
                  </m:oMath>
                </a14:m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, </a:t>
                </a:r>
                <a:br>
                  <a:rPr lang="cs-CZ" sz="2600" dirty="0" smtClean="0">
                    <a:latin typeface="Arial" pitchFamily="34" charset="0"/>
                    <a:cs typeface="Arial" pitchFamily="34" charset="0"/>
                  </a:rPr>
                </a:b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je </a:t>
                </a: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patrné, jak můžeme změnu otáček provádět</a:t>
                </a: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:</a:t>
                </a:r>
              </a:p>
              <a:p>
                <a:pPr marL="832050" lvl="1" indent="-432000" algn="just">
                  <a:lnSpc>
                    <a:spcPct val="120000"/>
                  </a:lnSpc>
                  <a:spcBef>
                    <a:spcPts val="600"/>
                  </a:spcBef>
                  <a:spcAft>
                    <a:spcPts val="1200"/>
                  </a:spcAft>
                  <a:buFont typeface="Wingdings" pitchFamily="2" charset="2"/>
                  <a:buChar char="Ø"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změnou 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skluzu </a:t>
                </a:r>
                <a:r>
                  <a:rPr lang="cs-CZ" sz="2200" b="1" i="1" dirty="0">
                    <a:latin typeface="Arial" pitchFamily="34" charset="0"/>
                    <a:cs typeface="Arial" pitchFamily="34" charset="0"/>
                  </a:rPr>
                  <a:t>s</a:t>
                </a:r>
              </a:p>
              <a:p>
                <a:pPr marL="832050" lvl="1" indent="-432000" algn="just">
                  <a:lnSpc>
                    <a:spcPct val="120000"/>
                  </a:lnSpc>
                  <a:spcBef>
                    <a:spcPts val="600"/>
                  </a:spcBef>
                  <a:spcAft>
                    <a:spcPts val="1200"/>
                  </a:spcAft>
                  <a:buFont typeface="Wingdings" pitchFamily="2" charset="2"/>
                  <a:buChar char="Ø"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změnou 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počtu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b="1" dirty="0" err="1">
                    <a:latin typeface="Arial" pitchFamily="34" charset="0"/>
                    <a:cs typeface="Arial" pitchFamily="34" charset="0"/>
                  </a:rPr>
                  <a:t>pólpárů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b="1" i="1" dirty="0">
                    <a:latin typeface="Arial" pitchFamily="34" charset="0"/>
                    <a:cs typeface="Arial" pitchFamily="34" charset="0"/>
                  </a:rPr>
                  <a:t>p</a:t>
                </a:r>
              </a:p>
              <a:p>
                <a:pPr marL="832050" lvl="1" indent="-432000" algn="just">
                  <a:lnSpc>
                    <a:spcPct val="120000"/>
                  </a:lnSpc>
                  <a:spcBef>
                    <a:spcPts val="600"/>
                  </a:spcBef>
                  <a:spcAft>
                    <a:spcPts val="1200"/>
                  </a:spcAft>
                  <a:buFont typeface="Wingdings" pitchFamily="2" charset="2"/>
                  <a:buChar char="Ø"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změnou 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frekvence </a:t>
                </a:r>
                <a:r>
                  <a:rPr lang="cs-CZ" sz="2200" b="1" i="1" dirty="0">
                    <a:latin typeface="Arial" pitchFamily="34" charset="0"/>
                    <a:cs typeface="Arial" pitchFamily="34" charset="0"/>
                  </a:rPr>
                  <a:t>f </a:t>
                </a:r>
              </a:p>
              <a:p>
                <a:pPr marL="432000" indent="-432000" algn="just">
                  <a:lnSpc>
                    <a:spcPct val="120000"/>
                  </a:lnSpc>
                  <a:spcBef>
                    <a:spcPts val="600"/>
                  </a:spcBef>
                  <a:spcAft>
                    <a:spcPts val="1200"/>
                  </a:spcAft>
                  <a:buFont typeface="Wingdings" pitchFamily="2" charset="2"/>
                  <a:buChar char="Ø"/>
                </a:pPr>
                <a:endParaRPr lang="cs-CZ" sz="2600" dirty="0" smtClean="0">
                  <a:latin typeface="Arial" pitchFamily="34" charset="0"/>
                  <a:cs typeface="Arial" pitchFamily="34" charset="0"/>
                </a:endParaRPr>
              </a:p>
              <a:p>
                <a:pPr marL="432000" indent="-432000" algn="just">
                  <a:lnSpc>
                    <a:spcPct val="120000"/>
                  </a:lnSpc>
                  <a:spcBef>
                    <a:spcPts val="600"/>
                  </a:spcBef>
                  <a:spcAft>
                    <a:spcPts val="1200"/>
                  </a:spcAft>
                  <a:buFont typeface="Wingdings" pitchFamily="2" charset="2"/>
                  <a:buChar char="Ø"/>
                </a:pPr>
                <a:endParaRPr lang="cs-CZ" sz="2600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2060848"/>
                <a:ext cx="8352928" cy="4536504"/>
              </a:xfrm>
              <a:blipFill rotWithShape="1">
                <a:blip r:embed="rId2"/>
                <a:stretch>
                  <a:fillRect l="-1168" t="-4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6429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ŘÍZENÍ OTÁČEK ASYNCHRONNÍCH MOTORŮ</a:t>
            </a:r>
            <a:endParaRPr lang="cs-CZ" sz="34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4752528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Regulace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otáček skluzem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Provádí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se pomocí změny odporu vinutí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rotoru.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možné provádět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pouze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kroužkových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motorů.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 kotvou nakrátko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má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pevně daný odpor rotoru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není možné jej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měnit.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Tato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regulace je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skoková.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564904"/>
            <a:ext cx="4386072" cy="279501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5215302" y="5517232"/>
                <a:ext cx="2525050" cy="104778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𝒏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0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𝒑</m:t>
                          </m:r>
                        </m:den>
                      </m:f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𝒔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5302" y="5517232"/>
                <a:ext cx="2525050" cy="104778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49372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ŘÍZENÍ OTÁČEK ASYNCHRONNÍCH MOTORŮ</a:t>
            </a:r>
            <a:endParaRPr lang="cs-CZ" sz="34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5" y="2060848"/>
            <a:ext cx="6840761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b="1" dirty="0" smtClean="0">
                <a:latin typeface="Arial" pitchFamily="34" charset="0"/>
                <a:cs typeface="Arial" pitchFamily="34" charset="0"/>
              </a:rPr>
              <a:t>Regulace </a:t>
            </a:r>
            <a:r>
              <a:rPr lang="pl-PL" sz="2600" b="1" dirty="0">
                <a:latin typeface="Arial" pitchFamily="34" charset="0"/>
                <a:cs typeface="Arial" pitchFamily="34" charset="0"/>
              </a:rPr>
              <a:t>změnou počtu </a:t>
            </a:r>
            <a:r>
              <a:rPr lang="pl-PL" sz="2600" b="1" dirty="0" smtClean="0">
                <a:latin typeface="Arial" pitchFamily="34" charset="0"/>
                <a:cs typeface="Arial" pitchFamily="34" charset="0"/>
              </a:rPr>
              <a:t>pólů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Stator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může mít dvě oddělená vinutí s různými počty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pólů.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Tyto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pak umožňují změnu otáček v poměru počtu pólů těchto dvou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vinutí.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Tato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regulace je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skoková.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5215302" y="5517232"/>
                <a:ext cx="2525050" cy="104778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𝒏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0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𝒑</m:t>
                          </m:r>
                        </m:den>
                      </m:f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𝒔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5302" y="5517232"/>
                <a:ext cx="2525050" cy="104778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935450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ŘÍZENÍ OTÁČEK ASYNCHRONNÍCH MOTORŮ</a:t>
            </a:r>
            <a:endParaRPr lang="cs-CZ" sz="34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5" y="2060848"/>
            <a:ext cx="8064897" cy="57606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b="1" dirty="0" smtClean="0">
                <a:latin typeface="Arial" pitchFamily="34" charset="0"/>
                <a:cs typeface="Arial" pitchFamily="34" charset="0"/>
              </a:rPr>
              <a:t>Regulace </a:t>
            </a:r>
            <a:r>
              <a:rPr lang="pl-PL" sz="2600" b="1" dirty="0">
                <a:latin typeface="Arial" pitchFamily="34" charset="0"/>
                <a:cs typeface="Arial" pitchFamily="34" charset="0"/>
              </a:rPr>
              <a:t>změnou frekvence napájecího </a:t>
            </a:r>
            <a:r>
              <a:rPr lang="pl-PL" sz="2600" b="1" dirty="0" smtClean="0">
                <a:latin typeface="Arial" pitchFamily="34" charset="0"/>
                <a:cs typeface="Arial" pitchFamily="34" charset="0"/>
              </a:rPr>
              <a:t>napětí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5215302" y="5517232"/>
                <a:ext cx="2525050" cy="104778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𝒏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0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𝒑</m:t>
                          </m:r>
                        </m:den>
                      </m:f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𝒔</m:t>
                      </m:r>
                      <m:r>
                        <a:rPr lang="cs-CZ" sz="3000" b="1" i="1">
                          <a:solidFill>
                            <a:prstClr val="black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5302" y="5517232"/>
                <a:ext cx="2525050" cy="104778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36912"/>
            <a:ext cx="1512168" cy="3971350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1907704" y="2780928"/>
            <a:ext cx="6552729" cy="38164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Používají se frekvenční měniče, které mění frekvenci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napajecího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napětí tak, aby vhodným způsobem dosáhli žádaných otáček.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Umožňují nastavit otáčky nižší, ale i vyšší než jsou jmenovité otáčky motoru.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55261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ŘÍZENÍ OTÁČEK ASYNCHRONNÍCH MOTORŮ</a:t>
            </a:r>
            <a:endParaRPr lang="cs-CZ" sz="34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5" y="2060848"/>
            <a:ext cx="8064897" cy="57606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b="1" dirty="0" smtClean="0">
                <a:latin typeface="Arial" pitchFamily="34" charset="0"/>
                <a:cs typeface="Arial" pitchFamily="34" charset="0"/>
              </a:rPr>
              <a:t>Frekvenční měnič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395536" y="2780928"/>
            <a:ext cx="8064897" cy="38164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Mění napětí sítě na stejnosměrné a znovu jej střídá.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Je tak možné regulovat nejen frekvenci, ale i napětí.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Usměrnění probíhá pomocí tyristorů nebo diod.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Střídání pomocí výkonových tranzistorů, např. IGBT.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Řídicí obvod podle daného algoritmu a způsobu řízení ovládá všechny části frekvenčního měniče tak, aby vhodným způsobem nastavil požadované otáčky.</a:t>
            </a:r>
          </a:p>
        </p:txBody>
      </p:sp>
    </p:spTree>
    <p:extLst>
      <p:ext uri="{BB962C8B-B14F-4D97-AF65-F5344CB8AC3E}">
        <p14:creationId xmlns:p14="http://schemas.microsoft.com/office/powerpoint/2010/main" val="25763097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ŘÍZENÍ OTÁČEK ASYNCHRONNÍCH MOTORŮ</a:t>
            </a:r>
            <a:endParaRPr lang="cs-CZ" sz="34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5" y="2060848"/>
            <a:ext cx="8064897" cy="628817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b="1" dirty="0" smtClean="0">
                <a:latin typeface="Arial" pitchFamily="34" charset="0"/>
                <a:cs typeface="Arial" pitchFamily="34" charset="0"/>
              </a:rPr>
              <a:t>Blokové schéma frekvenčního měniče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89665"/>
            <a:ext cx="8450130" cy="3475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74561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4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ŘÍZENÍ OTÁČEK ASYNCHRONNÍCH MOTORŮ</a:t>
            </a:r>
            <a:endParaRPr lang="cs-CZ" sz="34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5" y="2060848"/>
            <a:ext cx="8064897" cy="57606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b="1" dirty="0" smtClean="0">
                <a:latin typeface="Arial" pitchFamily="34" charset="0"/>
                <a:cs typeface="Arial" pitchFamily="34" charset="0"/>
              </a:rPr>
              <a:t>Frekvenční měnič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395536" y="2780928"/>
            <a:ext cx="8064897" cy="38164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Otáčky motoru jsou řízeny plynule (téměř od nuly)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 s minimálními ztrátami.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Frekvenční měnič odebírá převážně činný výkon.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Způsob řízení však může vnášet do napájecí sítě nežádoucí vyšší harmonické frekvence.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Frekvenční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měnič umožňuje i rekuperaci.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29420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Jakými způsoby je možné řídit asynchronní motory?  …………………………………………................................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2 způsoby skokové regulace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asynchr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motorů. ……………………..……………………………...................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regulaci otáček změnou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frenkvence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…………………………....................................................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Nakreslete a popište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blokové schéma frekvenčního měniče. 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ŘÍZENÍ OTÁČEK ASYNCHRONNÍCH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variable-frequency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drive (VFD)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frekvenční měnič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energy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efficiency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energetická účinnost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semiconductor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switching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devices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polovodičové spínače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rectifier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usměrňovač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 direct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current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link –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stejnosměrnný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meziobvod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inverter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střídač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ŘÍZENÍ OTÁČEK ASYNCHRONNÍCH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2319</TotalTime>
  <Words>452</Words>
  <Application>Microsoft Office PowerPoint</Application>
  <PresentationFormat>Předvádění na obrazovce (4:3)</PresentationFormat>
  <Paragraphs>92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ŘÍZENÍ OTÁČEK ASYNCHRONNÍCH MOTORŮ</vt:lpstr>
      <vt:lpstr>ŘÍZENÍ OTÁČEK ASYNCHRONNÍCH MOTORŮ</vt:lpstr>
      <vt:lpstr>ŘÍZENÍ OTÁČEK ASYNCHRONNÍCH MOTORŮ</vt:lpstr>
      <vt:lpstr>ŘÍZENÍ OTÁČEK ASYNCHRONNÍCH MOTORŮ</vt:lpstr>
      <vt:lpstr>ŘÍZENÍ OTÁČEK ASYNCHRONNÍCH MOTORŮ</vt:lpstr>
      <vt:lpstr>ŘÍZENÍ OTÁČEK ASYNCHRONNÍCH MOTORŮ</vt:lpstr>
      <vt:lpstr>ŘÍZENÍ OTÁČEK ASYNCHRONNÍCH MOTORŮ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163</cp:revision>
  <dcterms:created xsi:type="dcterms:W3CDTF">2012-05-16T10:04:36Z</dcterms:created>
  <dcterms:modified xsi:type="dcterms:W3CDTF">2013-03-07T18:48:42Z</dcterms:modified>
</cp:coreProperties>
</file>