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4"/>
  </p:notesMasterIdLst>
  <p:sldIdLst>
    <p:sldId id="256" r:id="rId2"/>
    <p:sldId id="263" r:id="rId3"/>
    <p:sldId id="264" r:id="rId4"/>
    <p:sldId id="271" r:id="rId5"/>
    <p:sldId id="273" r:id="rId6"/>
    <p:sldId id="272" r:id="rId7"/>
    <p:sldId id="274" r:id="rId8"/>
    <p:sldId id="276" r:id="rId9"/>
    <p:sldId id="275" r:id="rId10"/>
    <p:sldId id="260" r:id="rId11"/>
    <p:sldId id="262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 varScale="1">
        <p:scale>
          <a:sx n="66" d="100"/>
          <a:sy n="66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7475090"/>
              </p:ext>
            </p:extLst>
          </p:nvPr>
        </p:nvGraphicFramePr>
        <p:xfrm>
          <a:off x="1115616" y="2132856"/>
          <a:ext cx="6929486" cy="379953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VY_32_INOVACE_08_C_08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Elektrické stroje – asynchronní motory a stejnosměrné stroje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Jednofázové asynchronní motory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únor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JEDNOFÁZOVÉ ASYNCHRONNÍ MOTORY</a:t>
            </a:r>
            <a:endParaRPr lang="cs-CZ" sz="3600" b="1" dirty="0">
              <a:solidFill>
                <a:prstClr val="white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53650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Točivé magnetické pole vzniká díky fázovému posunu jednotlivých proudů napájejících tři vinutí geometricky rozložených v kruhu po 120°.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Jestliže budeme napájet motor proudy bez fázového posunu, točivé magnetické pole nevzniká.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Nevzniká tak ani záběrný moment a motor se neroztočí.</a:t>
            </a:r>
            <a:endParaRPr lang="cs-CZ" sz="2200" b="1" i="1" dirty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64294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JEDNOFÁZOVÉ ASYNCHRONNÍ MOTORY</a:t>
            </a:r>
            <a:endParaRPr lang="cs-CZ" sz="3600" b="1" dirty="0">
              <a:solidFill>
                <a:prstClr val="white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424936" cy="453650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Rotor má klasické klecové vinutí.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statoru jsou umístěna dvě vinutí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6"/>
          <p:cNvSpPr txBox="1">
            <a:spLocks/>
          </p:cNvSpPr>
          <p:nvPr/>
        </p:nvSpPr>
        <p:spPr>
          <a:xfrm>
            <a:off x="2699793" y="3292168"/>
            <a:ext cx="6264696" cy="381642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hlavní vinutí vyplňuje 2/3 drážek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zbývající 1/3 vyplňuje pomocné vinutí, které je o 90° pootočeno oproti hlavnímu vinutí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249" y="3326515"/>
            <a:ext cx="2633472" cy="32796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08434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JEDNOFÁZOVÉ ASYNCHRONNÍ MOTORY</a:t>
            </a:r>
            <a:endParaRPr lang="cs-CZ" sz="3600" b="1" dirty="0">
              <a:solidFill>
                <a:prstClr val="white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23528" y="2060848"/>
            <a:ext cx="8496944" cy="453650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předpokladem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pro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vznik točivého magnetického pole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je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časové posunutí průběhu střídavého proudu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v pomocném vinutí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oproti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průběhu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proudu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hlavním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vinutí</a:t>
            </a:r>
          </a:p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toho docílíme 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fázovým 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posunutím pomocí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např.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kondenzátoru </a:t>
            </a:r>
            <a:br>
              <a:rPr lang="cs-CZ" sz="2600" b="1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nebo cívky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11960" y="3789776"/>
            <a:ext cx="3933894" cy="2663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09422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JEDNOFÁZOVÉ ASYNCHRONNÍ MOTORY</a:t>
            </a:r>
            <a:endParaRPr lang="cs-CZ" sz="3600" b="1" dirty="0">
              <a:solidFill>
                <a:prstClr val="white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3212976"/>
            <a:ext cx="4067484" cy="3215272"/>
          </a:xfrm>
          <a:prstGeom prst="rect">
            <a:avLst/>
          </a:prstGeom>
        </p:spPr>
      </p:pic>
      <p:sp>
        <p:nvSpPr>
          <p:cNvPr id="9" name="Zástupný symbol pro obsah 6"/>
          <p:cNvSpPr txBox="1">
            <a:spLocks/>
          </p:cNvSpPr>
          <p:nvPr/>
        </p:nvSpPr>
        <p:spPr>
          <a:xfrm>
            <a:off x="323528" y="2060848"/>
            <a:ext cx="8496944" cy="453650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Točivé magnetické pole takto vzniklé má pak eliptický tvar.</a:t>
            </a:r>
          </a:p>
        </p:txBody>
      </p:sp>
    </p:spTree>
    <p:extLst>
      <p:ext uri="{BB962C8B-B14F-4D97-AF65-F5344CB8AC3E}">
        <p14:creationId xmlns:p14="http://schemas.microsoft.com/office/powerpoint/2010/main" val="220239070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JEDNOFÁZOVÉ ASYNCHRONNÍ MOTORY</a:t>
            </a:r>
            <a:endParaRPr lang="cs-CZ" sz="3600" b="1" dirty="0">
              <a:solidFill>
                <a:prstClr val="white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53650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Zapojení jednofázového motoru</a:t>
            </a:r>
            <a:endParaRPr lang="cs-CZ" sz="2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708920"/>
            <a:ext cx="4497330" cy="389192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2768" y="2740450"/>
            <a:ext cx="2861680" cy="2739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2193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204864"/>
            <a:ext cx="4740084" cy="42988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JEDNOFÁZOVÉ ASYNCHRONNÍ MOTORY</a:t>
            </a:r>
            <a:endParaRPr lang="cs-CZ" sz="3600" b="1" dirty="0">
              <a:solidFill>
                <a:prstClr val="white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499992" y="2060848"/>
            <a:ext cx="4464496" cy="453650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Pro zvýšení záběrného momentu je možné ke kondenzátoru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C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paralelně připojit rozběhový kondenzátor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C</a:t>
            </a:r>
            <a:r>
              <a:rPr lang="cs-CZ" sz="2600" b="1" baseline="-25000" dirty="0" smtClean="0">
                <a:latin typeface="Arial" pitchFamily="34" charset="0"/>
                <a:cs typeface="Arial" pitchFamily="34" charset="0"/>
              </a:rPr>
              <a:t>R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obsah 6"/>
          <p:cNvSpPr txBox="1">
            <a:spLocks/>
          </p:cNvSpPr>
          <p:nvPr/>
        </p:nvSpPr>
        <p:spPr>
          <a:xfrm>
            <a:off x="4932040" y="4653136"/>
            <a:ext cx="4032448" cy="453650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Po rozběhu dojde 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k odpojení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C</a:t>
            </a:r>
            <a:r>
              <a:rPr lang="cs-CZ" sz="2600" b="1" baseline="-25000" dirty="0" smtClean="0">
                <a:latin typeface="Arial" pitchFamily="34" charset="0"/>
                <a:cs typeface="Arial" pitchFamily="34" charset="0"/>
              </a:rPr>
              <a:t>R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pomocí odstředivého </a:t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vypínače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2600" b="1" baseline="-250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066933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JEDNOFÁZOVÉ ASYNCHRONNÍ MOTORY</a:t>
            </a:r>
            <a:endParaRPr lang="cs-CZ" sz="3600" b="1" dirty="0">
              <a:solidFill>
                <a:prstClr val="white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2060848"/>
            <a:ext cx="8712968" cy="453650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 Narrow" pitchFamily="34" charset="0"/>
                <a:cs typeface="Arial" pitchFamily="34" charset="0"/>
              </a:rPr>
              <a:t>Zapojení jednofázového motoru s rozběhovým kondenzátorem</a:t>
            </a:r>
            <a:endParaRPr lang="cs-CZ" sz="2600" b="1" dirty="0"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2564904"/>
            <a:ext cx="5688630" cy="404879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4730" y="2601519"/>
            <a:ext cx="2377750" cy="3347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3444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Jakým způsobem vzniká točivé magnetické pole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u jednofázového asynchronního motoru? Jaký má tvar?  …………………………………………................................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Nakreslete schéma zapojení jednofázového motoru. ……………………..……………………………...................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Popište jak je možné zvýšit záběrný moment jednofázového asynchronního motoru. …………………………....................................................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JEDNOFÁZOVÉ ASYNCHRONNÍ MOTORY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>
                <a:latin typeface="Arial Narrow CE" pitchFamily="34" charset="-18"/>
                <a:cs typeface="Arial Narrow CE" pitchFamily="34" charset="-18"/>
              </a:rPr>
              <a:t>single-</a:t>
            </a:r>
            <a:r>
              <a:rPr lang="cs-CZ" sz="2200" dirty="0" err="1">
                <a:latin typeface="Arial Narrow CE" pitchFamily="34" charset="-18"/>
                <a:cs typeface="Arial Narrow CE" pitchFamily="34" charset="-18"/>
              </a:rPr>
              <a:t>phase</a:t>
            </a:r>
            <a:r>
              <a:rPr lang="cs-CZ" sz="2200" dirty="0">
                <a:latin typeface="Arial Narrow CE" pitchFamily="34" charset="-18"/>
                <a:cs typeface="Arial Narrow CE" pitchFamily="34" charset="-18"/>
              </a:rPr>
              <a:t> </a:t>
            </a: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motor – jednofázový motor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 Narrow CE" pitchFamily="34" charset="-18"/>
                <a:cs typeface="Arial Narrow CE" pitchFamily="34" charset="-18"/>
              </a:rPr>
              <a:t>rotated</a:t>
            </a:r>
            <a:r>
              <a:rPr lang="cs-CZ" sz="2200" dirty="0">
                <a:latin typeface="Arial Narrow CE" pitchFamily="34" charset="-18"/>
                <a:cs typeface="Arial Narrow CE" pitchFamily="34" charset="-18"/>
              </a:rPr>
              <a:t> </a:t>
            </a:r>
            <a:r>
              <a:rPr lang="cs-CZ" sz="2200" dirty="0" err="1" smtClean="0">
                <a:latin typeface="Arial Narrow CE" pitchFamily="34" charset="-18"/>
                <a:cs typeface="Arial Narrow CE" pitchFamily="34" charset="-18"/>
              </a:rPr>
              <a:t>magnetic</a:t>
            </a: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 </a:t>
            </a:r>
            <a:r>
              <a:rPr lang="cs-CZ" sz="2200" dirty="0" err="1" smtClean="0">
                <a:latin typeface="Arial Narrow CE" pitchFamily="34" charset="-18"/>
                <a:cs typeface="Arial Narrow CE" pitchFamily="34" charset="-18"/>
              </a:rPr>
              <a:t>field</a:t>
            </a: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 – točivé magnetické pole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 Narrow CE" pitchFamily="34" charset="-18"/>
                <a:cs typeface="Arial Narrow CE" pitchFamily="34" charset="-18"/>
              </a:rPr>
              <a:t>centrifugal</a:t>
            </a:r>
            <a:r>
              <a:rPr lang="cs-CZ" sz="2200" dirty="0">
                <a:latin typeface="Arial Narrow CE" pitchFamily="34" charset="-18"/>
                <a:cs typeface="Arial Narrow CE" pitchFamily="34" charset="-18"/>
              </a:rPr>
              <a:t> </a:t>
            </a:r>
            <a:r>
              <a:rPr lang="cs-CZ" sz="2200" dirty="0" err="1" smtClean="0">
                <a:latin typeface="Arial Narrow CE" pitchFamily="34" charset="-18"/>
                <a:cs typeface="Arial Narrow CE" pitchFamily="34" charset="-18"/>
              </a:rPr>
              <a:t>switch</a:t>
            </a: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 – odstředivý spínač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>
                <a:latin typeface="Arial Narrow CE" pitchFamily="34" charset="-18"/>
                <a:cs typeface="Arial Narrow CE" pitchFamily="34" charset="-18"/>
              </a:rPr>
              <a:t>second stator </a:t>
            </a:r>
            <a:r>
              <a:rPr lang="cs-CZ" sz="2200" dirty="0" err="1" smtClean="0">
                <a:latin typeface="Arial Narrow CE" pitchFamily="34" charset="-18"/>
                <a:cs typeface="Arial Narrow CE" pitchFamily="34" charset="-18"/>
              </a:rPr>
              <a:t>winding</a:t>
            </a: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 – sekundární (pomocné) statorové vinutí</a:t>
            </a:r>
            <a:endParaRPr lang="cs-CZ" sz="2200" dirty="0">
              <a:latin typeface="Arial Narrow CE" pitchFamily="34" charset="-18"/>
              <a:cs typeface="Arial Narrow CE" pitchFamily="34" charset="-18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en-US" sz="2200" dirty="0" smtClean="0">
                <a:latin typeface="Arial Narrow CE" pitchFamily="34" charset="-18"/>
                <a:cs typeface="Arial Narrow CE" pitchFamily="34" charset="-18"/>
              </a:rPr>
              <a:t>feeding </a:t>
            </a:r>
            <a:r>
              <a:rPr lang="en-US" sz="2200" dirty="0">
                <a:latin typeface="Arial Narrow CE" pitchFamily="34" charset="-18"/>
                <a:cs typeface="Arial Narrow CE" pitchFamily="34" charset="-18"/>
              </a:rPr>
              <a:t>the winding through a </a:t>
            </a:r>
            <a:r>
              <a:rPr lang="en-US" sz="2200" dirty="0" smtClean="0">
                <a:latin typeface="Arial Narrow CE" pitchFamily="34" charset="-18"/>
                <a:cs typeface="Arial Narrow CE" pitchFamily="34" charset="-18"/>
              </a:rPr>
              <a:t>capacitor</a:t>
            </a: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 – napájení vinutí přes kondenzátor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en-US" sz="2200" dirty="0" smtClean="0">
                <a:latin typeface="Arial Narrow CE" pitchFamily="34" charset="-18"/>
                <a:cs typeface="Arial Narrow CE" pitchFamily="34" charset="-18"/>
              </a:rPr>
              <a:t>second </a:t>
            </a:r>
            <a:r>
              <a:rPr lang="en-US" sz="2200" dirty="0">
                <a:latin typeface="Arial Narrow CE" pitchFamily="34" charset="-18"/>
                <a:cs typeface="Arial Narrow CE" pitchFamily="34" charset="-18"/>
              </a:rPr>
              <a:t>winding is </a:t>
            </a:r>
            <a:r>
              <a:rPr lang="en-US" sz="2200" dirty="0" smtClean="0">
                <a:latin typeface="Arial Narrow CE" pitchFamily="34" charset="-18"/>
                <a:cs typeface="Arial Narrow CE" pitchFamily="34" charset="-18"/>
              </a:rPr>
              <a:t>disconnected</a:t>
            </a:r>
            <a:r>
              <a:rPr lang="cs-CZ" sz="2200" dirty="0" smtClean="0">
                <a:latin typeface="Arial Narrow CE" pitchFamily="34" charset="-18"/>
                <a:cs typeface="Arial Narrow CE" pitchFamily="34" charset="-18"/>
              </a:rPr>
              <a:t> – pomocné vinutí je odpojeno</a:t>
            </a:r>
            <a:endParaRPr lang="cs-CZ" sz="2200" dirty="0" smtClean="0">
              <a:latin typeface="Arial Narrow CE" pitchFamily="34" charset="-18"/>
              <a:cs typeface="Arial Narrow CE" pitchFamily="34" charset="-18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b="1" dirty="0">
                <a:solidFill>
                  <a:prstClr val="white"/>
                </a:solidFill>
                <a:latin typeface="Arial Narrow" pitchFamily="34" charset="0"/>
                <a:cs typeface="Arial" pitchFamily="34" charset="0"/>
              </a:rPr>
              <a:t>JEDNOFÁZOVÉ ASYNCHRONNÍ MOTORY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12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3375</TotalTime>
  <Words>361</Words>
  <Application>Microsoft Office PowerPoint</Application>
  <PresentationFormat>Předvádění na obrazovce (4:3)</PresentationFormat>
  <Paragraphs>70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JEDNOFÁZOVÉ ASYNCHRONNÍ MOTORY</vt:lpstr>
      <vt:lpstr>JEDNOFÁZOVÉ ASYNCHRONNÍ MOTORY</vt:lpstr>
      <vt:lpstr>JEDNOFÁZOVÉ ASYNCHRONNÍ MOTORY</vt:lpstr>
      <vt:lpstr>JEDNOFÁZOVÉ ASYNCHRONNÍ MOTORY</vt:lpstr>
      <vt:lpstr>JEDNOFÁZOVÉ ASYNCHRONNÍ MOTORY</vt:lpstr>
      <vt:lpstr>JEDNOFÁZOVÉ ASYNCHRONNÍ MOTORY</vt:lpstr>
      <vt:lpstr>JEDNOFÁZOVÉ ASYNCHRONNÍ MOTORY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174</cp:revision>
  <dcterms:created xsi:type="dcterms:W3CDTF">2012-05-16T10:04:36Z</dcterms:created>
  <dcterms:modified xsi:type="dcterms:W3CDTF">2013-03-07T19:00:39Z</dcterms:modified>
</cp:coreProperties>
</file>