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4BADE-B2AA-4031-A0AB-6CB742A809C4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751CF05-7B3D-484E-B90F-8619AAA36CB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vortex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4BADE-B2AA-4031-A0AB-6CB742A809C4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1CF05-7B3D-484E-B90F-8619AAA36C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vortex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4BADE-B2AA-4031-A0AB-6CB742A809C4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1CF05-7B3D-484E-B90F-8619AAA36C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vortex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4BADE-B2AA-4031-A0AB-6CB742A809C4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1CF05-7B3D-484E-B90F-8619AAA36CB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vortex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4BADE-B2AA-4031-A0AB-6CB742A809C4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1CF05-7B3D-484E-B90F-8619AAA36CB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vortex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4BADE-B2AA-4031-A0AB-6CB742A809C4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1CF05-7B3D-484E-B90F-8619AAA36C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vortex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4BADE-B2AA-4031-A0AB-6CB742A809C4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1CF05-7B3D-484E-B90F-8619AAA36C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vortex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4BADE-B2AA-4031-A0AB-6CB742A809C4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1CF05-7B3D-484E-B90F-8619AAA36C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vortex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4BADE-B2AA-4031-A0AB-6CB742A809C4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1CF05-7B3D-484E-B90F-8619AAA36C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4BADE-B2AA-4031-A0AB-6CB742A809C4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1CF05-7B3D-484E-B90F-8619AAA36C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4BADE-B2AA-4031-A0AB-6CB742A809C4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1CF05-7B3D-484E-B90F-8619AAA36C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vortex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FB44BADE-B2AA-4031-A0AB-6CB742A809C4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9751CF05-7B3D-484E-B90F-8619AAA36CBD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mc:AlternateContent xmlns:mc="http://schemas.openxmlformats.org/markup-compatibility/2006" xmlns:p14="http://schemas.microsoft.com/office/powerpoint/2010/main">
    <mc:Choice Requires="p14">
      <p:transition spd="slow" p14:dur="3250">
        <p14:vortex dir="r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slide" Target="slide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horsematshop.co.uk/110-313-large/bs921-electrical-matting-.jpg" TargetMode="External"/><Relationship Id="rId13" Type="http://schemas.openxmlformats.org/officeDocument/2006/relationships/hyperlink" Target="http://media.photobucket.com/image/elektrika/shirat/Electric/electricalshock.jpg" TargetMode="External"/><Relationship Id="rId3" Type="http://schemas.openxmlformats.org/officeDocument/2006/relationships/hyperlink" Target="http://farm5.static.flickr.com/4060/4661409838_919824b9fa.jpg" TargetMode="External"/><Relationship Id="rId7" Type="http://schemas.openxmlformats.org/officeDocument/2006/relationships/hyperlink" Target="http://mjcdn.motherjones.com/preset_16/poison-in-the-water.jpg" TargetMode="External"/><Relationship Id="rId12" Type="http://schemas.openxmlformats.org/officeDocument/2006/relationships/hyperlink" Target="http://www.freeclipartnow.com/d/26682-1/electrical-outlet-warning.jpg" TargetMode="External"/><Relationship Id="rId2" Type="http://schemas.openxmlformats.org/officeDocument/2006/relationships/hyperlink" Target="http://www.photographyblog.com/images/sized/images/uploads/pr549_prfd2-525x40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3.bp.blogspot.com/-7LlQDo1Z2hI/ThHnBa5-UaI/AAAAAAAACBE/mSx_BXrZ-M0/s1600/hand-texture.jpg" TargetMode="External"/><Relationship Id="rId11" Type="http://schemas.openxmlformats.org/officeDocument/2006/relationships/hyperlink" Target="http://fallonservices.com/images/ISTOCK/electrical-safety.jpg" TargetMode="External"/><Relationship Id="rId5" Type="http://schemas.openxmlformats.org/officeDocument/2006/relationships/hyperlink" Target="https://www.umatillaelectric.com/_uploads/ElectricalSafety.jpg" TargetMode="External"/><Relationship Id="rId10" Type="http://schemas.openxmlformats.org/officeDocument/2006/relationships/hyperlink" Target="http://www.cochinsquare.com/wp-content/uploads/2010/09/Computer-hardware.jpg" TargetMode="External"/><Relationship Id="rId4" Type="http://schemas.openxmlformats.org/officeDocument/2006/relationships/hyperlink" Target="http://www.strategies360.com/blog/wp-content/uploads/2012/03/exclamation_mark.gif" TargetMode="External"/><Relationship Id="rId9" Type="http://schemas.openxmlformats.org/officeDocument/2006/relationships/hyperlink" Target="http://www.masterfireandelectric.com/assets/images/electrical_logo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484313"/>
            <a:ext cx="8497888" cy="4568825"/>
          </a:xfrm>
          <a:noFill/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 smtClean="0">
              <a:effectLst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effectLst/>
              </a:rPr>
              <a:t>Název školy:</a:t>
            </a:r>
            <a:r>
              <a:rPr lang="cs-CZ" sz="2000" dirty="0" smtClean="0">
                <a:effectLst/>
              </a:rPr>
              <a:t>	</a:t>
            </a:r>
            <a:r>
              <a:rPr lang="cs-CZ" sz="1600" dirty="0" smtClean="0">
                <a:effectLst/>
              </a:rPr>
              <a:t>Základní škola Městec Králové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effectLst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effectLst/>
              </a:rPr>
              <a:t>Autor:</a:t>
            </a:r>
            <a:r>
              <a:rPr lang="cs-CZ" sz="2000" dirty="0" smtClean="0">
                <a:effectLst/>
              </a:rPr>
              <a:t>	</a:t>
            </a:r>
            <a:r>
              <a:rPr lang="cs-CZ" sz="1600" dirty="0" smtClean="0">
                <a:effectLst/>
              </a:rPr>
              <a:t>Mgr. Petr Novák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effectLst/>
            </a:endParaRPr>
          </a:p>
          <a:p>
            <a:pPr>
              <a:lnSpc>
                <a:spcPct val="80000"/>
              </a:lnSpc>
              <a:buNone/>
              <a:tabLst>
                <a:tab pos="2332038" algn="l"/>
              </a:tabLst>
            </a:pPr>
            <a:r>
              <a:rPr lang="cs-CZ" sz="1800" dirty="0" smtClean="0">
                <a:effectLst/>
              </a:rPr>
              <a:t>Název:</a:t>
            </a:r>
            <a:r>
              <a:rPr lang="cs-CZ" sz="2000" dirty="0" smtClean="0">
                <a:effectLst/>
              </a:rPr>
              <a:t>	</a:t>
            </a:r>
            <a:r>
              <a:rPr lang="cs-CZ" sz="1600" dirty="0" smtClean="0"/>
              <a:t>VY_32_INOVACE_43_Inf8_9</a:t>
            </a:r>
            <a:endParaRPr lang="cs-CZ" sz="1600" dirty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effectLst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effectLst/>
              </a:rPr>
              <a:t>Číslo projektu:</a:t>
            </a:r>
            <a:r>
              <a:rPr lang="cs-CZ" sz="2000" dirty="0" smtClean="0">
                <a:effectLst/>
              </a:rPr>
              <a:t>	</a:t>
            </a:r>
            <a:r>
              <a:rPr lang="cs-CZ" sz="1600" dirty="0" smtClean="0">
                <a:effectLst/>
              </a:rPr>
              <a:t>CZ.1.07/1.4.00/21.2313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effectLst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effectLst/>
              </a:rPr>
              <a:t>Téma:</a:t>
            </a:r>
            <a:r>
              <a:rPr lang="cs-CZ" sz="1800" smtClean="0">
                <a:effectLst/>
              </a:rPr>
              <a:t>	</a:t>
            </a:r>
            <a:r>
              <a:rPr lang="cs-CZ" sz="1600" smtClean="0">
                <a:effectLst/>
              </a:rPr>
              <a:t>Bezpečné </a:t>
            </a:r>
            <a:r>
              <a:rPr lang="cs-CZ" sz="1600" dirty="0" smtClean="0">
                <a:effectLst/>
              </a:rPr>
              <a:t>používání digit</a:t>
            </a:r>
            <a:r>
              <a:rPr lang="cs-CZ" sz="1600" dirty="0" smtClean="0"/>
              <a:t>ální</a:t>
            </a:r>
            <a:r>
              <a:rPr lang="cs-CZ" sz="1600" dirty="0" smtClean="0">
                <a:effectLst/>
              </a:rPr>
              <a:t> techniky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effectLst/>
            </a:endParaRPr>
          </a:p>
          <a:p>
            <a:pPr marL="2330450" indent="-2330450"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effectLst/>
              </a:rPr>
              <a:t>Anotace:	</a:t>
            </a:r>
            <a:r>
              <a:rPr lang="cs-CZ" sz="1600" dirty="0" smtClean="0">
                <a:effectLst/>
              </a:rPr>
              <a:t>Prezentace objasňující problematiku bezpečnosti při používání digitální techniky.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 smtClean="0">
              <a:effectLst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effectLst/>
              </a:rPr>
              <a:t>Datum:</a:t>
            </a:r>
            <a:r>
              <a:rPr lang="cs-CZ" sz="2000" dirty="0" smtClean="0">
                <a:effectLst/>
              </a:rPr>
              <a:t>	</a:t>
            </a:r>
            <a:r>
              <a:rPr lang="cs-CZ" sz="1600" dirty="0" smtClean="0">
                <a:effectLst/>
              </a:rPr>
              <a:t>20. 2. 2012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effectLst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dirty="0" err="1" smtClean="0">
                <a:effectLst/>
              </a:rPr>
              <a:t>Keywords</a:t>
            </a:r>
            <a:r>
              <a:rPr lang="cs-CZ" sz="1600" dirty="0" smtClean="0">
                <a:effectLst/>
              </a:rPr>
              <a:t>:	digitální technika, bezpečnost</a:t>
            </a:r>
            <a:r>
              <a:rPr lang="cs-CZ" dirty="0" smtClean="0"/>
              <a:t>, elektřina</a:t>
            </a:r>
            <a:endParaRPr lang="cs-CZ" sz="2000" dirty="0" smtClean="0">
              <a:effectLst/>
            </a:endParaRPr>
          </a:p>
        </p:txBody>
      </p:sp>
      <p:pic>
        <p:nvPicPr>
          <p:cNvPr id="3075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9512" y="260648"/>
            <a:ext cx="7489825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80223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66328" y="260648"/>
            <a:ext cx="7315200" cy="1826665"/>
          </a:xfrm>
        </p:spPr>
        <p:txBody>
          <a:bodyPr/>
          <a:lstStyle/>
          <a:p>
            <a:r>
              <a:rPr lang="cs-CZ" dirty="0" smtClean="0"/>
              <a:t>Bezpečné používání digitální techniky</a:t>
            </a:r>
            <a:endParaRPr lang="cs-CZ" dirty="0"/>
          </a:p>
        </p:txBody>
      </p:sp>
      <p:pic>
        <p:nvPicPr>
          <p:cNvPr id="3074" name="Picture 2" descr="http://www.photographyblog.com/images/sized/images/uploads/pr549_prfd2-525x400.jp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216956"/>
            <a:ext cx="5720705" cy="4358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7615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7315200" cy="1154097"/>
          </a:xfrm>
        </p:spPr>
        <p:txBody>
          <a:bodyPr/>
          <a:lstStyle/>
          <a:p>
            <a:r>
              <a:rPr lang="cs-CZ" dirty="0"/>
              <a:t>Digitální </a:t>
            </a:r>
            <a:r>
              <a:rPr lang="cs-CZ" dirty="0" smtClean="0"/>
              <a:t>technika - 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2776"/>
            <a:ext cx="7315200" cy="4248472"/>
          </a:xfrm>
        </p:spPr>
        <p:txBody>
          <a:bodyPr/>
          <a:lstStyle/>
          <a:p>
            <a:pPr>
              <a:defRPr/>
            </a:pPr>
            <a:r>
              <a:rPr lang="cs-CZ" sz="2800" b="1" dirty="0">
                <a:solidFill>
                  <a:srgbClr val="FFFF99"/>
                </a:solidFill>
              </a:rPr>
              <a:t>PC</a:t>
            </a:r>
          </a:p>
          <a:p>
            <a:pPr>
              <a:defRPr/>
            </a:pPr>
            <a:r>
              <a:rPr lang="cs-CZ" sz="2800" b="1" dirty="0">
                <a:solidFill>
                  <a:srgbClr val="FFFF99"/>
                </a:solidFill>
              </a:rPr>
              <a:t>Skener</a:t>
            </a:r>
          </a:p>
          <a:p>
            <a:pPr>
              <a:defRPr/>
            </a:pPr>
            <a:r>
              <a:rPr lang="cs-CZ" sz="2800" b="1" dirty="0">
                <a:solidFill>
                  <a:srgbClr val="FFFF99"/>
                </a:solidFill>
              </a:rPr>
              <a:t>Kopírka (</a:t>
            </a:r>
            <a:r>
              <a:rPr lang="cs-CZ" sz="2800" b="1" dirty="0" err="1">
                <a:solidFill>
                  <a:srgbClr val="FFFF99"/>
                </a:solidFill>
              </a:rPr>
              <a:t>multifunk</a:t>
            </a:r>
            <a:r>
              <a:rPr lang="cs-CZ" sz="2800" b="1" dirty="0">
                <a:solidFill>
                  <a:srgbClr val="FFFF99"/>
                </a:solidFill>
              </a:rPr>
              <a:t>. zařízení)</a:t>
            </a:r>
          </a:p>
          <a:p>
            <a:pPr>
              <a:defRPr/>
            </a:pPr>
            <a:r>
              <a:rPr lang="cs-CZ" sz="2800" b="1" dirty="0">
                <a:solidFill>
                  <a:srgbClr val="FFFF99"/>
                </a:solidFill>
              </a:rPr>
              <a:t>Digitální fotoaparát</a:t>
            </a:r>
          </a:p>
          <a:p>
            <a:pPr>
              <a:defRPr/>
            </a:pPr>
            <a:r>
              <a:rPr lang="cs-CZ" sz="2800" b="1" dirty="0">
                <a:solidFill>
                  <a:srgbClr val="FFFF99"/>
                </a:solidFill>
              </a:rPr>
              <a:t>DVD kamera</a:t>
            </a:r>
          </a:p>
          <a:p>
            <a:pPr>
              <a:defRPr/>
            </a:pPr>
            <a:r>
              <a:rPr lang="cs-CZ" sz="2800" b="1" dirty="0" smtClean="0">
                <a:solidFill>
                  <a:srgbClr val="FFFF99"/>
                </a:solidFill>
              </a:rPr>
              <a:t>Mikrofon</a:t>
            </a:r>
            <a:endParaRPr lang="cs-CZ" sz="2800" b="1" dirty="0">
              <a:solidFill>
                <a:srgbClr val="FFFF99"/>
              </a:solidFill>
            </a:endParaRPr>
          </a:p>
          <a:p>
            <a:r>
              <a:rPr lang="cs-CZ" sz="2800" b="1" dirty="0">
                <a:solidFill>
                  <a:srgbClr val="FFFF99"/>
                </a:solidFill>
              </a:rPr>
              <a:t>Diktafon</a:t>
            </a:r>
          </a:p>
        </p:txBody>
      </p:sp>
      <p:pic>
        <p:nvPicPr>
          <p:cNvPr id="1026" name="Picture 2" descr="http://farm5.static.flickr.com/4060/4661409838_919824b9f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5468" y="3140968"/>
            <a:ext cx="4762500" cy="35718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8672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7315200" cy="1154097"/>
          </a:xfrm>
        </p:spPr>
        <p:txBody>
          <a:bodyPr/>
          <a:lstStyle/>
          <a:p>
            <a:r>
              <a:rPr lang="cs-CZ" dirty="0" smtClean="0"/>
              <a:t>Elektrická zařízení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046042"/>
            <a:ext cx="7315200" cy="3194293"/>
          </a:xfrm>
        </p:spPr>
        <p:txBody>
          <a:bodyPr>
            <a:normAutofit/>
          </a:bodyPr>
          <a:lstStyle/>
          <a:p>
            <a:pPr marL="45720" indent="0" algn="just">
              <a:buNone/>
            </a:pPr>
            <a:r>
              <a:rPr lang="cs-CZ" sz="2800" b="1" dirty="0">
                <a:solidFill>
                  <a:srgbClr val="FFFF99"/>
                </a:solidFill>
              </a:rPr>
              <a:t>Jedná se o zařízení </a:t>
            </a:r>
            <a:r>
              <a:rPr lang="cs-CZ" sz="2800" b="1" dirty="0" smtClean="0">
                <a:solidFill>
                  <a:srgbClr val="FFFF99"/>
                </a:solidFill>
              </a:rPr>
              <a:t>napájená </a:t>
            </a:r>
            <a:r>
              <a:rPr lang="cs-CZ" sz="2800" b="1" dirty="0">
                <a:solidFill>
                  <a:srgbClr val="FFFF99"/>
                </a:solidFill>
              </a:rPr>
              <a:t>elektrickým </a:t>
            </a:r>
            <a:r>
              <a:rPr lang="cs-CZ" sz="2800" b="1" dirty="0" smtClean="0">
                <a:solidFill>
                  <a:srgbClr val="FFFF99"/>
                </a:solidFill>
              </a:rPr>
              <a:t>proudem!</a:t>
            </a:r>
            <a:endParaRPr lang="cs-CZ" sz="2800" b="1" dirty="0">
              <a:solidFill>
                <a:srgbClr val="FFFF99"/>
              </a:solidFill>
            </a:endParaRPr>
          </a:p>
        </p:txBody>
      </p:sp>
      <p:pic>
        <p:nvPicPr>
          <p:cNvPr id="4098" name="Picture 2" descr="http://www.strategies360.com/blog/wp-content/uploads/2012/03/exclamation_mark.gif"/>
          <p:cNvPicPr>
            <a:picLocks noChangeAspect="1" noChangeArrowheads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69" t="4410" r="3798" b="8706"/>
          <a:stretch/>
        </p:blipFill>
        <p:spPr bwMode="auto">
          <a:xfrm>
            <a:off x="6516216" y="116632"/>
            <a:ext cx="1824649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s://www.umatillaelectric.com/_uploads/ElectricalSafety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924944"/>
            <a:ext cx="4464496" cy="3792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5436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1"/>
            <a:ext cx="7315200" cy="1008112"/>
          </a:xfrm>
        </p:spPr>
        <p:txBody>
          <a:bodyPr/>
          <a:lstStyle/>
          <a:p>
            <a:r>
              <a:rPr lang="cs-CZ" b="1" dirty="0" smtClean="0"/>
              <a:t>Vyvaruj se: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04928" y="1617183"/>
            <a:ext cx="4824536" cy="3539527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800" b="1" dirty="0">
                <a:solidFill>
                  <a:srgbClr val="FFFF99"/>
                </a:solidFill>
              </a:rPr>
              <a:t>Dotyku mokrýma rukama!</a:t>
            </a:r>
          </a:p>
        </p:txBody>
      </p:sp>
      <p:pic>
        <p:nvPicPr>
          <p:cNvPr id="5124" name="Picture 4" descr="http://3.bp.blogspot.com/-7LlQDo1Z2hI/ThHnBa5-UaI/AAAAAAAACBE/mSx_BXrZ-M0/s1600/hand-texture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86947"/>
            <a:ext cx="4099540" cy="3501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mjcdn.motherjones.com/preset_16/poison-in-the-water.jpg"/>
          <p:cNvPicPr>
            <a:picLocks noChangeAspect="1" noChangeArrowheads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6354"/>
          <a:stretch/>
        </p:blipFill>
        <p:spPr bwMode="auto">
          <a:xfrm flipH="1">
            <a:off x="-1763294" y="1196752"/>
            <a:ext cx="5863012" cy="2369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http://www.horsematshop.co.uk/110-313-large/bs921-electrical-matting-.jpg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996952"/>
            <a:ext cx="3384376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5436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1"/>
            <a:ext cx="7315200" cy="792088"/>
          </a:xfrm>
        </p:spPr>
        <p:txBody>
          <a:bodyPr/>
          <a:lstStyle/>
          <a:p>
            <a:r>
              <a:rPr lang="cs-CZ" b="1" dirty="0"/>
              <a:t>Vyvaruj se: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700808"/>
            <a:ext cx="8856984" cy="3539527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800" b="1" dirty="0">
                <a:solidFill>
                  <a:srgbClr val="FFFF99"/>
                </a:solidFill>
              </a:rPr>
              <a:t>Manipulace se zařízením, je-li připojeno k elektrické energii!</a:t>
            </a:r>
          </a:p>
        </p:txBody>
      </p:sp>
      <p:pic>
        <p:nvPicPr>
          <p:cNvPr id="6146" name="Picture 2" descr="http://www.masterfireandelectric.com/assets/images/electrical_logo.jp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74" y="2780928"/>
            <a:ext cx="3471093" cy="2670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://www.cochinsquare.com/wp-content/uploads/2010/09/Computer-hardwar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924944"/>
            <a:ext cx="5060185" cy="3795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5436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1"/>
            <a:ext cx="7315200" cy="792088"/>
          </a:xfrm>
        </p:spPr>
        <p:txBody>
          <a:bodyPr/>
          <a:lstStyle/>
          <a:p>
            <a:r>
              <a:rPr lang="cs-CZ" b="1" dirty="0"/>
              <a:t>Vyvaruj se: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700808"/>
            <a:ext cx="8856984" cy="3539527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800" b="1" dirty="0" smtClean="0">
                <a:solidFill>
                  <a:srgbClr val="FFFF99"/>
                </a:solidFill>
              </a:rPr>
              <a:t>Dotyku elektrické zásuvky mokrou rukou či zasouvání kovových předmětů!</a:t>
            </a:r>
            <a:endParaRPr lang="cs-CZ" sz="2800" b="1" dirty="0">
              <a:solidFill>
                <a:srgbClr val="FFFF99"/>
              </a:solidFill>
            </a:endParaRPr>
          </a:p>
        </p:txBody>
      </p:sp>
      <p:pic>
        <p:nvPicPr>
          <p:cNvPr id="7170" name="Picture 2" descr="http://fallonservices.com/images/ISTOCK/electrical-safet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867278"/>
            <a:ext cx="3491880" cy="3990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http://www.freeclipartnow.com/d/26682-1/electrical-outlet-warning.jpg"/>
          <p:cNvPicPr>
            <a:picLocks noChangeAspect="1" noChangeArrowheads="1"/>
          </p:cNvPicPr>
          <p:nvPr/>
        </p:nvPicPr>
        <p:blipFill rotWithShape="1">
          <a:blip r:embed="rId3">
            <a:clrChange>
              <a:clrFrom>
                <a:srgbClr val="FEFEFC"/>
              </a:clrFrom>
              <a:clrTo>
                <a:srgbClr val="FEFEFC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52" t="3771" r="4130" b="4757"/>
          <a:stretch/>
        </p:blipFill>
        <p:spPr bwMode="auto">
          <a:xfrm>
            <a:off x="4716016" y="3085405"/>
            <a:ext cx="3672368" cy="3389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4784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7315200" cy="1154097"/>
          </a:xfrm>
        </p:spPr>
        <p:txBody>
          <a:bodyPr/>
          <a:lstStyle/>
          <a:p>
            <a:r>
              <a:rPr lang="cs-CZ" b="1" dirty="0" smtClean="0"/>
              <a:t>PAMATUJ!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700808"/>
            <a:ext cx="7315200" cy="3539527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800" b="1" dirty="0">
                <a:solidFill>
                  <a:srgbClr val="FFFF99"/>
                </a:solidFill>
              </a:rPr>
              <a:t>Elektřina je dobrý sluha, ale zlý pán!</a:t>
            </a:r>
          </a:p>
        </p:txBody>
      </p:sp>
      <p:pic>
        <p:nvPicPr>
          <p:cNvPr id="8194" name="Picture 2" descr="http://i881.photobucket.com/albums/ac19/shirat/Electric/electricalshock.jp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201352"/>
            <a:ext cx="5256584" cy="4656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7328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332656"/>
            <a:ext cx="7315200" cy="1154097"/>
          </a:xfrm>
        </p:spPr>
        <p:txBody>
          <a:bodyPr/>
          <a:lstStyle/>
          <a:p>
            <a:r>
              <a:rPr lang="cs-CZ" b="1" dirty="0" smtClean="0"/>
              <a:t>Už víš?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204864"/>
            <a:ext cx="7762056" cy="338437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800" b="1" dirty="0">
                <a:solidFill>
                  <a:srgbClr val="FFFF99"/>
                </a:solidFill>
              </a:rPr>
              <a:t>Jaká nebezpečí číhají na uživatele digitální techniky</a:t>
            </a:r>
            <a:r>
              <a:rPr lang="cs-CZ" sz="2800" b="1" dirty="0" smtClean="0">
                <a:solidFill>
                  <a:srgbClr val="FFFF99"/>
                </a:solidFill>
              </a:rPr>
              <a:t>?</a:t>
            </a:r>
          </a:p>
          <a:p>
            <a:pPr marL="45720" indent="0">
              <a:buNone/>
            </a:pPr>
            <a:r>
              <a:rPr lang="cs-CZ" sz="2800" b="1" dirty="0">
                <a:solidFill>
                  <a:srgbClr val="FFFF99"/>
                </a:solidFill>
                <a:hlinkClick r:id="rId2" action="ppaction://hlinksldjump"/>
              </a:rPr>
              <a:t>p</a:t>
            </a:r>
            <a:r>
              <a:rPr lang="cs-CZ" sz="2800" b="1" dirty="0" smtClean="0">
                <a:solidFill>
                  <a:srgbClr val="FFFF99"/>
                </a:solidFill>
                <a:hlinkClick r:id="rId2" action="ppaction://hlinksldjump"/>
              </a:rPr>
              <a:t>říklad</a:t>
            </a:r>
            <a:endParaRPr lang="cs-CZ" sz="2800" b="1" dirty="0" smtClean="0">
              <a:solidFill>
                <a:srgbClr val="FFFF99"/>
              </a:solidFill>
            </a:endParaRPr>
          </a:p>
          <a:p>
            <a:pPr marL="45720" indent="0">
              <a:buNone/>
            </a:pPr>
            <a:r>
              <a:rPr lang="cs-CZ" sz="2800" b="1" dirty="0">
                <a:solidFill>
                  <a:srgbClr val="FFFF99"/>
                </a:solidFill>
                <a:hlinkClick r:id="rId3" action="ppaction://hlinksldjump"/>
              </a:rPr>
              <a:t>p</a:t>
            </a:r>
            <a:r>
              <a:rPr lang="cs-CZ" sz="2800" b="1" dirty="0" smtClean="0">
                <a:solidFill>
                  <a:srgbClr val="FFFF99"/>
                </a:solidFill>
                <a:hlinkClick r:id="rId3" action="ppaction://hlinksldjump"/>
              </a:rPr>
              <a:t>říklad</a:t>
            </a:r>
            <a:endParaRPr lang="cs-CZ" sz="2800" b="1" dirty="0" smtClean="0">
              <a:solidFill>
                <a:srgbClr val="FFFF99"/>
              </a:solidFill>
            </a:endParaRPr>
          </a:p>
          <a:p>
            <a:pPr marL="45720" indent="0">
              <a:buNone/>
            </a:pPr>
            <a:r>
              <a:rPr lang="cs-CZ" sz="2800" b="1" dirty="0" smtClean="0">
                <a:solidFill>
                  <a:srgbClr val="FFFF99"/>
                </a:solidFill>
                <a:hlinkClick r:id="rId4" action="ppaction://hlinksldjump"/>
              </a:rPr>
              <a:t>příklad</a:t>
            </a:r>
            <a:endParaRPr lang="cs-CZ" sz="2800" b="1" dirty="0">
              <a:solidFill>
                <a:srgbClr val="FFFF99"/>
              </a:solidFill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4096604" y="3068960"/>
            <a:ext cx="3715756" cy="3168352"/>
          </a:xfrm>
          <a:prstGeom prst="smileyFace">
            <a:avLst/>
          </a:prstGeom>
          <a:solidFill>
            <a:srgbClr val="FFFF00"/>
          </a:solidFill>
          <a:ln w="38100">
            <a:solidFill>
              <a:schemeClr val="bg2"/>
            </a:solidFill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7198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268760"/>
            <a:ext cx="8785225" cy="5400600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AutoNum type="arabicParenR"/>
              <a:defRPr/>
            </a:pPr>
            <a:r>
              <a:rPr lang="cs-CZ" sz="1600" dirty="0" smtClean="0"/>
              <a:t> [cit. 2012-09-25] dostupné na: </a:t>
            </a:r>
            <a:r>
              <a:rPr lang="cs-CZ" sz="1600" dirty="0">
                <a:hlinkClick r:id="rId2"/>
              </a:rPr>
              <a:t>http://www.photographyblog.com/images/sized/images/uploads/pr549_prfd2-525x400.jpg</a:t>
            </a:r>
            <a:endParaRPr lang="cs-CZ" sz="1600" dirty="0" smtClean="0"/>
          </a:p>
          <a:p>
            <a:pPr>
              <a:buFont typeface="Wingdings" pitchFamily="2" charset="2"/>
              <a:buAutoNum type="arabicParenR"/>
              <a:defRPr/>
            </a:pPr>
            <a:r>
              <a:rPr lang="cs-CZ" sz="1600" dirty="0"/>
              <a:t> [cit. 2012-09-25] dostupné na</a:t>
            </a:r>
            <a:r>
              <a:rPr lang="cs-CZ" sz="1600" dirty="0" smtClean="0"/>
              <a:t>: </a:t>
            </a:r>
            <a:r>
              <a:rPr lang="cs-CZ" sz="1600" dirty="0">
                <a:hlinkClick r:id="rId3"/>
              </a:rPr>
              <a:t>http://farm5.static.flickr.com/4060/4661409838_919824b9fa.jpg</a:t>
            </a:r>
            <a:endParaRPr lang="cs-CZ" sz="1600" dirty="0"/>
          </a:p>
          <a:p>
            <a:pPr>
              <a:buFont typeface="Wingdings" pitchFamily="2" charset="2"/>
              <a:buAutoNum type="arabicParenR"/>
              <a:defRPr/>
            </a:pPr>
            <a:r>
              <a:rPr lang="cs-CZ" sz="1600" dirty="0"/>
              <a:t> [cit. 2012-09-25] dostupné na</a:t>
            </a:r>
            <a:r>
              <a:rPr lang="cs-CZ" sz="1600" dirty="0" smtClean="0"/>
              <a:t>: </a:t>
            </a:r>
            <a:r>
              <a:rPr lang="cs-CZ" sz="1600" dirty="0">
                <a:hlinkClick r:id="rId4"/>
              </a:rPr>
              <a:t>http://www.strategies360.com/blog/wp-content/uploads/2012/03/exclamation_mark.gif</a:t>
            </a:r>
            <a:endParaRPr lang="cs-CZ" sz="1600" dirty="0"/>
          </a:p>
          <a:p>
            <a:pPr>
              <a:buFont typeface="Wingdings" pitchFamily="2" charset="2"/>
              <a:buAutoNum type="arabicParenR"/>
              <a:defRPr/>
            </a:pPr>
            <a:r>
              <a:rPr lang="cs-CZ" sz="1600" dirty="0"/>
              <a:t> [cit. 2012-09-25] dostupné na</a:t>
            </a:r>
            <a:r>
              <a:rPr lang="cs-CZ" sz="1600" dirty="0" smtClean="0"/>
              <a:t>: </a:t>
            </a:r>
            <a:r>
              <a:rPr lang="cs-CZ" sz="1600" dirty="0">
                <a:hlinkClick r:id="rId5"/>
              </a:rPr>
              <a:t>https://www.umatillaelectric.com/_uploads/ElectricalSafety.jpg</a:t>
            </a:r>
            <a:endParaRPr lang="cs-CZ" sz="1600" dirty="0"/>
          </a:p>
          <a:p>
            <a:pPr>
              <a:buFont typeface="Wingdings" pitchFamily="2" charset="2"/>
              <a:buAutoNum type="arabicParenR"/>
              <a:defRPr/>
            </a:pPr>
            <a:r>
              <a:rPr lang="cs-CZ" sz="1600" dirty="0"/>
              <a:t> [cit. 2012-09-25] dostupné na</a:t>
            </a:r>
            <a:r>
              <a:rPr lang="cs-CZ" sz="1600" dirty="0" smtClean="0"/>
              <a:t>: </a:t>
            </a:r>
            <a:r>
              <a:rPr lang="cs-CZ" sz="1600" dirty="0">
                <a:hlinkClick r:id="rId6"/>
              </a:rPr>
              <a:t>http://3.bp.blogspot.com/-7LlQDo1Z2hI/ThHnBa5-UaI/AAAAAAAACBE/mSx_BXrZ-M0/s1600/hand-texture.jpg</a:t>
            </a:r>
            <a:endParaRPr lang="cs-CZ" sz="1600" dirty="0"/>
          </a:p>
          <a:p>
            <a:pPr>
              <a:buFont typeface="Wingdings" pitchFamily="2" charset="2"/>
              <a:buAutoNum type="arabicParenR"/>
              <a:defRPr/>
            </a:pPr>
            <a:r>
              <a:rPr lang="cs-CZ" sz="1600" dirty="0"/>
              <a:t> [cit. 2012-09-25] dostupné na</a:t>
            </a:r>
            <a:r>
              <a:rPr lang="cs-CZ" sz="1600" dirty="0" smtClean="0"/>
              <a:t>: </a:t>
            </a:r>
            <a:r>
              <a:rPr lang="cs-CZ" sz="1600" dirty="0">
                <a:hlinkClick r:id="rId7"/>
              </a:rPr>
              <a:t>http://mjcdn.motherjones.com/preset_16/poison-in-the-water.jpg</a:t>
            </a:r>
            <a:endParaRPr lang="cs-CZ" sz="1600" dirty="0"/>
          </a:p>
          <a:p>
            <a:pPr>
              <a:buFont typeface="Wingdings" pitchFamily="2" charset="2"/>
              <a:buAutoNum type="arabicParenR"/>
              <a:defRPr/>
            </a:pPr>
            <a:r>
              <a:rPr lang="cs-CZ" sz="1600" dirty="0"/>
              <a:t> [cit. 2012-09-25] dostupné na</a:t>
            </a:r>
            <a:r>
              <a:rPr lang="cs-CZ" sz="1600" dirty="0" smtClean="0"/>
              <a:t>: </a:t>
            </a:r>
            <a:r>
              <a:rPr lang="cs-CZ" sz="1600" dirty="0">
                <a:hlinkClick r:id="rId8"/>
              </a:rPr>
              <a:t>http://www.horsematshop.co.uk/110-313-large/bs921-electrical-matting-.jpg</a:t>
            </a:r>
            <a:endParaRPr lang="cs-CZ" sz="1600" dirty="0"/>
          </a:p>
          <a:p>
            <a:pPr>
              <a:buFont typeface="Wingdings" pitchFamily="2" charset="2"/>
              <a:buAutoNum type="arabicParenR"/>
              <a:defRPr/>
            </a:pPr>
            <a:r>
              <a:rPr lang="cs-CZ" sz="1600" dirty="0"/>
              <a:t> [cit. 2012-09-25] dostupné na</a:t>
            </a:r>
            <a:r>
              <a:rPr lang="cs-CZ" sz="1600" dirty="0" smtClean="0"/>
              <a:t>: </a:t>
            </a:r>
            <a:r>
              <a:rPr lang="cs-CZ" sz="1600" dirty="0">
                <a:hlinkClick r:id="rId9"/>
              </a:rPr>
              <a:t>http://www.masterfireandelectric.com/assets/images/electrical_logo.jpg</a:t>
            </a:r>
            <a:endParaRPr lang="cs-CZ" sz="1600" dirty="0"/>
          </a:p>
          <a:p>
            <a:pPr>
              <a:buFont typeface="Wingdings" pitchFamily="2" charset="2"/>
              <a:buAutoNum type="arabicParenR"/>
              <a:defRPr/>
            </a:pPr>
            <a:r>
              <a:rPr lang="cs-CZ" sz="1600" dirty="0"/>
              <a:t> [cit. 2012-09-25] dostupné na</a:t>
            </a:r>
            <a:r>
              <a:rPr lang="cs-CZ" sz="1600" dirty="0" smtClean="0"/>
              <a:t>: </a:t>
            </a:r>
            <a:r>
              <a:rPr lang="cs-CZ" sz="1600" dirty="0">
                <a:hlinkClick r:id="rId10"/>
              </a:rPr>
              <a:t>http://www.cochinsquare.com/wp-content/uploads/2010/09/Computer-hardware.jpg</a:t>
            </a:r>
            <a:endParaRPr lang="cs-CZ" sz="1600" dirty="0"/>
          </a:p>
          <a:p>
            <a:pPr>
              <a:buFont typeface="Wingdings" pitchFamily="2" charset="2"/>
              <a:buAutoNum type="arabicParenR"/>
              <a:defRPr/>
            </a:pPr>
            <a:r>
              <a:rPr lang="cs-CZ" sz="1600" dirty="0"/>
              <a:t>[cit. 2012-09-25] dostupné na</a:t>
            </a:r>
            <a:r>
              <a:rPr lang="cs-CZ" sz="1600" dirty="0" smtClean="0"/>
              <a:t>: </a:t>
            </a:r>
            <a:r>
              <a:rPr lang="cs-CZ" sz="1600" dirty="0">
                <a:hlinkClick r:id="rId11"/>
              </a:rPr>
              <a:t>http://fallonservices.com/images/ISTOCK/electrical-safety.jpg</a:t>
            </a:r>
            <a:endParaRPr lang="cs-CZ" sz="1600" dirty="0"/>
          </a:p>
          <a:p>
            <a:pPr>
              <a:buFont typeface="Wingdings" pitchFamily="2" charset="2"/>
              <a:buAutoNum type="arabicParenR"/>
              <a:defRPr/>
            </a:pPr>
            <a:r>
              <a:rPr lang="cs-CZ" sz="1600" dirty="0"/>
              <a:t>[cit. 2012-09-25] dostupné na</a:t>
            </a:r>
            <a:r>
              <a:rPr lang="cs-CZ" sz="1600" dirty="0" smtClean="0"/>
              <a:t>: </a:t>
            </a:r>
            <a:r>
              <a:rPr lang="cs-CZ" sz="1600" dirty="0">
                <a:hlinkClick r:id="rId12"/>
              </a:rPr>
              <a:t>http://</a:t>
            </a:r>
            <a:r>
              <a:rPr lang="cs-CZ" sz="1600" dirty="0" smtClean="0">
                <a:hlinkClick r:id="rId12"/>
              </a:rPr>
              <a:t>www.freeclipartnow.com/d/26682-1/electrical-outlet-warning.jpg</a:t>
            </a:r>
            <a:endParaRPr lang="cs-CZ" sz="1600" dirty="0" smtClean="0"/>
          </a:p>
          <a:p>
            <a:pPr>
              <a:buFont typeface="Wingdings" pitchFamily="2" charset="2"/>
              <a:buAutoNum type="arabicParenR"/>
              <a:defRPr/>
            </a:pPr>
            <a:r>
              <a:rPr lang="cs-CZ" sz="1600" dirty="0"/>
              <a:t>[cit. 2012-09-25] dostupné na</a:t>
            </a:r>
            <a:r>
              <a:rPr lang="cs-CZ" sz="1600" dirty="0" smtClean="0"/>
              <a:t>: </a:t>
            </a:r>
            <a:r>
              <a:rPr lang="cs-CZ" sz="1600" dirty="0">
                <a:hlinkClick r:id="rId13"/>
              </a:rPr>
              <a:t>http://</a:t>
            </a:r>
            <a:r>
              <a:rPr lang="cs-CZ" sz="1600" dirty="0" smtClean="0">
                <a:hlinkClick r:id="rId13"/>
              </a:rPr>
              <a:t>media.photobucket.com/image/elektrika/shirat/Electric/electricalshock.jpg</a:t>
            </a:r>
            <a:endParaRPr lang="cs-CZ" sz="1600" dirty="0" smtClean="0"/>
          </a:p>
          <a:p>
            <a:pPr marL="45720" indent="0" algn="ctr">
              <a:buNone/>
              <a:defRPr/>
            </a:pPr>
            <a:r>
              <a:rPr lang="cs-CZ" sz="1600" b="1" dirty="0">
                <a:solidFill>
                  <a:srgbClr val="FF0000"/>
                </a:solidFill>
              </a:rPr>
              <a:t>Použit výhradně obrazový materiál Creative </a:t>
            </a:r>
            <a:r>
              <a:rPr lang="cs-CZ" sz="1600" b="1">
                <a:solidFill>
                  <a:srgbClr val="FF0000"/>
                </a:solidFill>
              </a:rPr>
              <a:t>Commons</a:t>
            </a:r>
            <a:r>
              <a:rPr lang="cs-CZ" sz="1600" b="1" smtClean="0">
                <a:solidFill>
                  <a:srgbClr val="FF0000"/>
                </a:solidFill>
              </a:rPr>
              <a:t>.</a:t>
            </a:r>
            <a:endParaRPr lang="cs-CZ" sz="1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260649"/>
            <a:ext cx="7315200" cy="864096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Použité 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9204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stor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ros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</Template>
  <TotalTime>59</TotalTime>
  <Words>250</Words>
  <Application>Microsoft Office PowerPoint</Application>
  <PresentationFormat>Předvádění na obrazovce (4:3)</PresentationFormat>
  <Paragraphs>54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Prostor</vt:lpstr>
      <vt:lpstr>Prezentace aplikace PowerPoint</vt:lpstr>
      <vt:lpstr>Bezpečné používání digitální techniky</vt:lpstr>
      <vt:lpstr>Digitální technika - příklady</vt:lpstr>
      <vt:lpstr>Elektrická zařízení</vt:lpstr>
      <vt:lpstr>Vyvaruj se:</vt:lpstr>
      <vt:lpstr>Vyvaruj se:</vt:lpstr>
      <vt:lpstr>Vyvaruj se:</vt:lpstr>
      <vt:lpstr>PAMATUJ!</vt:lpstr>
      <vt:lpstr>Už víš?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AdminICT</dc:creator>
  <cp:lastModifiedBy>PN</cp:lastModifiedBy>
  <cp:revision>14</cp:revision>
  <dcterms:created xsi:type="dcterms:W3CDTF">2012-10-16T13:08:18Z</dcterms:created>
  <dcterms:modified xsi:type="dcterms:W3CDTF">2013-05-02T04:32:54Z</dcterms:modified>
</cp:coreProperties>
</file>