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7" r:id="rId2"/>
    <p:sldId id="259" r:id="rId3"/>
    <p:sldId id="260" r:id="rId4"/>
    <p:sldId id="264" r:id="rId5"/>
    <p:sldId id="261" r:id="rId6"/>
    <p:sldId id="262" r:id="rId7"/>
    <p:sldId id="263" r:id="rId8"/>
    <p:sldId id="265" r:id="rId9"/>
    <p:sldId id="266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slide" Target="slide7.xml"/><Relationship Id="rId4" Type="http://schemas.openxmlformats.org/officeDocument/2006/relationships/slide" Target="slide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pixabay.com/static/uploads/photo/2012/04/13/19/45/box-33412_640.png?i" TargetMode="External"/><Relationship Id="rId3" Type="http://schemas.openxmlformats.org/officeDocument/2006/relationships/hyperlink" Target="http://upload.wikimedia.org/wikipedia/commons/1/10/Ambulance_Neutral.png" TargetMode="External"/><Relationship Id="rId7" Type="http://schemas.openxmlformats.org/officeDocument/2006/relationships/hyperlink" Target="http://upload.wikimedia.org/wikipedia/commons/thumb/1/1f/CAS_20_-_Tatra_815_4x4_&amp;_Tatra_613_Sanita.jpg/1280px-CAS_20_-_Tatra_815_4x4_&amp;_Tatra_613_Sanita.jpg" TargetMode="External"/><Relationship Id="rId2" Type="http://schemas.openxmlformats.org/officeDocument/2006/relationships/hyperlink" Target="http://pixabay.com/static/uploads/photo/2011/04/14/21/09/traffic-sign-6728_640.png?i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f/fa/TANR.JPG" TargetMode="External"/><Relationship Id="rId5" Type="http://schemas.openxmlformats.org/officeDocument/2006/relationships/hyperlink" Target="http://upload.wikimedia.org/wikipedia/commons/e/e8/Projekce_srdce.jpg" TargetMode="External"/><Relationship Id="rId4" Type="http://schemas.openxmlformats.org/officeDocument/2006/relationships/hyperlink" Target="http://upload.wikimedia.org/wikipedia/commons/f/fd/Jtecu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23528" y="1752600"/>
            <a:ext cx="8280920" cy="4772025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 školy: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Autor: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Mgr. Petr Novák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Název:</a:t>
            </a:r>
            <a:r>
              <a:rPr lang="cs-CZ" b="1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smtClean="0">
                <a:latin typeface="Calibri" pitchFamily="34" charset="0"/>
                <a:cs typeface="Calibri" pitchFamily="34" charset="0"/>
              </a:rPr>
              <a:t>VY_32_INOVACE_44_Inf8_9</a:t>
            </a:r>
          </a:p>
          <a:p>
            <a:pPr>
              <a:lnSpc>
                <a:spcPct val="80000"/>
              </a:lnSpc>
              <a:buNone/>
              <a:tabLst>
                <a:tab pos="2332038" algn="l"/>
              </a:tabLst>
            </a:pPr>
            <a:endParaRPr lang="cs-CZ" sz="1600" b="1" dirty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Číslo projektu: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Téma: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První pomoc při zásahu elektrickým proudem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Anotace: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Prezentace na téma první pomoci při zásahu elektrickým proudem.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Datum: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23. 7. 2012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Keywords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:	první pomoc, elektrický proud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23" b="7822"/>
          <a:stretch/>
        </p:blipFill>
        <p:spPr bwMode="auto">
          <a:xfrm>
            <a:off x="827584" y="188640"/>
            <a:ext cx="7620000" cy="1563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6947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5300" b="1" dirty="0" smtClean="0"/>
              <a:t>První pomoc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při zásahu elektrickým proudem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212976"/>
            <a:ext cx="3507548" cy="35075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59151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08720"/>
            <a:ext cx="4953744" cy="1143000"/>
          </a:xfrm>
        </p:spPr>
        <p:txBody>
          <a:bodyPr>
            <a:no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POZOR!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2873792"/>
            <a:ext cx="8424936" cy="3146007"/>
          </a:xfrm>
        </p:spPr>
        <p:txBody>
          <a:bodyPr/>
          <a:lstStyle/>
          <a:p>
            <a:r>
              <a:rPr lang="cs-CZ" b="1" dirty="0" smtClean="0">
                <a:latin typeface="Calibri" pitchFamily="34" charset="0"/>
              </a:rPr>
              <a:t>Nesahej na elektrická zařízení a kabely mokrou rukou</a:t>
            </a:r>
          </a:p>
          <a:p>
            <a:r>
              <a:rPr lang="cs-CZ" b="1" dirty="0" smtClean="0">
                <a:latin typeface="Calibri" pitchFamily="34" charset="0"/>
              </a:rPr>
              <a:t>Nemanipuluj se zařízením připojeným k elektrické energii</a:t>
            </a:r>
          </a:p>
          <a:p>
            <a:r>
              <a:rPr lang="cs-CZ" b="1" dirty="0" smtClean="0">
                <a:latin typeface="Calibri" pitchFamily="34" charset="0"/>
              </a:rPr>
              <a:t>Neotvírej kryt zařízení, které je připojené k elektrické energii.</a:t>
            </a:r>
          </a:p>
          <a:p>
            <a:pPr marL="0" indent="0" algn="ctr">
              <a:buNone/>
            </a:pPr>
            <a:endParaRPr lang="cs-CZ" sz="2800" b="1" dirty="0" smtClean="0">
              <a:solidFill>
                <a:srgbClr val="FF0000"/>
              </a:solidFill>
              <a:latin typeface="Calibri" pitchFamily="34" charset="0"/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</a:rPr>
              <a:t>Elektřina je dobrý sluha, ale zlý pán.</a:t>
            </a:r>
          </a:p>
        </p:txBody>
      </p:sp>
      <p:pic>
        <p:nvPicPr>
          <p:cNvPr id="2050" name="Picture 2" descr="C:\Users\PN\AppData\Local\Microsoft\Windows\Temporary Internet Files\Content.IE5\LYV8ECU7\MP900439244[1].jpg"/>
          <p:cNvPicPr>
            <a:picLocks noChangeAspect="1" noChangeArrowheads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51" t="5972" r="18312" b="6927"/>
          <a:stretch/>
        </p:blipFill>
        <p:spPr bwMode="auto">
          <a:xfrm>
            <a:off x="5292080" y="188640"/>
            <a:ext cx="2515799" cy="2253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7653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1143000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Před zahájením první pomoci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700808"/>
            <a:ext cx="7772400" cy="4318992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latin typeface="Calibri" pitchFamily="34" charset="0"/>
              </a:rPr>
              <a:t>VOLEJ 112 (155)</a:t>
            </a:r>
            <a:endParaRPr lang="cs-CZ" sz="4800" b="1" dirty="0">
              <a:latin typeface="Calibri" pitchFamily="34" charset="0"/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010826"/>
            <a:ext cx="7272808" cy="32970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6995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22114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Jak postupovat při zásahu?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447800"/>
            <a:ext cx="8352928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latin typeface="Calibri" pitchFamily="34" charset="0"/>
              </a:rPr>
              <a:t>1) Vypni elektrický proud (jističe, zbavit dotyku se zdrojem).</a:t>
            </a:r>
          </a:p>
          <a:p>
            <a:pPr marL="0" indent="0" algn="ctr">
              <a:buNone/>
            </a:pPr>
            <a:endParaRPr lang="cs-CZ" sz="2800" b="1" dirty="0">
              <a:latin typeface="Calibri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636912"/>
            <a:ext cx="3275062" cy="40594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64982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22114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Jak postupovat při zásahu?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447800"/>
            <a:ext cx="8352928" cy="4572000"/>
          </a:xfrm>
        </p:spPr>
        <p:txBody>
          <a:bodyPr/>
          <a:lstStyle/>
          <a:p>
            <a:pPr marL="0" indent="0">
              <a:buNone/>
            </a:pPr>
            <a:r>
              <a:rPr lang="cs-CZ" sz="3200" b="1" dirty="0" smtClean="0">
                <a:latin typeface="Calibri" pitchFamily="34" charset="0"/>
              </a:rPr>
              <a:t>2) Zjisti životní funkce – dýchání, tep</a:t>
            </a:r>
          </a:p>
          <a:p>
            <a:pPr marL="0" indent="0">
              <a:buNone/>
            </a:pPr>
            <a:endParaRPr lang="cs-CZ" dirty="0">
              <a:latin typeface="Calibri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36" t="2014" r="12369" b="29312"/>
          <a:stretch/>
        </p:blipFill>
        <p:spPr bwMode="auto">
          <a:xfrm>
            <a:off x="2267744" y="2276872"/>
            <a:ext cx="4824536" cy="4196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21489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22114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Jak postupovat při zásahu?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447800"/>
            <a:ext cx="8352928" cy="4572000"/>
          </a:xfrm>
        </p:spPr>
        <p:txBody>
          <a:bodyPr/>
          <a:lstStyle/>
          <a:p>
            <a:pPr marL="0" indent="0" algn="just">
              <a:buNone/>
            </a:pPr>
            <a:r>
              <a:rPr lang="cs-CZ" sz="3200" b="1" dirty="0">
                <a:latin typeface="Calibri" pitchFamily="34" charset="0"/>
              </a:rPr>
              <a:t>3</a:t>
            </a:r>
            <a:r>
              <a:rPr lang="cs-CZ" sz="3200" b="1" dirty="0" smtClean="0">
                <a:latin typeface="Calibri" pitchFamily="34" charset="0"/>
              </a:rPr>
              <a:t>) Zahaj masáž srdce – rytmicky stlačujeme střed hrudníku do hloubky min. 5 cm. Můžeš kombinovat s umělým dýcháním v poměru 30:2</a:t>
            </a:r>
          </a:p>
          <a:p>
            <a:pPr marL="0" indent="0">
              <a:buNone/>
            </a:pPr>
            <a:endParaRPr lang="cs-CZ" dirty="0">
              <a:latin typeface="Calibri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283"/>
          <a:stretch/>
        </p:blipFill>
        <p:spPr bwMode="auto">
          <a:xfrm>
            <a:off x="3496034" y="3068960"/>
            <a:ext cx="2444118" cy="36140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65211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Počkej na příjezd RZS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628800"/>
            <a:ext cx="8568952" cy="4391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latin typeface="Calibri" pitchFamily="34" charset="0"/>
              </a:rPr>
              <a:t>První pomoc prováděj až do příjezdu záchranářů!</a:t>
            </a:r>
            <a:endParaRPr lang="cs-CZ" sz="3200" b="1" dirty="0">
              <a:latin typeface="Calibri" pitchFamily="34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025" y="2420888"/>
            <a:ext cx="7620000" cy="408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36305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Připomeň si: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700808"/>
            <a:ext cx="7772400" cy="431899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800" b="1" dirty="0" smtClean="0">
                <a:latin typeface="Calibri" pitchFamily="34" charset="0"/>
              </a:rPr>
              <a:t>Jak se bezpečně chovat?			</a:t>
            </a:r>
            <a:r>
              <a:rPr lang="cs-CZ" sz="2800" b="1" dirty="0" smtClean="0">
                <a:latin typeface="Calibri" pitchFamily="34" charset="0"/>
                <a:hlinkClick r:id="rId2" action="ppaction://hlinksldjump"/>
              </a:rPr>
              <a:t>Pomoc</a:t>
            </a:r>
            <a:endParaRPr lang="cs-CZ" sz="2800" b="1" dirty="0" smtClean="0">
              <a:latin typeface="Calibri" pitchFamily="34" charset="0"/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>
                <a:latin typeface="Calibri" pitchFamily="34" charset="0"/>
              </a:rPr>
              <a:t>Jaké číslo volat?				</a:t>
            </a:r>
            <a:r>
              <a:rPr lang="cs-CZ" sz="2800" b="1" dirty="0" smtClean="0">
                <a:latin typeface="Calibri" pitchFamily="34" charset="0"/>
                <a:hlinkClick r:id="rId3" action="ppaction://hlinksldjump"/>
              </a:rPr>
              <a:t>Pomoc</a:t>
            </a:r>
            <a:endParaRPr lang="cs-CZ" sz="2800" b="1" dirty="0" smtClean="0">
              <a:latin typeface="Calibri" pitchFamily="34" charset="0"/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>
                <a:latin typeface="Calibri" pitchFamily="34" charset="0"/>
              </a:rPr>
              <a:t>Jak zahájit první pomoc?			</a:t>
            </a:r>
            <a:r>
              <a:rPr lang="cs-CZ" sz="2800" b="1" dirty="0" smtClean="0">
                <a:latin typeface="Calibri" pitchFamily="34" charset="0"/>
                <a:hlinkClick r:id="rId4" action="ppaction://hlinksldjump"/>
              </a:rPr>
              <a:t>Pomoc</a:t>
            </a:r>
            <a:endParaRPr lang="cs-CZ" sz="2800" b="1" dirty="0" smtClean="0">
              <a:latin typeface="Calibri" pitchFamily="34" charset="0"/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>
                <a:latin typeface="Calibri" pitchFamily="34" charset="0"/>
              </a:rPr>
              <a:t>Jak na masáž srdce?				</a:t>
            </a:r>
            <a:r>
              <a:rPr lang="cs-CZ" sz="2800" b="1" dirty="0" smtClean="0">
                <a:latin typeface="Calibri" pitchFamily="34" charset="0"/>
                <a:hlinkClick r:id="rId5" action="ppaction://hlinksldjump"/>
              </a:rPr>
              <a:t>Pomoc</a:t>
            </a:r>
            <a:endParaRPr lang="cs-CZ" sz="2800" b="1" dirty="0" smtClean="0">
              <a:latin typeface="Calibri" pitchFamily="34" charset="0"/>
            </a:endParaRPr>
          </a:p>
          <a:p>
            <a:pPr marL="514350" indent="-514350">
              <a:buFont typeface="+mj-lt"/>
              <a:buAutoNum type="arabicParenR"/>
            </a:pPr>
            <a:endParaRPr lang="cs-CZ" sz="2800" b="1" dirty="0">
              <a:latin typeface="Calibri" pitchFamily="34" charset="0"/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4945" y="3861048"/>
            <a:ext cx="3261891" cy="28184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47932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81000"/>
            <a:ext cx="7315200" cy="6858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14339" name="Zástupný symbol pro obsah 1"/>
          <p:cNvSpPr>
            <a:spLocks noGrp="1"/>
          </p:cNvSpPr>
          <p:nvPr>
            <p:ph sz="quarter" idx="1"/>
          </p:nvPr>
        </p:nvSpPr>
        <p:spPr>
          <a:xfrm>
            <a:off x="179388" y="1700808"/>
            <a:ext cx="8785225" cy="4928592"/>
          </a:xfrm>
        </p:spPr>
        <p:txBody>
          <a:bodyPr/>
          <a:lstStyle/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 [cit. 2012-07-23] dostupné na: </a:t>
            </a:r>
            <a:r>
              <a:rPr lang="cs-CZ" sz="1600" dirty="0">
                <a:hlinkClick r:id="rId2"/>
              </a:rPr>
              <a:t>http://pixabay.com/static/uploads/photo/2011/04/14/21/09/traffic-sign-6728_640.png?i</a:t>
            </a:r>
            <a:endParaRPr lang="cs-CZ" sz="1600" dirty="0" smtClean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2012-07-23] Klipart sady Microsoft Office</a:t>
            </a:r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[cit. </a:t>
            </a:r>
            <a:r>
              <a:rPr lang="cs-CZ" sz="1600" dirty="0" smtClean="0"/>
              <a:t>2012-07-23] </a:t>
            </a:r>
            <a:r>
              <a:rPr lang="cs-CZ" sz="1600" dirty="0"/>
              <a:t>dostupné na: </a:t>
            </a:r>
            <a:r>
              <a:rPr lang="cs-CZ" sz="1600" dirty="0" smtClean="0">
                <a:hlinkClick r:id="rId3"/>
              </a:rPr>
              <a:t>http</a:t>
            </a:r>
            <a:r>
              <a:rPr lang="cs-CZ" sz="1600" dirty="0">
                <a:hlinkClick r:id="rId3"/>
              </a:rPr>
              <a:t>://</a:t>
            </a:r>
            <a:r>
              <a:rPr lang="cs-CZ" sz="1600" dirty="0" smtClean="0">
                <a:hlinkClick r:id="rId3"/>
              </a:rPr>
              <a:t>upload.wikimedia.org/wikipedia/commons/1/10/Ambulance_Neutral.png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2012-07-23] </a:t>
            </a:r>
            <a:r>
              <a:rPr lang="cs-CZ" sz="1600" dirty="0"/>
              <a:t>dostupné na: </a:t>
            </a:r>
            <a:r>
              <a:rPr lang="cs-CZ" sz="1600" dirty="0">
                <a:hlinkClick r:id="rId4"/>
              </a:rPr>
              <a:t>http://upload.wikimedia.org/wikipedia/commons/f/fd/Jtecul.jpg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2012-07-23] </a:t>
            </a:r>
            <a:r>
              <a:rPr lang="cs-CZ" sz="1600" dirty="0"/>
              <a:t>dostupné na: </a:t>
            </a:r>
            <a:r>
              <a:rPr lang="cs-CZ" sz="1600" dirty="0">
                <a:hlinkClick r:id="rId5"/>
              </a:rPr>
              <a:t>http://upload.wikimedia.org/wikipedia/commons/e/e8/Projekce_srdce.jpg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2012-07-23] </a:t>
            </a:r>
            <a:r>
              <a:rPr lang="cs-CZ" sz="1600" dirty="0"/>
              <a:t>dostupné na: </a:t>
            </a:r>
            <a:r>
              <a:rPr lang="cs-CZ" sz="1600" dirty="0">
                <a:hlinkClick r:id="rId6"/>
              </a:rPr>
              <a:t>http://upload.wikimedia.org/wikipedia/commons/f/fa/TANR.JPG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</a:t>
            </a:r>
            <a:r>
              <a:rPr lang="cs-CZ" sz="1600" dirty="0" smtClean="0"/>
              <a:t>[cit</a:t>
            </a:r>
            <a:r>
              <a:rPr lang="cs-CZ" sz="1600" dirty="0"/>
              <a:t>. </a:t>
            </a:r>
            <a:r>
              <a:rPr lang="cs-CZ" sz="1600" dirty="0" smtClean="0"/>
              <a:t>2012-07-23] </a:t>
            </a:r>
            <a:r>
              <a:rPr lang="cs-CZ" sz="1600" dirty="0"/>
              <a:t>dostupné na: </a:t>
            </a:r>
            <a:r>
              <a:rPr lang="cs-CZ" sz="1600" dirty="0">
                <a:hlinkClick r:id="rId7"/>
              </a:rPr>
              <a:t>http://upload.wikimedia.org/wikipedia/commons/thumb/1/1f/CAS_20_-_Tatra_815_4x4_%26_Tatra_613_Sanita.jpg/1280px-CAS_20_-_Tatra_815_4x4_%26_Tatra_613_Sanita.jpg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2012-07-23] </a:t>
            </a:r>
            <a:r>
              <a:rPr lang="cs-CZ" sz="1600" dirty="0"/>
              <a:t>dostupné na: </a:t>
            </a:r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pixabay.com/static/uploads/photo/2012/04/13/19/45/box-33412_640.png?i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b="1">
                <a:solidFill>
                  <a:srgbClr val="FF0000"/>
                </a:solidFill>
              </a:rPr>
              <a:t>Použit výhradně obrazový materiál Creative Commons.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573347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</TotalTime>
  <Words>244</Words>
  <Application>Microsoft Office PowerPoint</Application>
  <PresentationFormat>Předvádění na obrazovce (4:3)</PresentationFormat>
  <Paragraphs>48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Jmění</vt:lpstr>
      <vt:lpstr>Prezentace aplikace PowerPoint</vt:lpstr>
      <vt:lpstr>První pomoc při zásahu elektrickým proudem</vt:lpstr>
      <vt:lpstr>POZOR!</vt:lpstr>
      <vt:lpstr>Před zahájením první pomoci</vt:lpstr>
      <vt:lpstr>Jak postupovat při zásahu?</vt:lpstr>
      <vt:lpstr>Jak postupovat při zásahu?</vt:lpstr>
      <vt:lpstr>Jak postupovat při zásahu?</vt:lpstr>
      <vt:lpstr>Počkej na příjezd RZS</vt:lpstr>
      <vt:lpstr>Připomeň si: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AdminICT</dc:creator>
  <cp:lastModifiedBy>PN</cp:lastModifiedBy>
  <cp:revision>16</cp:revision>
  <dcterms:created xsi:type="dcterms:W3CDTF">2012-10-23T10:55:04Z</dcterms:created>
  <dcterms:modified xsi:type="dcterms:W3CDTF">2013-05-02T05:19:11Z</dcterms:modified>
</cp:coreProperties>
</file>