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80" r:id="rId2"/>
    <p:sldId id="256" r:id="rId3"/>
    <p:sldId id="257" r:id="rId4"/>
    <p:sldId id="279" r:id="rId5"/>
    <p:sldId id="282" r:id="rId6"/>
    <p:sldId id="284" r:id="rId7"/>
    <p:sldId id="283" r:id="rId8"/>
    <p:sldId id="285" r:id="rId9"/>
    <p:sldId id="286" r:id="rId10"/>
    <p:sldId id="287" r:id="rId11"/>
    <p:sldId id="288" r:id="rId12"/>
    <p:sldId id="281" r:id="rId13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84CC"/>
    <a:srgbClr val="03136A"/>
    <a:srgbClr val="35759D"/>
    <a:srgbClr val="35B19D"/>
    <a:srgbClr val="000000"/>
    <a:srgbClr val="FFFF00"/>
    <a:srgbClr val="B3D3EA"/>
    <a:srgbClr val="78AD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610" autoAdjust="0"/>
    <p:restoredTop sz="95596" autoAdjust="0"/>
  </p:normalViewPr>
  <p:slideViewPr>
    <p:cSldViewPr>
      <p:cViewPr>
        <p:scale>
          <a:sx n="66" d="100"/>
          <a:sy n="66" d="100"/>
        </p:scale>
        <p:origin x="-1614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819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19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41C4737-20C4-4D15-9050-5CB4E183A71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2506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C1E97A-2E27-4AAE-8019-127328CF25F5}" type="slidenum">
              <a:rPr lang="en-US"/>
              <a:pPr/>
              <a:t>2</a:t>
            </a:fld>
            <a:endParaRPr lang="en-US"/>
          </a:p>
        </p:txBody>
      </p:sp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B7A8A7-63AB-4BAE-831B-5EC11915CC56}" type="slidenum">
              <a:rPr lang="en-US"/>
              <a:pPr/>
              <a:t>3</a:t>
            </a:fld>
            <a:endParaRPr lang="en-US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70EB5F-CD51-467F-9018-218819697C30}" type="slidenum">
              <a:rPr lang="en-US"/>
              <a:pPr/>
              <a:t>4</a:t>
            </a:fld>
            <a:endParaRPr lang="en-US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2875" y="2381250"/>
            <a:ext cx="3781425" cy="704850"/>
          </a:xfrm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 sz="3600"/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2875" y="3343275"/>
            <a:ext cx="3781425" cy="485775"/>
          </a:xfrm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/>
          <a:lstStyle>
            <a:lvl1pPr marL="0" indent="0" algn="ctr">
              <a:buFontTx/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206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199515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1550" y="1447800"/>
            <a:ext cx="35814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5350" y="1447800"/>
            <a:ext cx="35814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404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980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851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84592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588275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98742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700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276975" y="28575"/>
            <a:ext cx="2076450" cy="56864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7625" y="28575"/>
            <a:ext cx="6076950" cy="56864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225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7625" y="28575"/>
            <a:ext cx="83058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71550" y="1447800"/>
            <a:ext cx="73152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Microsoft Sans Serif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slide" Target="slide8.xml"/><Relationship Id="rId4" Type="http://schemas.openxmlformats.org/officeDocument/2006/relationships/slide" Target="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resumbrae.com/ub/dms423_f06/02/PCGraphics.png" TargetMode="External"/><Relationship Id="rId2" Type="http://schemas.openxmlformats.org/officeDocument/2006/relationships/hyperlink" Target="http://art11.photozou.jp/pub/620/231620/photo/21688906_or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rteyfotografia.com.ar/contenido/objetos/f9/7f/22/f97f226c05cd9aeee951c39b60e20549fcd3be6f/10773_1237740135543961.gif" TargetMode="External"/><Relationship Id="rId4" Type="http://schemas.openxmlformats.org/officeDocument/2006/relationships/hyperlink" Target="http://www.filewin.net/images/msword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VY_32_INOVACE_45_Inf8_9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Programové vybavení PC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seznamující s programovým vybavením počítače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23. 8. 2012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program, 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pc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, programové vybavení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7184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07504" y="2420888"/>
            <a:ext cx="3781425" cy="704850"/>
          </a:xfrm>
        </p:spPr>
        <p:txBody>
          <a:bodyPr/>
          <a:lstStyle/>
          <a:p>
            <a:r>
              <a:rPr lang="cs-CZ" dirty="0" smtClean="0"/>
              <a:t>Programové vybavení PC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323528" y="980728"/>
            <a:ext cx="8496944" cy="42672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altLang="ko-KR" sz="2800" b="1" dirty="0" smtClean="0">
                <a:latin typeface="Calibri" pitchFamily="34" charset="0"/>
                <a:ea typeface="굴림" charset="-127"/>
                <a:cs typeface="Calibri" pitchFamily="34" charset="0"/>
              </a:rPr>
              <a:t>Jedná se o softwarovou výbavu počítače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Calibri" pitchFamily="34" charset="0"/>
                <a:ea typeface="굴림" charset="-127"/>
                <a:cs typeface="Calibri" pitchFamily="34" charset="0"/>
              </a:rPr>
              <a:t>Většinou uložen/instalován na pevném disku – HDD</a:t>
            </a:r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Programové vybavení PC </a:t>
            </a:r>
            <a:endParaRPr lang="ru-RU" sz="4000" dirty="0"/>
          </a:p>
        </p:txBody>
      </p:sp>
      <p:pic>
        <p:nvPicPr>
          <p:cNvPr id="1027" name="Picture 3" descr="C:\Users\AdminICT\AppData\Local\Microsoft\Windows\Temporary Internet Files\Content.IE5\TMB3ML4L\MC90043157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7096">
            <a:off x="2051720" y="3119377"/>
            <a:ext cx="3026939" cy="304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2051720" y="260648"/>
            <a:ext cx="6934200" cy="715962"/>
          </a:xfrm>
        </p:spPr>
        <p:txBody>
          <a:bodyPr/>
          <a:lstStyle/>
          <a:p>
            <a:r>
              <a:rPr lang="cs-CZ" sz="4000" b="1" dirty="0" smtClean="0">
                <a:solidFill>
                  <a:srgbClr val="1984CC"/>
                </a:solidFill>
              </a:rPr>
              <a:t>Rozdělení softwaru</a:t>
            </a:r>
            <a:endParaRPr lang="en-US" sz="4000" b="1" dirty="0">
              <a:solidFill>
                <a:srgbClr val="1984CC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51720" y="1484784"/>
            <a:ext cx="6840760" cy="4896544"/>
          </a:xfrm>
        </p:spPr>
        <p:txBody>
          <a:bodyPr/>
          <a:lstStyle/>
          <a:p>
            <a:pPr>
              <a:lnSpc>
                <a:spcPct val="80000"/>
              </a:lnSpc>
              <a:buAutoNum type="arabicParenR"/>
            </a:pPr>
            <a:r>
              <a:rPr lang="cs-CZ" altLang="ko-KR" sz="2400" b="1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굴림" charset="-127"/>
              </a:rPr>
              <a:t> </a:t>
            </a:r>
            <a:r>
              <a:rPr lang="cs-CZ" altLang="ko-KR" sz="2400" b="1" u="sng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굴림" charset="-127"/>
              </a:rPr>
              <a:t>Systémový software</a:t>
            </a:r>
          </a:p>
          <a:p>
            <a:pPr marL="0" indent="0">
              <a:lnSpc>
                <a:spcPct val="80000"/>
              </a:lnSpc>
              <a:buNone/>
            </a:pPr>
            <a:endParaRPr lang="cs-CZ" altLang="ko-KR" sz="1800" dirty="0">
              <a:latin typeface="Verdana" pitchFamily="34" charset="0"/>
              <a:ea typeface="굴림" charset="-127"/>
            </a:endParaRPr>
          </a:p>
          <a:p>
            <a:pPr algn="just">
              <a:lnSpc>
                <a:spcPct val="80000"/>
              </a:lnSpc>
            </a:pPr>
            <a:r>
              <a:rPr lang="cs-CZ" altLang="ko-KR" sz="2000" b="1" dirty="0" smtClean="0">
                <a:latin typeface="Verdana" pitchFamily="34" charset="0"/>
                <a:ea typeface="굴림" charset="-127"/>
              </a:rPr>
              <a:t>základní programové vybavení PC umožňující práci na počítači a spolupráci hardwaru s aplikacemi</a:t>
            </a:r>
          </a:p>
          <a:p>
            <a:pPr algn="just">
              <a:lnSpc>
                <a:spcPct val="80000"/>
              </a:lnSpc>
            </a:pPr>
            <a:r>
              <a:rPr lang="cs-CZ" altLang="ko-KR" sz="2000" b="1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굴림" charset="-127"/>
              </a:rPr>
              <a:t>Patří sem: </a:t>
            </a:r>
            <a:r>
              <a:rPr lang="cs-CZ" altLang="ko-KR" sz="2000" b="1" dirty="0" smtClean="0">
                <a:latin typeface="Verdana" pitchFamily="34" charset="0"/>
                <a:ea typeface="굴림" charset="-127"/>
              </a:rPr>
              <a:t>operační systémy, překladače programovacích jazyků…</a:t>
            </a:r>
          </a:p>
          <a:p>
            <a:pPr>
              <a:lnSpc>
                <a:spcPct val="80000"/>
              </a:lnSpc>
              <a:buAutoNum type="arabicParenR"/>
            </a:pPr>
            <a:endParaRPr lang="cs-CZ" altLang="ko-KR" sz="1800" dirty="0">
              <a:latin typeface="Verdana" pitchFamily="34" charset="0"/>
              <a:ea typeface="굴림" charset="-127"/>
            </a:endParaRPr>
          </a:p>
          <a:p>
            <a:pPr marL="0" indent="0">
              <a:lnSpc>
                <a:spcPct val="80000"/>
              </a:lnSpc>
              <a:buNone/>
            </a:pPr>
            <a:endParaRPr lang="cs-CZ" altLang="ko-KR" sz="1800" dirty="0" smtClean="0">
              <a:latin typeface="Verdana" pitchFamily="34" charset="0"/>
              <a:ea typeface="굴림" charset="-127"/>
            </a:endParaRPr>
          </a:p>
          <a:p>
            <a:pPr marL="0" indent="0">
              <a:lnSpc>
                <a:spcPct val="80000"/>
              </a:lnSpc>
              <a:buNone/>
            </a:pPr>
            <a:endParaRPr lang="cs-CZ" altLang="ko-KR" sz="1800" dirty="0">
              <a:latin typeface="Verdana" pitchFamily="34" charset="0"/>
              <a:ea typeface="굴림" charset="-127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s-CZ" altLang="ko-KR" sz="2400" b="1" dirty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굴림" charset="-127"/>
              </a:rPr>
              <a:t>2) </a:t>
            </a:r>
            <a:r>
              <a:rPr lang="cs-CZ" altLang="ko-KR" sz="2400" b="1" u="sng" dirty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굴림" charset="-127"/>
              </a:rPr>
              <a:t>Aplikační software</a:t>
            </a:r>
            <a:endParaRPr lang="en-US" altLang="ko-KR" sz="2400" b="1" u="sng" dirty="0">
              <a:solidFill>
                <a:schemeClr val="accent6">
                  <a:lumMod val="75000"/>
                </a:schemeClr>
              </a:solidFill>
              <a:latin typeface="Verdana" pitchFamily="34" charset="0"/>
              <a:ea typeface="굴림" charset="-127"/>
            </a:endParaRPr>
          </a:p>
          <a:p>
            <a:pPr marL="0" indent="0">
              <a:lnSpc>
                <a:spcPct val="80000"/>
              </a:lnSpc>
              <a:buNone/>
            </a:pPr>
            <a:endParaRPr lang="cs-CZ" sz="1800" dirty="0" smtClean="0"/>
          </a:p>
          <a:p>
            <a:pPr>
              <a:lnSpc>
                <a:spcPct val="80000"/>
              </a:lnSpc>
            </a:pPr>
            <a:r>
              <a:rPr lang="cs-CZ" sz="2000" b="1" dirty="0">
                <a:latin typeface="Verdana" pitchFamily="34" charset="0"/>
                <a:ea typeface="굴림" charset="-127"/>
              </a:rPr>
              <a:t>Programy vytvořené pro řešení konkrétního úkolu, </a:t>
            </a:r>
            <a:r>
              <a:rPr lang="cs-CZ" sz="2000" b="1" dirty="0" smtClean="0">
                <a:latin typeface="Verdana" pitchFamily="34" charset="0"/>
                <a:ea typeface="굴림" charset="-127"/>
              </a:rPr>
              <a:t>činnosti</a:t>
            </a:r>
          </a:p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굴림" charset="-127"/>
              </a:rPr>
              <a:t>Patří sem: </a:t>
            </a:r>
            <a:r>
              <a:rPr lang="cs-CZ" sz="2000" b="1" dirty="0" smtClean="0">
                <a:latin typeface="Verdana" pitchFamily="34" charset="0"/>
                <a:ea typeface="굴림" charset="-127"/>
              </a:rPr>
              <a:t>textové editory, grafické editory, databáze, CAD, DTP…</a:t>
            </a:r>
            <a:endParaRPr lang="en-US" sz="2000" b="1" dirty="0">
              <a:latin typeface="Verdana" pitchFamily="34" charset="0"/>
              <a:ea typeface="굴림" charset="-127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04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04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04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04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Systémový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7315200" cy="4267200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Operační systémy</a:t>
            </a:r>
            <a:r>
              <a:rPr lang="cs-CZ" dirty="0" smtClean="0"/>
              <a:t>				- Microsoft Windows	 (Vista, 7, 8)	- Linux						- Mac OS</a:t>
            </a:r>
            <a:r>
              <a:rPr lang="cs-CZ" dirty="0"/>
              <a:t>	</a:t>
            </a:r>
            <a:r>
              <a:rPr lang="cs-CZ" dirty="0" smtClean="0"/>
              <a:t>					- Unix						- Android</a:t>
            </a:r>
          </a:p>
        </p:txBody>
      </p:sp>
      <p:pic>
        <p:nvPicPr>
          <p:cNvPr id="2050" name="Picture 2" descr="http://art11.photozou.jp/pub/620/231620/photo/21688906_org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377220"/>
            <a:ext cx="3474707" cy="248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1253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Systémový software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7315200" cy="4267200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>
                <a:solidFill>
                  <a:schemeClr val="accent6">
                    <a:lumMod val="75000"/>
                  </a:schemeClr>
                </a:solidFill>
              </a:rPr>
              <a:t>3) Překladače programovacích jazyků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err="1" smtClean="0"/>
              <a:t>FreeBasic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err="1" smtClean="0"/>
              <a:t>VisualBasic</a:t>
            </a:r>
            <a:endParaRPr lang="cs-CZ" dirty="0"/>
          </a:p>
        </p:txBody>
      </p:sp>
      <p:pic>
        <p:nvPicPr>
          <p:cNvPr id="4098" name="Picture 2" descr="http://resumbrae.com/ub/dms423_f06/02/PCGraphics.pn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51419"/>
            <a:ext cx="5758656" cy="394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09296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Systémový software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7315200" cy="4267200"/>
          </a:xfrm>
        </p:spPr>
        <p:txBody>
          <a:bodyPr/>
          <a:lstStyle/>
          <a:p>
            <a:pPr marL="514350" indent="-514350">
              <a:buFont typeface="+mj-lt"/>
              <a:buAutoNum type="arabicParenR" startAt="2"/>
            </a:pPr>
            <a:r>
              <a:rPr lang="cs-CZ" b="1" u="sng" dirty="0">
                <a:solidFill>
                  <a:schemeClr val="accent6">
                    <a:lumMod val="75000"/>
                  </a:schemeClr>
                </a:solidFill>
              </a:rPr>
              <a:t>Programy pro správu 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systému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- Utility pro správu systému</a:t>
            </a:r>
          </a:p>
          <a:p>
            <a:pPr marL="0" indent="0">
              <a:buNone/>
            </a:pPr>
            <a:r>
              <a:rPr lang="cs-CZ" dirty="0" smtClean="0"/>
              <a:t>	- </a:t>
            </a:r>
            <a:r>
              <a:rPr lang="cs-CZ" dirty="0" err="1" smtClean="0"/>
              <a:t>Ccleaner</a:t>
            </a:r>
            <a:r>
              <a:rPr lang="cs-CZ" dirty="0" smtClean="0"/>
              <a:t>					- </a:t>
            </a:r>
            <a:r>
              <a:rPr lang="cs-CZ" dirty="0" err="1" smtClean="0"/>
              <a:t>TuneUp</a:t>
            </a:r>
            <a:r>
              <a:rPr lang="cs-CZ" dirty="0" smtClean="0"/>
              <a:t>						- </a:t>
            </a:r>
            <a:r>
              <a:rPr lang="cs-CZ" dirty="0" err="1" smtClean="0"/>
              <a:t>WinOptimizer</a:t>
            </a:r>
            <a:r>
              <a:rPr lang="cs-CZ" dirty="0" smtClean="0"/>
              <a:t>					- </a:t>
            </a:r>
            <a:r>
              <a:rPr lang="cs-CZ" dirty="0" err="1" smtClean="0"/>
              <a:t>Defragler</a:t>
            </a:r>
            <a:endParaRPr lang="cs-CZ" dirty="0" smtClean="0"/>
          </a:p>
        </p:txBody>
      </p:sp>
      <p:pic>
        <p:nvPicPr>
          <p:cNvPr id="3074" name="Picture 2" descr="C:\Users\AdminICT\AppData\Local\Microsoft\Windows\Temporary Internet Files\Content.IE5\M2MTZCAY\MP9003165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3" y="4482802"/>
            <a:ext cx="3419872" cy="22514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543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496944" cy="5040560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Textové editory, tabulkové procesory, prezentační programy</a:t>
            </a:r>
            <a:endParaRPr lang="cs-CZ" b="1" u="sng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Microsoft Office (Word, Excel, PowerPoint)</a:t>
            </a:r>
          </a:p>
          <a:p>
            <a:pPr>
              <a:buFontTx/>
              <a:buChar char="-"/>
            </a:pPr>
            <a:r>
              <a:rPr lang="cs-CZ" dirty="0" err="1" smtClean="0"/>
              <a:t>LibreOffice</a:t>
            </a:r>
            <a:r>
              <a:rPr lang="cs-CZ" dirty="0" smtClean="0"/>
              <a:t> - free</a:t>
            </a:r>
            <a:endParaRPr lang="cs-CZ" dirty="0"/>
          </a:p>
        </p:txBody>
      </p:sp>
      <p:pic>
        <p:nvPicPr>
          <p:cNvPr id="5126" name="Picture 6" descr="http://www.filewin.net/images/msword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3508482"/>
            <a:ext cx="4762500" cy="33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247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2914" y="908720"/>
            <a:ext cx="8496944" cy="5040560"/>
          </a:xfrm>
        </p:spPr>
        <p:txBody>
          <a:bodyPr/>
          <a:lstStyle/>
          <a:p>
            <a:pPr marL="514350" indent="-514350">
              <a:buFont typeface="+mj-lt"/>
              <a:buAutoNum type="arabicParenR" startAt="2"/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Databázové systémy</a:t>
            </a:r>
            <a:endParaRPr lang="cs-CZ" b="1" u="sng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Access (součást Microsoft Office)	</a:t>
            </a:r>
          </a:p>
          <a:p>
            <a:pPr>
              <a:buFontTx/>
              <a:buChar char="-"/>
            </a:pPr>
            <a:r>
              <a:rPr lang="cs-CZ" dirty="0" err="1" smtClean="0"/>
              <a:t>dBASE</a:t>
            </a:r>
            <a:r>
              <a:rPr lang="cs-CZ" dirty="0" smtClean="0"/>
              <a:t>, </a:t>
            </a:r>
            <a:r>
              <a:rPr lang="cs-CZ" dirty="0" err="1" smtClean="0"/>
              <a:t>MySQL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FoxPro, </a:t>
            </a:r>
            <a:r>
              <a:rPr lang="cs-CZ" dirty="0" err="1" smtClean="0"/>
              <a:t>FireBird</a:t>
            </a:r>
            <a:r>
              <a:rPr lang="cs-CZ" dirty="0" smtClean="0"/>
              <a:t>….</a:t>
            </a:r>
            <a:endParaRPr lang="cs-CZ" dirty="0"/>
          </a:p>
        </p:txBody>
      </p:sp>
      <p:pic>
        <p:nvPicPr>
          <p:cNvPr id="6146" name="Picture 2" descr="http://www.novixys.com/Exult/Relationships_1021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" y="3251651"/>
            <a:ext cx="4928096" cy="358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6951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2914" y="908720"/>
            <a:ext cx="8496944" cy="5040560"/>
          </a:xfrm>
        </p:spPr>
        <p:txBody>
          <a:bodyPr/>
          <a:lstStyle/>
          <a:p>
            <a:pPr marL="514350" indent="-514350">
              <a:buFont typeface="+mj-lt"/>
              <a:buAutoNum type="arabicParenR" startAt="3"/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CAD, DTP</a:t>
            </a:r>
          </a:p>
          <a:p>
            <a:pPr>
              <a:buFontTx/>
              <a:buChar char="-"/>
            </a:pPr>
            <a:r>
              <a:rPr lang="cs-CZ" dirty="0" err="1" smtClean="0"/>
              <a:t>AutoCAD</a:t>
            </a:r>
            <a:r>
              <a:rPr lang="cs-CZ" dirty="0" smtClean="0"/>
              <a:t>, </a:t>
            </a:r>
            <a:r>
              <a:rPr lang="cs-CZ" dirty="0" err="1" smtClean="0"/>
              <a:t>ArchiCAD</a:t>
            </a:r>
            <a:r>
              <a:rPr lang="cs-CZ" dirty="0" smtClean="0"/>
              <a:t>, </a:t>
            </a:r>
            <a:r>
              <a:rPr lang="cs-CZ" dirty="0" err="1" smtClean="0"/>
              <a:t>Allplan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err="1" smtClean="0"/>
              <a:t>QuarkXpress</a:t>
            </a:r>
            <a:r>
              <a:rPr lang="cs-CZ" dirty="0"/>
              <a:t>, Adobe </a:t>
            </a:r>
            <a:r>
              <a:rPr lang="cs-CZ" dirty="0" smtClean="0"/>
              <a:t>InDesign, </a:t>
            </a:r>
            <a:r>
              <a:rPr lang="cs-CZ" dirty="0" err="1" smtClean="0"/>
              <a:t>TeX</a:t>
            </a:r>
            <a:r>
              <a:rPr lang="cs-CZ" dirty="0" smtClean="0"/>
              <a:t> (free)</a:t>
            </a:r>
            <a:endParaRPr lang="cs-CZ" dirty="0"/>
          </a:p>
        </p:txBody>
      </p:sp>
      <p:pic>
        <p:nvPicPr>
          <p:cNvPr id="7170" name="Picture 2" descr="http://www.arteyfotografia.com.ar/contenido/objetos/f9/7f/22/f97f226c05cd9aeee951c39b60e20549fcd3be6f/10773_123774013554396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40968"/>
            <a:ext cx="5198136" cy="3556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872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47800"/>
            <a:ext cx="8712968" cy="4267200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je programové vybavení PC?		</a:t>
            </a:r>
            <a:r>
              <a:rPr lang="cs-CZ" sz="2800" b="1" dirty="0" smtClean="0">
                <a:hlinkClick r:id="rId2" action="ppaction://hlinksldjump"/>
              </a:rPr>
              <a:t>rada</a:t>
            </a:r>
            <a:r>
              <a:rPr lang="cs-CZ" sz="2800" b="1" dirty="0" smtClean="0"/>
              <a:t>	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 je rozdělujeme?				</a:t>
            </a:r>
            <a:r>
              <a:rPr lang="cs-CZ" sz="2800" b="1" dirty="0" smtClean="0"/>
              <a:t>	</a:t>
            </a:r>
            <a:r>
              <a:rPr lang="cs-CZ" sz="2800" b="1" dirty="0" smtClean="0">
                <a:hlinkClick r:id="rId3" action="ppaction://hlinksldjump"/>
              </a:rPr>
              <a:t>rada</a:t>
            </a:r>
            <a:endParaRPr lang="cs-CZ" sz="2800" b="1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Uveď příklady systémového softwaru.	</a:t>
            </a:r>
            <a:r>
              <a:rPr lang="cs-CZ" sz="2800" b="1" dirty="0" smtClean="0"/>
              <a:t>	</a:t>
            </a:r>
            <a:r>
              <a:rPr lang="cs-CZ" sz="2800" b="1" dirty="0" smtClean="0">
                <a:hlinkClick r:id="rId4" action="ppaction://hlinksldjump"/>
              </a:rPr>
              <a:t>rada</a:t>
            </a:r>
            <a:endParaRPr lang="cs-CZ" sz="2800" b="1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b="1" dirty="0"/>
              <a:t>Uveď příklady </a:t>
            </a:r>
            <a:r>
              <a:rPr lang="cs-CZ" sz="2800" b="1" dirty="0" smtClean="0"/>
              <a:t>aplikačního </a:t>
            </a:r>
            <a:r>
              <a:rPr lang="cs-CZ" sz="2800" b="1" dirty="0"/>
              <a:t>softwaru</a:t>
            </a:r>
            <a:r>
              <a:rPr lang="cs-CZ" sz="2800" b="1" dirty="0" smtClean="0"/>
              <a:t>.		</a:t>
            </a:r>
            <a:r>
              <a:rPr lang="cs-CZ" sz="2800" b="1" dirty="0" smtClean="0">
                <a:hlinkClick r:id="rId5" action="ppaction://hlinksldjump"/>
              </a:rPr>
              <a:t>rada</a:t>
            </a:r>
            <a:endParaRPr lang="cs-CZ" sz="2800" b="1" dirty="0"/>
          </a:p>
        </p:txBody>
      </p:sp>
      <p:pic>
        <p:nvPicPr>
          <p:cNvPr id="8195" name="Picture 3" descr="C:\Users\AdminICT\AppData\Local\Microsoft\Windows\Temporary Internet Files\Content.IE5\TMB3ML4L\MP900442237[1].jpg"/>
          <p:cNvPicPr>
            <a:picLocks noChangeAspect="1" noChangeArrowheads="1"/>
          </p:cNvPicPr>
          <p:nvPr/>
        </p:nvPicPr>
        <p:blipFill rotWithShape="1">
          <a:blip r:embed="rId6">
            <a:clrChange>
              <a:clrFrom>
                <a:srgbClr val="FCF8F5"/>
              </a:clrFrom>
              <a:clrTo>
                <a:srgbClr val="FCF8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1" t="22450" r="14485"/>
          <a:stretch/>
        </p:blipFill>
        <p:spPr bwMode="auto">
          <a:xfrm>
            <a:off x="179512" y="3469679"/>
            <a:ext cx="2448272" cy="338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441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066800"/>
            <a:ext cx="8785225" cy="556260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2012-08-03] dostupné na: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art11.photozou.jp/pub/620/231620/photo/21688906_org.jpg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2012-08-03</a:t>
            </a:r>
            <a:r>
              <a:rPr lang="cs-CZ" sz="1600" dirty="0"/>
              <a:t>] dostupné na: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resumbrae.com/ub/dms423_f06/02/PCGraphics.png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2012-08-03</a:t>
            </a:r>
            <a:r>
              <a:rPr lang="cs-CZ" sz="1600" dirty="0"/>
              <a:t>] dostupné na: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www.filewin.net/images/msword01.jpg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2012-08-03</a:t>
            </a:r>
            <a:r>
              <a:rPr lang="cs-CZ" sz="1600" dirty="0"/>
              <a:t>] dostupné na: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www.arteyfotografia.com.ar/contenido/objetos/f9/7f/22/f97f226c05cd9aeee951c39b60e20549fcd3be6f/10773_1237740135543961.gif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ostatní obrazový materiál – sada Klipart Microsoft Office</a:t>
            </a:r>
          </a:p>
          <a:p>
            <a:pPr marL="0" indent="0">
              <a:buNone/>
            </a:pPr>
            <a:r>
              <a:rPr lang="cs-CZ" sz="1600" b="1">
                <a:solidFill>
                  <a:srgbClr val="FF0000"/>
                </a:solidFill>
              </a:rPr>
              <a:t>Použit výhradně obrazový materiál Creative Commons.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52778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owerpoint-template">
  <a:themeElements>
    <a:clrScheme name="powerpoint-template-24 13">
      <a:dk1>
        <a:srgbClr val="4D4D4D"/>
      </a:dk1>
      <a:lt1>
        <a:srgbClr val="FFFFFF"/>
      </a:lt1>
      <a:dk2>
        <a:srgbClr val="4D4D4D"/>
      </a:dk2>
      <a:lt2>
        <a:srgbClr val="ED1313"/>
      </a:lt2>
      <a:accent1>
        <a:srgbClr val="0AA6F4"/>
      </a:accent1>
      <a:accent2>
        <a:srgbClr val="098FE1"/>
      </a:accent2>
      <a:accent3>
        <a:srgbClr val="FFFFFF"/>
      </a:accent3>
      <a:accent4>
        <a:srgbClr val="404040"/>
      </a:accent4>
      <a:accent5>
        <a:srgbClr val="AAD0F8"/>
      </a:accent5>
      <a:accent6>
        <a:srgbClr val="0781CC"/>
      </a:accent6>
      <a:hlink>
        <a:srgbClr val="0471B4"/>
      </a:hlink>
      <a:folHlink>
        <a:srgbClr val="DDDDDD"/>
      </a:folHlink>
    </a:clrScheme>
    <a:fontScheme name="powerpoint-template-24">
      <a:majorFont>
        <a:latin typeface="Microsoft Sans Serif"/>
        <a:ea typeface=""/>
        <a:cs typeface=""/>
      </a:majorFont>
      <a:minorFont>
        <a:latin typeface="Microsoft Sans Serif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2">
                <a:gamma/>
                <a:tint val="26667"/>
                <a:invGamma/>
              </a:schemeClr>
            </a:gs>
            <a:gs pos="100000">
              <a:schemeClr val="bg2">
                <a:alpha val="14999"/>
              </a:schemeClr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2">
                <a:gamma/>
                <a:tint val="26667"/>
                <a:invGamma/>
              </a:schemeClr>
            </a:gs>
            <a:gs pos="100000">
              <a:schemeClr val="bg2">
                <a:alpha val="14999"/>
              </a:schemeClr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owerpoint-template-24 1">
        <a:dk1>
          <a:srgbClr val="4D4D4D"/>
        </a:dk1>
        <a:lt1>
          <a:srgbClr val="FFFFFF"/>
        </a:lt1>
        <a:dk2>
          <a:srgbClr val="4D4D4D"/>
        </a:dk2>
        <a:lt2>
          <a:srgbClr val="0C209B"/>
        </a:lt2>
        <a:accent1>
          <a:srgbClr val="2167BF"/>
        </a:accent1>
        <a:accent2>
          <a:srgbClr val="C60C0D"/>
        </a:accent2>
        <a:accent3>
          <a:srgbClr val="FFFFFF"/>
        </a:accent3>
        <a:accent4>
          <a:srgbClr val="404040"/>
        </a:accent4>
        <a:accent5>
          <a:srgbClr val="ABB8DC"/>
        </a:accent5>
        <a:accent6>
          <a:srgbClr val="B30A0B"/>
        </a:accent6>
        <a:hlink>
          <a:srgbClr val="4793C7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2">
        <a:dk1>
          <a:srgbClr val="4D4D4D"/>
        </a:dk1>
        <a:lt1>
          <a:srgbClr val="FFFFFF"/>
        </a:lt1>
        <a:dk2>
          <a:srgbClr val="4D4D4D"/>
        </a:dk2>
        <a:lt2>
          <a:srgbClr val="CC0000"/>
        </a:lt2>
        <a:accent1>
          <a:srgbClr val="FF9933"/>
        </a:accent1>
        <a:accent2>
          <a:srgbClr val="009900"/>
        </a:accent2>
        <a:accent3>
          <a:srgbClr val="FFFFFF"/>
        </a:accent3>
        <a:accent4>
          <a:srgbClr val="404040"/>
        </a:accent4>
        <a:accent5>
          <a:srgbClr val="FFCAAD"/>
        </a:accent5>
        <a:accent6>
          <a:srgbClr val="008A00"/>
        </a:accent6>
        <a:hlink>
          <a:srgbClr val="3366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3">
        <a:dk1>
          <a:srgbClr val="4D4D4D"/>
        </a:dk1>
        <a:lt1>
          <a:srgbClr val="FFFFFF"/>
        </a:lt1>
        <a:dk2>
          <a:srgbClr val="4D4D4D"/>
        </a:dk2>
        <a:lt2>
          <a:srgbClr val="0E0F83"/>
        </a:lt2>
        <a:accent1>
          <a:srgbClr val="4049D2"/>
        </a:accent1>
        <a:accent2>
          <a:srgbClr val="494FD9"/>
        </a:accent2>
        <a:accent3>
          <a:srgbClr val="FFFFFF"/>
        </a:accent3>
        <a:accent4>
          <a:srgbClr val="404040"/>
        </a:accent4>
        <a:accent5>
          <a:srgbClr val="AFB1E5"/>
        </a:accent5>
        <a:accent6>
          <a:srgbClr val="4147C4"/>
        </a:accent6>
        <a:hlink>
          <a:srgbClr val="757DD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4">
        <a:dk1>
          <a:srgbClr val="4D4D4D"/>
        </a:dk1>
        <a:lt1>
          <a:srgbClr val="FFFFFF"/>
        </a:lt1>
        <a:dk2>
          <a:srgbClr val="4D4D4D"/>
        </a:dk2>
        <a:lt2>
          <a:srgbClr val="4B8ACD"/>
        </a:lt2>
        <a:accent1>
          <a:srgbClr val="5C98C2"/>
        </a:accent1>
        <a:accent2>
          <a:srgbClr val="93BAD6"/>
        </a:accent2>
        <a:accent3>
          <a:srgbClr val="FFFFFF"/>
        </a:accent3>
        <a:accent4>
          <a:srgbClr val="404040"/>
        </a:accent4>
        <a:accent5>
          <a:srgbClr val="B5CADD"/>
        </a:accent5>
        <a:accent6>
          <a:srgbClr val="85A8C2"/>
        </a:accent6>
        <a:hlink>
          <a:srgbClr val="AECDE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5">
        <a:dk1>
          <a:srgbClr val="4D4D4D"/>
        </a:dk1>
        <a:lt1>
          <a:srgbClr val="FFFFFF"/>
        </a:lt1>
        <a:dk2>
          <a:srgbClr val="4D4D4D"/>
        </a:dk2>
        <a:lt2>
          <a:srgbClr val="114682"/>
        </a:lt2>
        <a:accent1>
          <a:srgbClr val="295B99"/>
        </a:accent1>
        <a:accent2>
          <a:srgbClr val="406DA6"/>
        </a:accent2>
        <a:accent3>
          <a:srgbClr val="FFFFFF"/>
        </a:accent3>
        <a:accent4>
          <a:srgbClr val="404040"/>
        </a:accent4>
        <a:accent5>
          <a:srgbClr val="ACB5CA"/>
        </a:accent5>
        <a:accent6>
          <a:srgbClr val="396296"/>
        </a:accent6>
        <a:hlink>
          <a:srgbClr val="5F84B5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6">
        <a:dk1>
          <a:srgbClr val="4D4D4D"/>
        </a:dk1>
        <a:lt1>
          <a:srgbClr val="FFFFFF"/>
        </a:lt1>
        <a:dk2>
          <a:srgbClr val="4D4D4D"/>
        </a:dk2>
        <a:lt2>
          <a:srgbClr val="1984CC"/>
        </a:lt2>
        <a:accent1>
          <a:srgbClr val="0960AF"/>
        </a:accent1>
        <a:accent2>
          <a:srgbClr val="05438C"/>
        </a:accent2>
        <a:accent3>
          <a:srgbClr val="FFFFFF"/>
        </a:accent3>
        <a:accent4>
          <a:srgbClr val="404040"/>
        </a:accent4>
        <a:accent5>
          <a:srgbClr val="AAB6D4"/>
        </a:accent5>
        <a:accent6>
          <a:srgbClr val="043C7E"/>
        </a:accent6>
        <a:hlink>
          <a:srgbClr val="023069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7">
        <a:dk1>
          <a:srgbClr val="4D4D4D"/>
        </a:dk1>
        <a:lt1>
          <a:srgbClr val="FFFFFF"/>
        </a:lt1>
        <a:dk2>
          <a:srgbClr val="4D4D4D"/>
        </a:dk2>
        <a:lt2>
          <a:srgbClr val="116DE4"/>
        </a:lt2>
        <a:accent1>
          <a:srgbClr val="235CAF"/>
        </a:accent1>
        <a:accent2>
          <a:srgbClr val="54A1EE"/>
        </a:accent2>
        <a:accent3>
          <a:srgbClr val="FFFFFF"/>
        </a:accent3>
        <a:accent4>
          <a:srgbClr val="404040"/>
        </a:accent4>
        <a:accent5>
          <a:srgbClr val="ACB5D4"/>
        </a:accent5>
        <a:accent6>
          <a:srgbClr val="4B91D8"/>
        </a:accent6>
        <a:hlink>
          <a:srgbClr val="1391E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8">
        <a:dk1>
          <a:srgbClr val="4D4D4D"/>
        </a:dk1>
        <a:lt1>
          <a:srgbClr val="FFFFFF"/>
        </a:lt1>
        <a:dk2>
          <a:srgbClr val="4D4D4D"/>
        </a:dk2>
        <a:lt2>
          <a:srgbClr val="4188D7"/>
        </a:lt2>
        <a:accent1>
          <a:srgbClr val="4C9CD2"/>
        </a:accent1>
        <a:accent2>
          <a:srgbClr val="84BEE6"/>
        </a:accent2>
        <a:accent3>
          <a:srgbClr val="FFFFFF"/>
        </a:accent3>
        <a:accent4>
          <a:srgbClr val="404040"/>
        </a:accent4>
        <a:accent5>
          <a:srgbClr val="B2CBE5"/>
        </a:accent5>
        <a:accent6>
          <a:srgbClr val="77ACD0"/>
        </a:accent6>
        <a:hlink>
          <a:srgbClr val="AECDE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9">
        <a:dk1>
          <a:srgbClr val="4D4D4D"/>
        </a:dk1>
        <a:lt1>
          <a:srgbClr val="FFFFFF"/>
        </a:lt1>
        <a:dk2>
          <a:srgbClr val="4D4D4D"/>
        </a:dk2>
        <a:lt2>
          <a:srgbClr val="0190F1"/>
        </a:lt2>
        <a:accent1>
          <a:srgbClr val="1FA4FF"/>
        </a:accent1>
        <a:accent2>
          <a:srgbClr val="21C5FF"/>
        </a:accent2>
        <a:accent3>
          <a:srgbClr val="FFFFFF"/>
        </a:accent3>
        <a:accent4>
          <a:srgbClr val="404040"/>
        </a:accent4>
        <a:accent5>
          <a:srgbClr val="ABCFFF"/>
        </a:accent5>
        <a:accent6>
          <a:srgbClr val="1DB2E7"/>
        </a:accent6>
        <a:hlink>
          <a:srgbClr val="21DA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0">
        <a:dk1>
          <a:srgbClr val="4D4D4D"/>
        </a:dk1>
        <a:lt1>
          <a:srgbClr val="FFFFFF"/>
        </a:lt1>
        <a:dk2>
          <a:srgbClr val="4D4D4D"/>
        </a:dk2>
        <a:lt2>
          <a:srgbClr val="005BE2"/>
        </a:lt2>
        <a:accent1>
          <a:srgbClr val="1F84FF"/>
        </a:accent1>
        <a:accent2>
          <a:srgbClr val="21AAFF"/>
        </a:accent2>
        <a:accent3>
          <a:srgbClr val="FFFFFF"/>
        </a:accent3>
        <a:accent4>
          <a:srgbClr val="404040"/>
        </a:accent4>
        <a:accent5>
          <a:srgbClr val="ABC2FF"/>
        </a:accent5>
        <a:accent6>
          <a:srgbClr val="1D9AE7"/>
        </a:accent6>
        <a:hlink>
          <a:srgbClr val="21CA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1">
        <a:dk1>
          <a:srgbClr val="4D4D4D"/>
        </a:dk1>
        <a:lt1>
          <a:srgbClr val="FFFFFF"/>
        </a:lt1>
        <a:dk2>
          <a:srgbClr val="4D4D4D"/>
        </a:dk2>
        <a:lt2>
          <a:srgbClr val="44A6E8"/>
        </a:lt2>
        <a:accent1>
          <a:srgbClr val="0C84F2"/>
        </a:accent1>
        <a:accent2>
          <a:srgbClr val="086BE2"/>
        </a:accent2>
        <a:accent3>
          <a:srgbClr val="FFFFFF"/>
        </a:accent3>
        <a:accent4>
          <a:srgbClr val="404040"/>
        </a:accent4>
        <a:accent5>
          <a:srgbClr val="AAC2F7"/>
        </a:accent5>
        <a:accent6>
          <a:srgbClr val="0660CD"/>
        </a:accent6>
        <a:hlink>
          <a:srgbClr val="0454B4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2">
        <a:dk1>
          <a:srgbClr val="4D4D4D"/>
        </a:dk1>
        <a:lt1>
          <a:srgbClr val="FFFFFF"/>
        </a:lt1>
        <a:dk2>
          <a:srgbClr val="4D4D4D"/>
        </a:dk2>
        <a:lt2>
          <a:srgbClr val="44BDE8"/>
        </a:lt2>
        <a:accent1>
          <a:srgbClr val="0AA6F4"/>
        </a:accent1>
        <a:accent2>
          <a:srgbClr val="098FE1"/>
        </a:accent2>
        <a:accent3>
          <a:srgbClr val="FFFFFF"/>
        </a:accent3>
        <a:accent4>
          <a:srgbClr val="404040"/>
        </a:accent4>
        <a:accent5>
          <a:srgbClr val="AAD0F8"/>
        </a:accent5>
        <a:accent6>
          <a:srgbClr val="0781CC"/>
        </a:accent6>
        <a:hlink>
          <a:srgbClr val="0471B4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3">
        <a:dk1>
          <a:srgbClr val="4D4D4D"/>
        </a:dk1>
        <a:lt1>
          <a:srgbClr val="FFFFFF"/>
        </a:lt1>
        <a:dk2>
          <a:srgbClr val="4D4D4D"/>
        </a:dk2>
        <a:lt2>
          <a:srgbClr val="ED1313"/>
        </a:lt2>
        <a:accent1>
          <a:srgbClr val="0AA6F4"/>
        </a:accent1>
        <a:accent2>
          <a:srgbClr val="098FE1"/>
        </a:accent2>
        <a:accent3>
          <a:srgbClr val="FFFFFF"/>
        </a:accent3>
        <a:accent4>
          <a:srgbClr val="404040"/>
        </a:accent4>
        <a:accent5>
          <a:srgbClr val="AAD0F8"/>
        </a:accent5>
        <a:accent6>
          <a:srgbClr val="0781CC"/>
        </a:accent6>
        <a:hlink>
          <a:srgbClr val="0471B4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owerpoint-template-24 13">
    <a:dk1>
      <a:srgbClr val="4D4D4D"/>
    </a:dk1>
    <a:lt1>
      <a:srgbClr val="FFFFFF"/>
    </a:lt1>
    <a:dk2>
      <a:srgbClr val="4D4D4D"/>
    </a:dk2>
    <a:lt2>
      <a:srgbClr val="ED1313"/>
    </a:lt2>
    <a:accent1>
      <a:srgbClr val="0AA6F4"/>
    </a:accent1>
    <a:accent2>
      <a:srgbClr val="098FE1"/>
    </a:accent2>
    <a:accent3>
      <a:srgbClr val="FFFFFF"/>
    </a:accent3>
    <a:accent4>
      <a:srgbClr val="404040"/>
    </a:accent4>
    <a:accent5>
      <a:srgbClr val="AAD0F8"/>
    </a:accent5>
    <a:accent6>
      <a:srgbClr val="0781CC"/>
    </a:accent6>
    <a:hlink>
      <a:srgbClr val="0471B4"/>
    </a:hlink>
    <a:folHlink>
      <a:srgbClr val="DDDDDD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</TotalTime>
  <Words>223</Words>
  <Application>Microsoft Office PowerPoint</Application>
  <PresentationFormat>Předvádění na obrazovce (4:3)</PresentationFormat>
  <Paragraphs>70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powerpoint-template</vt:lpstr>
      <vt:lpstr>Prezentace aplikace PowerPoint</vt:lpstr>
      <vt:lpstr>Programové vybavení PC</vt:lpstr>
      <vt:lpstr>Programové vybavení PC </vt:lpstr>
      <vt:lpstr>Rozdělení softwaru</vt:lpstr>
      <vt:lpstr>Systémový software</vt:lpstr>
      <vt:lpstr>Systémový software</vt:lpstr>
      <vt:lpstr>Systémový software</vt:lpstr>
      <vt:lpstr>Aplikační software</vt:lpstr>
      <vt:lpstr>Aplikační software</vt:lpstr>
      <vt:lpstr>Aplikační software</vt:lpstr>
      <vt:lpstr>Zopakujme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19</cp:revision>
  <dcterms:created xsi:type="dcterms:W3CDTF">2012-11-12T13:13:51Z</dcterms:created>
  <dcterms:modified xsi:type="dcterms:W3CDTF">2013-05-02T05:20:52Z</dcterms:modified>
</cp:coreProperties>
</file>