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0" r:id="rId2"/>
    <p:sldId id="256" r:id="rId3"/>
    <p:sldId id="257" r:id="rId4"/>
    <p:sldId id="279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81" r:id="rId14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759D"/>
    <a:srgbClr val="1984CC"/>
    <a:srgbClr val="03136A"/>
    <a:srgbClr val="35B19D"/>
    <a:srgbClr val="000000"/>
    <a:srgbClr val="FFFF00"/>
    <a:srgbClr val="B3D3EA"/>
    <a:srgbClr val="78AD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23" autoAdjust="0"/>
    <p:restoredTop sz="95596" autoAdjust="0"/>
  </p:normalViewPr>
  <p:slideViewPr>
    <p:cSldViewPr>
      <p:cViewPr>
        <p:scale>
          <a:sx n="66" d="100"/>
          <a:sy n="66" d="100"/>
        </p:scale>
        <p:origin x="-16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819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5FFB491-1410-491A-BD97-7F4816F9963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5005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98E335-51C6-4FF5-B022-5926D7231C1C}" type="slidenum">
              <a:rPr lang="en-US"/>
              <a:pPr/>
              <a:t>2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F3C657-DA38-4404-8EE0-8FAB73082542}" type="slidenum">
              <a:rPr lang="en-US"/>
              <a:pPr/>
              <a:t>3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/>
              <a:pPr/>
              <a:t>4</a:t>
            </a:fld>
            <a:endParaRPr lang="en-US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3C341-96B5-4BB6-85E1-6CBBE6C15A80}" type="slidenum">
              <a:rPr lang="en-US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42925" y="2914650"/>
            <a:ext cx="8153400" cy="70485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600"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42925" y="3638550"/>
            <a:ext cx="8153400" cy="685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Tx/>
              <a:buNone/>
              <a:defRPr sz="2400"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908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236962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2057400"/>
            <a:ext cx="35814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2057400"/>
            <a:ext cx="35814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22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557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87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94749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39899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404473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221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0825" y="808038"/>
            <a:ext cx="2171700" cy="5440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5725" y="808038"/>
            <a:ext cx="6362700" cy="5440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922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5725" y="808038"/>
            <a:ext cx="8686800" cy="71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2057400"/>
            <a:ext cx="731520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1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9.xml"/><Relationship Id="rId4" Type="http://schemas.openxmlformats.org/officeDocument/2006/relationships/slide" Target="slid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about.skype.com/media-library/logos/skype-logo-placeholder.png" TargetMode="External"/><Relationship Id="rId2" Type="http://schemas.openxmlformats.org/officeDocument/2006/relationships/hyperlink" Target="http://upload.wikimedia.org/wikipedia/de/3/37/Mozilla_Firefox_Logo_mit_Schriftzug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otolibre.org/albums/userpics/10006/535px-GIMP_Icon_svg.png" TargetMode="External"/><Relationship Id="rId4" Type="http://schemas.openxmlformats.org/officeDocument/2006/relationships/hyperlink" Target="http://www.blogcdn.com/www.engadget.com/media/2009/04/ms-windows-logo-rm-eng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VY_32_INOVACE_46_Inf8_9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Licence softwaru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licencování softwaru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23. 8. 2012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licence, software, open source, freeware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0349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ctrTitle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US" sz="4400" b="1" dirty="0" err="1" smtClean="0"/>
              <a:t>Licenc</a:t>
            </a:r>
            <a:r>
              <a:rPr lang="cs-CZ" sz="4400" b="1" dirty="0" smtClean="0"/>
              <a:t>e</a:t>
            </a:r>
            <a:r>
              <a:rPr lang="en-US" sz="4400" b="1" dirty="0" smtClean="0"/>
              <a:t> softwaru</a:t>
            </a:r>
            <a:endParaRPr lang="en-US" sz="4400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LICENCE</a:t>
            </a:r>
            <a:endParaRPr lang="ru-RU" sz="4000" dirty="0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79512" y="1700808"/>
            <a:ext cx="8424936" cy="4191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Verdana" pitchFamily="34" charset="0"/>
                <a:ea typeface="굴림" charset="-127"/>
              </a:rPr>
              <a:t>Problematiku upravuje AUTORSKÝ ZÁKON </a:t>
            </a:r>
            <a:r>
              <a:rPr lang="cs-CZ" sz="2400" b="1" dirty="0">
                <a:solidFill>
                  <a:schemeClr val="bg1"/>
                </a:solidFill>
              </a:rPr>
              <a:t>číslo 121/2000 </a:t>
            </a:r>
            <a:r>
              <a:rPr lang="cs-CZ" sz="2400" b="1" dirty="0" smtClean="0">
                <a:solidFill>
                  <a:schemeClr val="bg1"/>
                </a:solidFill>
              </a:rPr>
              <a:t>Sb.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Jedná se o podmínky  a způsoby  užití autorského díla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Softwaru je věnován </a:t>
            </a:r>
            <a:r>
              <a:rPr lang="cs-CZ" sz="2400" b="1" dirty="0">
                <a:solidFill>
                  <a:schemeClr val="bg1"/>
                </a:solidFill>
              </a:rPr>
              <a:t>§ </a:t>
            </a:r>
            <a:r>
              <a:rPr lang="cs-CZ" sz="2400" b="1" dirty="0" smtClean="0">
                <a:solidFill>
                  <a:schemeClr val="bg1"/>
                </a:solidFill>
              </a:rPr>
              <a:t>65</a:t>
            </a:r>
            <a:endParaRPr lang="en-US" sz="2400" b="1" dirty="0"/>
          </a:p>
          <a:p>
            <a:pPr>
              <a:lnSpc>
                <a:spcPct val="80000"/>
              </a:lnSpc>
            </a:pPr>
            <a:endParaRPr lang="ru-RU" sz="2400" b="1" dirty="0"/>
          </a:p>
          <a:p>
            <a:pPr>
              <a:lnSpc>
                <a:spcPct val="80000"/>
              </a:lnSpc>
            </a:pPr>
            <a:endParaRPr lang="ru-RU" sz="2400" b="1" dirty="0"/>
          </a:p>
        </p:txBody>
      </p:sp>
      <p:sp>
        <p:nvSpPr>
          <p:cNvPr id="2" name="Obdélník 1"/>
          <p:cNvSpPr/>
          <p:nvPr/>
        </p:nvSpPr>
        <p:spPr>
          <a:xfrm rot="932011">
            <a:off x="6579637" y="3674414"/>
            <a:ext cx="1656052" cy="26468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1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§</a:t>
            </a:r>
            <a:endParaRPr lang="cs-CZ" sz="166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Druhy licencí softwaru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Open source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Freeware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Shareware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err="1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Adware</a:t>
            </a:r>
            <a:endParaRPr lang="cs-CZ" sz="2400" b="1" dirty="0" smtClean="0">
              <a:solidFill>
                <a:schemeClr val="tx1"/>
              </a:solidFill>
              <a:latin typeface="Verdana" pitchFamily="34" charset="0"/>
              <a:ea typeface="굴림" charset="-127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Demoverze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Komerční verze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Verdana" pitchFamily="34" charset="0"/>
                <a:ea typeface="굴림" charset="-127"/>
              </a:rPr>
              <a:t>GNU/GPL</a:t>
            </a:r>
            <a:endParaRPr lang="en-US" sz="2400" b="1" dirty="0">
              <a:solidFill>
                <a:schemeClr val="tx1"/>
              </a:solidFill>
            </a:endParaRPr>
          </a:p>
        </p:txBody>
      </p:sp>
      <p:pic>
        <p:nvPicPr>
          <p:cNvPr id="60423" name="Picture 7" descr="C:\Users\AdminICT\AppData\Local\Microsoft\Windows\Temporary Internet Files\Content.IE5\TMB3ML4L\MP9004116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1320" y="3284984"/>
            <a:ext cx="3542680" cy="3542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1. Open source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Volně dostupný software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„otevřený“ zdrojový kód programu – lze za daných podmínek pracovat se zdrojovým kódem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OpenOffice.org, </a:t>
            </a:r>
            <a:r>
              <a:rPr lang="cs-CZ" sz="2400" b="1" dirty="0" err="1" smtClean="0">
                <a:solidFill>
                  <a:schemeClr val="tx1"/>
                </a:solidFill>
              </a:rPr>
              <a:t>Firefox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Gimp</a:t>
            </a:r>
            <a:r>
              <a:rPr lang="cs-CZ" sz="2400" b="1" dirty="0" smtClean="0">
                <a:solidFill>
                  <a:schemeClr val="tx1"/>
                </a:solidFill>
              </a:rPr>
              <a:t>….</a:t>
            </a:r>
            <a:endParaRPr lang="en-US" sz="2400" b="1" dirty="0">
              <a:solidFill>
                <a:schemeClr val="tx1"/>
              </a:solidFill>
            </a:endParaRPr>
          </a:p>
        </p:txBody>
      </p:sp>
      <p:pic>
        <p:nvPicPr>
          <p:cNvPr id="166914" name="Picture 2" descr="http://upload.wikimedia.org/wikipedia/de/3/37/Mozilla_Firefox_Logo_mit_Schriftzu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634" y="5112890"/>
            <a:ext cx="4320480" cy="165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205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>
                <a:solidFill>
                  <a:srgbClr val="0070C0"/>
                </a:solidFill>
              </a:rPr>
              <a:t>2</a:t>
            </a:r>
            <a:r>
              <a:rPr lang="cs-CZ" sz="4000" b="1" dirty="0" smtClean="0">
                <a:solidFill>
                  <a:srgbClr val="0070C0"/>
                </a:solidFill>
              </a:rPr>
              <a:t>. Freeware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Volně šiřitelný program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Nelze zasahovat do zdrojového kódu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Často pro nekomerční užití</a:t>
            </a:r>
          </a:p>
          <a:p>
            <a:pPr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</a:rPr>
              <a:t>Skype</a:t>
            </a:r>
            <a:r>
              <a:rPr lang="cs-CZ" sz="2400" b="1" dirty="0" smtClean="0">
                <a:solidFill>
                  <a:schemeClr val="tx1"/>
                </a:solidFill>
              </a:rPr>
              <a:t>, Google Chrome….</a:t>
            </a:r>
            <a:endParaRPr lang="en-US" sz="2400" b="1" dirty="0">
              <a:solidFill>
                <a:schemeClr val="tx1"/>
              </a:solidFill>
            </a:endParaRPr>
          </a:p>
        </p:txBody>
      </p:sp>
      <p:pic>
        <p:nvPicPr>
          <p:cNvPr id="168962" name="Picture 2" descr="http://about.skype.com/media-library/logos/skype-logo-placeholder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4270072"/>
            <a:ext cx="4003554" cy="258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621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3. Shareware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Zkušební verze pro vyzkoušení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Po vyzkoušení zakoupit licenci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Bez licence odinstalovat</a:t>
            </a:r>
          </a:p>
          <a:p>
            <a:pPr>
              <a:lnSpc>
                <a:spcPct val="15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169986" name="Picture 2" descr="C:\Users\AdminICT\AppData\Local\Microsoft\Windows\Temporary Internet Files\Content.IE5\883HIH4N\MC9003000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33838"/>
            <a:ext cx="4281644" cy="237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716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4. </a:t>
            </a:r>
            <a:r>
              <a:rPr lang="cs-CZ" sz="4000" b="1" dirty="0" err="1" smtClean="0">
                <a:solidFill>
                  <a:srgbClr val="0070C0"/>
                </a:solidFill>
              </a:rPr>
              <a:t>Adware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Volně šiřitelný program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Při používáni se zobrazuje reklama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Často automatické nastavení domovské stránky prohlížeče</a:t>
            </a:r>
          </a:p>
          <a:p>
            <a:pPr>
              <a:lnSpc>
                <a:spcPct val="15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171010" name="Picture 2" descr="C:\Users\AdminICT\AppData\Local\Microsoft\Windows\Temporary Internet Files\Content.IE5\TMB3ML4L\MC900431573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328" y="3501008"/>
            <a:ext cx="3132713" cy="315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406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5. Demoverze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Demonstrační verze komerčního programu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Omezené funkce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Omezený čas použití/počet spuštění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Po uplynutí se zablokuje</a:t>
            </a:r>
          </a:p>
        </p:txBody>
      </p:sp>
      <p:pic>
        <p:nvPicPr>
          <p:cNvPr id="172034" name="Picture 2" descr="C:\Users\AdminICT\AppData\Local\Microsoft\Windows\Temporary Internet Files\Content.IE5\3W5O4YNA\MC9003000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14484"/>
            <a:ext cx="3107570" cy="270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6804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6. Komerční verze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Plně komerční program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Nutnost zakoupení licence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Bez licence = porušení Autorského zákona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Microsoft Office, Windows</a:t>
            </a:r>
          </a:p>
        </p:txBody>
      </p:sp>
      <p:pic>
        <p:nvPicPr>
          <p:cNvPr id="174082" name="Picture 2" descr="http://www.blogcdn.com/www.engadget.com/media/2009/04/ms-windows-logo-rm-eng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05064"/>
            <a:ext cx="4191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19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88640"/>
            <a:ext cx="6934200" cy="715963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7. GNU/GPL</a:t>
            </a:r>
            <a:endParaRPr lang="en-US" sz="4000" b="1" dirty="0">
              <a:solidFill>
                <a:srgbClr val="0070C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412776"/>
            <a:ext cx="6934200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General Public </a:t>
            </a:r>
            <a:r>
              <a:rPr lang="cs-CZ" sz="2400" b="1" dirty="0" err="1" smtClean="0">
                <a:solidFill>
                  <a:schemeClr val="tx1"/>
                </a:solidFill>
              </a:rPr>
              <a:t>License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Volně šiřitelný software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Lze měnit i zdrojový kód – dále šířit  pouze jako GNU/GPL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GIMP</a:t>
            </a:r>
          </a:p>
        </p:txBody>
      </p:sp>
      <p:pic>
        <p:nvPicPr>
          <p:cNvPr id="179202" name="Picture 2" descr="http://www.fotolibre.org/albums/userpics/10006/535px-GIMP_Icon_svg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33" b="11745"/>
          <a:stretch/>
        </p:blipFill>
        <p:spPr bwMode="auto">
          <a:xfrm>
            <a:off x="4793644" y="3861048"/>
            <a:ext cx="4324010" cy="295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727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492896"/>
            <a:ext cx="8856984" cy="3960440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je licence?					</a:t>
            </a:r>
            <a:r>
              <a:rPr lang="cs-CZ" dirty="0" smtClean="0">
                <a:hlinkClick r:id="rId2" action="ppaction://hlinksldjump"/>
              </a:rPr>
              <a:t>poraď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je právně zakotvena?			</a:t>
            </a:r>
            <a:r>
              <a:rPr lang="cs-CZ" dirty="0">
                <a:hlinkClick r:id="rId2" action="ppaction://hlinksldjump"/>
              </a:rPr>
              <a:t>p</a:t>
            </a:r>
            <a:r>
              <a:rPr lang="cs-CZ" dirty="0" smtClean="0">
                <a:hlinkClick r:id="rId2" action="ppaction://hlinksldjump"/>
              </a:rPr>
              <a:t>oraď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druhy licencí znáš?			</a:t>
            </a:r>
            <a:r>
              <a:rPr lang="cs-CZ" dirty="0">
                <a:hlinkClick r:id="rId3" action="ppaction://hlinksldjump"/>
              </a:rPr>
              <a:t>p</a:t>
            </a:r>
            <a:r>
              <a:rPr lang="cs-CZ" dirty="0" smtClean="0">
                <a:hlinkClick r:id="rId3" action="ppaction://hlinksldjump"/>
              </a:rPr>
              <a:t>oraď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je freeware?					</a:t>
            </a:r>
            <a:r>
              <a:rPr lang="cs-CZ" dirty="0">
                <a:hlinkClick r:id="rId4" action="ppaction://hlinksldjump"/>
              </a:rPr>
              <a:t>p</a:t>
            </a:r>
            <a:r>
              <a:rPr lang="cs-CZ" dirty="0" smtClean="0">
                <a:hlinkClick r:id="rId4" action="ppaction://hlinksldjump"/>
              </a:rPr>
              <a:t>oraď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lze využít demoverzi?			</a:t>
            </a:r>
            <a:r>
              <a:rPr lang="cs-CZ" dirty="0">
                <a:hlinkClick r:id="rId5" action="ppaction://hlinksldjump"/>
              </a:rPr>
              <a:t>p</a:t>
            </a:r>
            <a:r>
              <a:rPr lang="cs-CZ" dirty="0" smtClean="0">
                <a:hlinkClick r:id="rId5" action="ppaction://hlinksldjump"/>
              </a:rPr>
              <a:t>oraď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znamená GNU/GPL licence?		</a:t>
            </a:r>
            <a:r>
              <a:rPr lang="cs-CZ" dirty="0" smtClean="0">
                <a:hlinkClick r:id="rId6" action="ppaction://hlinksldjump"/>
              </a:rPr>
              <a:t>poraď</a:t>
            </a:r>
            <a:endParaRPr lang="cs-CZ" dirty="0"/>
          </a:p>
        </p:txBody>
      </p:sp>
      <p:pic>
        <p:nvPicPr>
          <p:cNvPr id="180226" name="Picture 2" descr="C:\Users\AdminICT\AppData\Local\Microsoft\Windows\Temporary Internet Files\Content.IE5\TMB3ML4L\MC9004419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836712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468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3575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90872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00808"/>
            <a:ext cx="8785225" cy="4928592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[cit. 2012-10-03] dostupné na: </a:t>
            </a:r>
            <a:r>
              <a:rPr lang="cs-CZ" sz="1600" dirty="0" smtClean="0">
                <a:hlinkClick r:id="rId2"/>
              </a:rPr>
              <a:t>http://upload.wikimedia.org/wikipedia/de/3/37/Mozilla_Firefox_Logo_mit_Schriftzug.png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[cit. 2012-10-03] dostupné na: </a:t>
            </a:r>
            <a:r>
              <a:rPr lang="cs-CZ" sz="1600" dirty="0" smtClean="0">
                <a:hlinkClick r:id="rId3"/>
              </a:rPr>
              <a:t>http://about.skype.com/media-library/logos/skype-logo-placeholder.png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[cit. 2012-10-03] dostupné na: </a:t>
            </a:r>
            <a:r>
              <a:rPr lang="cs-CZ" sz="1600" dirty="0" smtClean="0">
                <a:hlinkClick r:id="rId4"/>
              </a:rPr>
              <a:t>http://www.blogcdn.com/www.engadget.com/media/2009/04/ms-windows-logo-rm-engg.jpg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[cit. 2012-10-03] dostupné na: </a:t>
            </a:r>
            <a:r>
              <a:rPr lang="cs-CZ" sz="1600" dirty="0" smtClean="0">
                <a:hlinkClick r:id="rId5"/>
              </a:rPr>
              <a:t>http://www.fotolibre.org/albums/userpics/10006/535px-GIMP_Icon_svg.png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Ostatní obrazový materiál sada Klipart Microsoft Office</a:t>
            </a:r>
          </a:p>
          <a:p>
            <a:pPr marL="0" indent="0">
              <a:buNone/>
            </a:pPr>
            <a:r>
              <a:rPr lang="cs-CZ" sz="1600" b="1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711347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owerpoint-template">
  <a:themeElements>
    <a:clrScheme name="powerpoint-template-24 16">
      <a:dk1>
        <a:srgbClr val="4D4D4D"/>
      </a:dk1>
      <a:lt1>
        <a:srgbClr val="FFFFFF"/>
      </a:lt1>
      <a:dk2>
        <a:srgbClr val="4D4D4D"/>
      </a:dk2>
      <a:lt2>
        <a:srgbClr val="285E80"/>
      </a:lt2>
      <a:accent1>
        <a:srgbClr val="3E7A98"/>
      </a:accent1>
      <a:accent2>
        <a:srgbClr val="5A91AC"/>
      </a:accent2>
      <a:accent3>
        <a:srgbClr val="FFFFFF"/>
      </a:accent3>
      <a:accent4>
        <a:srgbClr val="404040"/>
      </a:accent4>
      <a:accent5>
        <a:srgbClr val="AFBECA"/>
      </a:accent5>
      <a:accent6>
        <a:srgbClr val="51839B"/>
      </a:accent6>
      <a:hlink>
        <a:srgbClr val="6C9FB8"/>
      </a:hlink>
      <a:folHlink>
        <a:srgbClr val="DDDDDD"/>
      </a:folHlink>
    </a:clrScheme>
    <a:fontScheme name="powerpoint-template-24">
      <a:majorFont>
        <a:latin typeface="Microsoft Sans Serif"/>
        <a:ea typeface=""/>
        <a:cs typeface=""/>
      </a:majorFont>
      <a:minorFont>
        <a:latin typeface="Microsoft Sans Serif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owerpoint-template-24 1">
        <a:dk1>
          <a:srgbClr val="4D4D4D"/>
        </a:dk1>
        <a:lt1>
          <a:srgbClr val="FFFFFF"/>
        </a:lt1>
        <a:dk2>
          <a:srgbClr val="4D4D4D"/>
        </a:dk2>
        <a:lt2>
          <a:srgbClr val="0C209B"/>
        </a:lt2>
        <a:accent1>
          <a:srgbClr val="2167BF"/>
        </a:accent1>
        <a:accent2>
          <a:srgbClr val="C60C0D"/>
        </a:accent2>
        <a:accent3>
          <a:srgbClr val="FFFFFF"/>
        </a:accent3>
        <a:accent4>
          <a:srgbClr val="404040"/>
        </a:accent4>
        <a:accent5>
          <a:srgbClr val="ABB8DC"/>
        </a:accent5>
        <a:accent6>
          <a:srgbClr val="B30A0B"/>
        </a:accent6>
        <a:hlink>
          <a:srgbClr val="4793C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2">
        <a:dk1>
          <a:srgbClr val="4D4D4D"/>
        </a:dk1>
        <a:lt1>
          <a:srgbClr val="FFFFFF"/>
        </a:lt1>
        <a:dk2>
          <a:srgbClr val="4D4D4D"/>
        </a:dk2>
        <a:lt2>
          <a:srgbClr val="CC0000"/>
        </a:lt2>
        <a:accent1>
          <a:srgbClr val="FF9933"/>
        </a:accent1>
        <a:accent2>
          <a:srgbClr val="009900"/>
        </a:accent2>
        <a:accent3>
          <a:srgbClr val="FFFFFF"/>
        </a:accent3>
        <a:accent4>
          <a:srgbClr val="404040"/>
        </a:accent4>
        <a:accent5>
          <a:srgbClr val="FFCAAD"/>
        </a:accent5>
        <a:accent6>
          <a:srgbClr val="008A00"/>
        </a:accent6>
        <a:hlink>
          <a:srgbClr val="3366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3">
        <a:dk1>
          <a:srgbClr val="4D4D4D"/>
        </a:dk1>
        <a:lt1>
          <a:srgbClr val="FFFFFF"/>
        </a:lt1>
        <a:dk2>
          <a:srgbClr val="4D4D4D"/>
        </a:dk2>
        <a:lt2>
          <a:srgbClr val="116DE4"/>
        </a:lt2>
        <a:accent1>
          <a:srgbClr val="235CAF"/>
        </a:accent1>
        <a:accent2>
          <a:srgbClr val="54A1EE"/>
        </a:accent2>
        <a:accent3>
          <a:srgbClr val="FFFFFF"/>
        </a:accent3>
        <a:accent4>
          <a:srgbClr val="404040"/>
        </a:accent4>
        <a:accent5>
          <a:srgbClr val="ACB5D4"/>
        </a:accent5>
        <a:accent6>
          <a:srgbClr val="4B91D8"/>
        </a:accent6>
        <a:hlink>
          <a:srgbClr val="1391E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4">
        <a:dk1>
          <a:srgbClr val="4D4D4D"/>
        </a:dk1>
        <a:lt1>
          <a:srgbClr val="FFFFFF"/>
        </a:lt1>
        <a:dk2>
          <a:srgbClr val="4D4D4D"/>
        </a:dk2>
        <a:lt2>
          <a:srgbClr val="246DD8"/>
        </a:lt2>
        <a:accent1>
          <a:srgbClr val="2FC5F1"/>
        </a:accent1>
        <a:accent2>
          <a:srgbClr val="218DEB"/>
        </a:accent2>
        <a:accent3>
          <a:srgbClr val="FFFFFF"/>
        </a:accent3>
        <a:accent4>
          <a:srgbClr val="404040"/>
        </a:accent4>
        <a:accent5>
          <a:srgbClr val="ADDFF7"/>
        </a:accent5>
        <a:accent6>
          <a:srgbClr val="1D7FD5"/>
        </a:accent6>
        <a:hlink>
          <a:srgbClr val="39A1EB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5">
        <a:dk1>
          <a:srgbClr val="4D4D4D"/>
        </a:dk1>
        <a:lt1>
          <a:srgbClr val="FFFFFF"/>
        </a:lt1>
        <a:dk2>
          <a:srgbClr val="4D4D4D"/>
        </a:dk2>
        <a:lt2>
          <a:srgbClr val="4377BA"/>
        </a:lt2>
        <a:accent1>
          <a:srgbClr val="5793D1"/>
        </a:accent1>
        <a:accent2>
          <a:srgbClr val="5FA2DB"/>
        </a:accent2>
        <a:accent3>
          <a:srgbClr val="FFFFFF"/>
        </a:accent3>
        <a:accent4>
          <a:srgbClr val="404040"/>
        </a:accent4>
        <a:accent5>
          <a:srgbClr val="B4C8E5"/>
        </a:accent5>
        <a:accent6>
          <a:srgbClr val="5592C6"/>
        </a:accent6>
        <a:hlink>
          <a:srgbClr val="68AEE3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6">
        <a:dk1>
          <a:srgbClr val="4D4D4D"/>
        </a:dk1>
        <a:lt1>
          <a:srgbClr val="FFFFFF"/>
        </a:lt1>
        <a:dk2>
          <a:srgbClr val="4D4D4D"/>
        </a:dk2>
        <a:lt2>
          <a:srgbClr val="0067B5"/>
        </a:lt2>
        <a:accent1>
          <a:srgbClr val="1881BF"/>
        </a:accent1>
        <a:accent2>
          <a:srgbClr val="39B0DA"/>
        </a:accent2>
        <a:accent3>
          <a:srgbClr val="FFFFFF"/>
        </a:accent3>
        <a:accent4>
          <a:srgbClr val="404040"/>
        </a:accent4>
        <a:accent5>
          <a:srgbClr val="ABC1DC"/>
        </a:accent5>
        <a:accent6>
          <a:srgbClr val="339FC5"/>
        </a:accent6>
        <a:hlink>
          <a:srgbClr val="40B0DB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7">
        <a:dk1>
          <a:srgbClr val="4D4D4D"/>
        </a:dk1>
        <a:lt1>
          <a:srgbClr val="FFFFFF"/>
        </a:lt1>
        <a:dk2>
          <a:srgbClr val="4D4D4D"/>
        </a:dk2>
        <a:lt2>
          <a:srgbClr val="026788"/>
        </a:lt2>
        <a:accent1>
          <a:srgbClr val="0089B3"/>
        </a:accent1>
        <a:accent2>
          <a:srgbClr val="01A2CE"/>
        </a:accent2>
        <a:accent3>
          <a:srgbClr val="FFFFFF"/>
        </a:accent3>
        <a:accent4>
          <a:srgbClr val="404040"/>
        </a:accent4>
        <a:accent5>
          <a:srgbClr val="AAC4D6"/>
        </a:accent5>
        <a:accent6>
          <a:srgbClr val="0192BA"/>
        </a:accent6>
        <a:hlink>
          <a:srgbClr val="01B3D8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8">
        <a:dk1>
          <a:srgbClr val="4D4D4D"/>
        </a:dk1>
        <a:lt1>
          <a:srgbClr val="FFFFFF"/>
        </a:lt1>
        <a:dk2>
          <a:srgbClr val="4D4D4D"/>
        </a:dk2>
        <a:lt2>
          <a:srgbClr val="036CB7"/>
        </a:lt2>
        <a:accent1>
          <a:srgbClr val="1878BD"/>
        </a:accent1>
        <a:accent2>
          <a:srgbClr val="3E8EC8"/>
        </a:accent2>
        <a:accent3>
          <a:srgbClr val="FFFFFF"/>
        </a:accent3>
        <a:accent4>
          <a:srgbClr val="404040"/>
        </a:accent4>
        <a:accent5>
          <a:srgbClr val="ABBEDB"/>
        </a:accent5>
        <a:accent6>
          <a:srgbClr val="3780B5"/>
        </a:accent6>
        <a:hlink>
          <a:srgbClr val="559CCE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9">
        <a:dk1>
          <a:srgbClr val="4D4D4D"/>
        </a:dk1>
        <a:lt1>
          <a:srgbClr val="FFFFFF"/>
        </a:lt1>
        <a:dk2>
          <a:srgbClr val="4D4D4D"/>
        </a:dk2>
        <a:lt2>
          <a:srgbClr val="036CB7"/>
        </a:lt2>
        <a:accent1>
          <a:srgbClr val="1878BD"/>
        </a:accent1>
        <a:accent2>
          <a:srgbClr val="3E8EC8"/>
        </a:accent2>
        <a:accent3>
          <a:srgbClr val="FFFFFF"/>
        </a:accent3>
        <a:accent4>
          <a:srgbClr val="404040"/>
        </a:accent4>
        <a:accent5>
          <a:srgbClr val="ABBEDB"/>
        </a:accent5>
        <a:accent6>
          <a:srgbClr val="3780B5"/>
        </a:accent6>
        <a:hlink>
          <a:srgbClr val="006AB6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0">
        <a:dk1>
          <a:srgbClr val="4D4D4D"/>
        </a:dk1>
        <a:lt1>
          <a:srgbClr val="FFFFFF"/>
        </a:lt1>
        <a:dk2>
          <a:srgbClr val="4D4D4D"/>
        </a:dk2>
        <a:lt2>
          <a:srgbClr val="0045A3"/>
        </a:lt2>
        <a:accent1>
          <a:srgbClr val="005AB6"/>
        </a:accent1>
        <a:accent2>
          <a:srgbClr val="0073CF"/>
        </a:accent2>
        <a:accent3>
          <a:srgbClr val="FFFFFF"/>
        </a:accent3>
        <a:accent4>
          <a:srgbClr val="404040"/>
        </a:accent4>
        <a:accent5>
          <a:srgbClr val="AAB5D7"/>
        </a:accent5>
        <a:accent6>
          <a:srgbClr val="0068BB"/>
        </a:accent6>
        <a:hlink>
          <a:srgbClr val="0084D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1">
        <a:dk1>
          <a:srgbClr val="4D4D4D"/>
        </a:dk1>
        <a:lt1>
          <a:srgbClr val="FFFFFF"/>
        </a:lt1>
        <a:dk2>
          <a:srgbClr val="4D4D4D"/>
        </a:dk2>
        <a:lt2>
          <a:srgbClr val="205EDC"/>
        </a:lt2>
        <a:accent1>
          <a:srgbClr val="3488E9"/>
        </a:accent1>
        <a:accent2>
          <a:srgbClr val="50B3F5"/>
        </a:accent2>
        <a:accent3>
          <a:srgbClr val="FFFFFF"/>
        </a:accent3>
        <a:accent4>
          <a:srgbClr val="404040"/>
        </a:accent4>
        <a:accent5>
          <a:srgbClr val="AEC3F2"/>
        </a:accent5>
        <a:accent6>
          <a:srgbClr val="48A2DE"/>
        </a:accent6>
        <a:hlink>
          <a:srgbClr val="65D4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2">
        <a:dk1>
          <a:srgbClr val="4D4D4D"/>
        </a:dk1>
        <a:lt1>
          <a:srgbClr val="FFFFFF"/>
        </a:lt1>
        <a:dk2>
          <a:srgbClr val="4D4D4D"/>
        </a:dk2>
        <a:lt2>
          <a:srgbClr val="0045A3"/>
        </a:lt2>
        <a:accent1>
          <a:srgbClr val="005AB6"/>
        </a:accent1>
        <a:accent2>
          <a:srgbClr val="0073CF"/>
        </a:accent2>
        <a:accent3>
          <a:srgbClr val="FFFFFF"/>
        </a:accent3>
        <a:accent4>
          <a:srgbClr val="404040"/>
        </a:accent4>
        <a:accent5>
          <a:srgbClr val="AAB5D7"/>
        </a:accent5>
        <a:accent6>
          <a:srgbClr val="0068BB"/>
        </a:accent6>
        <a:hlink>
          <a:srgbClr val="EE0808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3">
        <a:dk1>
          <a:srgbClr val="4D4D4D"/>
        </a:dk1>
        <a:lt1>
          <a:srgbClr val="FFFFFF"/>
        </a:lt1>
        <a:dk2>
          <a:srgbClr val="4D4D4D"/>
        </a:dk2>
        <a:lt2>
          <a:srgbClr val="0045A3"/>
        </a:lt2>
        <a:accent1>
          <a:srgbClr val="005AB6"/>
        </a:accent1>
        <a:accent2>
          <a:srgbClr val="0073CF"/>
        </a:accent2>
        <a:accent3>
          <a:srgbClr val="FFFFFF"/>
        </a:accent3>
        <a:accent4>
          <a:srgbClr val="404040"/>
        </a:accent4>
        <a:accent5>
          <a:srgbClr val="AAB5D7"/>
        </a:accent5>
        <a:accent6>
          <a:srgbClr val="0068BB"/>
        </a:accent6>
        <a:hlink>
          <a:srgbClr val="F3B21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4">
        <a:dk1>
          <a:srgbClr val="4D4D4D"/>
        </a:dk1>
        <a:lt1>
          <a:srgbClr val="FFFFFF"/>
        </a:lt1>
        <a:dk2>
          <a:srgbClr val="4D4D4D"/>
        </a:dk2>
        <a:lt2>
          <a:srgbClr val="0045A3"/>
        </a:lt2>
        <a:accent1>
          <a:srgbClr val="005AB6"/>
        </a:accent1>
        <a:accent2>
          <a:srgbClr val="0073CF"/>
        </a:accent2>
        <a:accent3>
          <a:srgbClr val="FFFFFF"/>
        </a:accent3>
        <a:accent4>
          <a:srgbClr val="404040"/>
        </a:accent4>
        <a:accent5>
          <a:srgbClr val="AAB5D7"/>
        </a:accent5>
        <a:accent6>
          <a:srgbClr val="0068BB"/>
        </a:accent6>
        <a:hlink>
          <a:srgbClr val="109B0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5">
        <a:dk1>
          <a:srgbClr val="4D4D4D"/>
        </a:dk1>
        <a:lt1>
          <a:srgbClr val="FFFFFF"/>
        </a:lt1>
        <a:dk2>
          <a:srgbClr val="4D4D4D"/>
        </a:dk2>
        <a:lt2>
          <a:srgbClr val="025A9C"/>
        </a:lt2>
        <a:accent1>
          <a:srgbClr val="166FB2"/>
        </a:accent1>
        <a:accent2>
          <a:srgbClr val="3580B9"/>
        </a:accent2>
        <a:accent3>
          <a:srgbClr val="FFFFFF"/>
        </a:accent3>
        <a:accent4>
          <a:srgbClr val="404040"/>
        </a:accent4>
        <a:accent5>
          <a:srgbClr val="ABBBD5"/>
        </a:accent5>
        <a:accent6>
          <a:srgbClr val="2F73A7"/>
        </a:accent6>
        <a:hlink>
          <a:srgbClr val="559CCE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6">
        <a:dk1>
          <a:srgbClr val="4D4D4D"/>
        </a:dk1>
        <a:lt1>
          <a:srgbClr val="FFFFFF"/>
        </a:lt1>
        <a:dk2>
          <a:srgbClr val="4D4D4D"/>
        </a:dk2>
        <a:lt2>
          <a:srgbClr val="285E80"/>
        </a:lt2>
        <a:accent1>
          <a:srgbClr val="3E7A98"/>
        </a:accent1>
        <a:accent2>
          <a:srgbClr val="5A91AC"/>
        </a:accent2>
        <a:accent3>
          <a:srgbClr val="FFFFFF"/>
        </a:accent3>
        <a:accent4>
          <a:srgbClr val="404040"/>
        </a:accent4>
        <a:accent5>
          <a:srgbClr val="AFBECA"/>
        </a:accent5>
        <a:accent6>
          <a:srgbClr val="51839B"/>
        </a:accent6>
        <a:hlink>
          <a:srgbClr val="6C9FB8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powerpoint-template</Template>
  <TotalTime>53</TotalTime>
  <Words>258</Words>
  <Application>Microsoft Office PowerPoint</Application>
  <PresentationFormat>Předvádění na obrazovce (4:3)</PresentationFormat>
  <Paragraphs>86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powerpoint-template</vt:lpstr>
      <vt:lpstr>Prezentace aplikace PowerPoint</vt:lpstr>
      <vt:lpstr>Licence softwaru</vt:lpstr>
      <vt:lpstr>LICENCE</vt:lpstr>
      <vt:lpstr>Druhy licencí softwaru</vt:lpstr>
      <vt:lpstr>1. Open source</vt:lpstr>
      <vt:lpstr>2. Freeware</vt:lpstr>
      <vt:lpstr>3. Shareware</vt:lpstr>
      <vt:lpstr>4. Adware</vt:lpstr>
      <vt:lpstr>5. Demoverze</vt:lpstr>
      <vt:lpstr>6. Komerční verze</vt:lpstr>
      <vt:lpstr>7. GNU/GPL</vt:lpstr>
      <vt:lpstr>Co si pamatuji?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of presentation</dc:title>
  <dc:creator>AdminICT</dc:creator>
  <cp:lastModifiedBy>PN</cp:lastModifiedBy>
  <cp:revision>10</cp:revision>
  <dcterms:created xsi:type="dcterms:W3CDTF">2012-11-12T14:32:49Z</dcterms:created>
  <dcterms:modified xsi:type="dcterms:W3CDTF">2013-05-02T05:23:27Z</dcterms:modified>
</cp:coreProperties>
</file>