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slide" Target="slide7.xml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static/uploads/photo/2012/04/11/12/54/green-28097_150.png" TargetMode="External"/><Relationship Id="rId7" Type="http://schemas.openxmlformats.org/officeDocument/2006/relationships/hyperlink" Target="http://pixabay.com/static/uploads/photo/2012/04/15/19/23/head-35008_640.png" TargetMode="External"/><Relationship Id="rId2" Type="http://schemas.openxmlformats.org/officeDocument/2006/relationships/hyperlink" Target="http://pixabay.com/static/uploads/photo/2012/04/11/12/56/icon-28101_640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static/uploads/photo/2012/04/01/12/46/computer-23271_150.png" TargetMode="External"/><Relationship Id="rId5" Type="http://schemas.openxmlformats.org/officeDocument/2006/relationships/hyperlink" Target="http://pixabay.com/static/uploads/photo/2012/04/11/13/03/red-28127_150.png" TargetMode="External"/><Relationship Id="rId4" Type="http://schemas.openxmlformats.org/officeDocument/2006/relationships/hyperlink" Target="http://pixabay.com/static/uploads/photo/2012/04/11/13/11/icon-28157_15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VY_32_INOVACE_53_Inf8_9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</a:t>
            </a:r>
            <a:r>
              <a:rPr lang="cs-CZ" sz="1800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Digitální 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fotoaparát – formáty souborů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formátů 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souborů 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pro DF.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23. 7. 2012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soubor, formát souboru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Digitální fotografie</a:t>
            </a:r>
            <a:br>
              <a:rPr lang="cs-CZ" dirty="0" smtClean="0"/>
            </a:br>
            <a:r>
              <a:rPr lang="cs-CZ" dirty="0" smtClean="0"/>
              <a:t>Formáty souborů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souboru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Způsob uložení fotografovaných dat na paměťovou kartu</a:t>
            </a:r>
          </a:p>
          <a:p>
            <a:r>
              <a:rPr lang="cs-CZ" b="1" dirty="0" smtClean="0"/>
              <a:t>Je dán příponou za názvem souboru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2123728" y="3645024"/>
            <a:ext cx="455926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DCF00238.jpg</a:t>
            </a:r>
            <a:endParaRPr lang="cs-CZ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alibri" pitchFamily="34" charset="0"/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899592" y="5301208"/>
            <a:ext cx="2232248" cy="792088"/>
          </a:xfrm>
          <a:prstGeom prst="wedgeRectCallout">
            <a:avLst>
              <a:gd name="adj1" fmla="val 74127"/>
              <a:gd name="adj2" fmla="val -147394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Název souboru</a:t>
            </a:r>
            <a:endParaRPr lang="cs-CZ" sz="2400" b="1" dirty="0"/>
          </a:p>
        </p:txBody>
      </p:sp>
      <p:sp>
        <p:nvSpPr>
          <p:cNvPr id="6" name="Obdélníkový popisek 5"/>
          <p:cNvSpPr/>
          <p:nvPr/>
        </p:nvSpPr>
        <p:spPr>
          <a:xfrm>
            <a:off x="6012160" y="5301208"/>
            <a:ext cx="2232248" cy="792088"/>
          </a:xfrm>
          <a:prstGeom prst="wedgeRectCallout">
            <a:avLst>
              <a:gd name="adj1" fmla="val -52487"/>
              <a:gd name="adj2" fmla="val -138648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Přípona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93346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Standartní formáty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5191"/>
            <a:ext cx="8640960" cy="4625609"/>
          </a:xfrm>
        </p:spPr>
        <p:txBody>
          <a:bodyPr/>
          <a:lstStyle/>
          <a:p>
            <a:r>
              <a:rPr lang="en-US" b="1" dirty="0" smtClean="0"/>
              <a:t>JPG</a:t>
            </a:r>
            <a:r>
              <a:rPr lang="cs-CZ" b="1" dirty="0" smtClean="0"/>
              <a:t>/</a:t>
            </a:r>
            <a:r>
              <a:rPr lang="en-US" b="1" dirty="0" smtClean="0"/>
              <a:t>JPEG </a:t>
            </a:r>
            <a:r>
              <a:rPr lang="en-US" b="1" dirty="0"/>
              <a:t>(Joint Photographic Expert Group</a:t>
            </a:r>
            <a:r>
              <a:rPr lang="en-US" b="1" dirty="0" smtClean="0"/>
              <a:t>)</a:t>
            </a:r>
            <a:endParaRPr lang="cs-CZ" b="1" dirty="0" smtClean="0"/>
          </a:p>
          <a:p>
            <a:r>
              <a:rPr lang="en-US" b="1" dirty="0"/>
              <a:t>TIFF (Tagged Image File Format</a:t>
            </a:r>
            <a:r>
              <a:rPr lang="en-US" b="1" dirty="0" smtClean="0"/>
              <a:t>)</a:t>
            </a:r>
            <a:endParaRPr lang="cs-CZ" b="1" dirty="0" smtClean="0"/>
          </a:p>
          <a:p>
            <a:r>
              <a:rPr lang="cs-CZ" b="1" dirty="0" smtClean="0"/>
              <a:t>RAW</a:t>
            </a:r>
          </a:p>
          <a:p>
            <a:r>
              <a:rPr lang="cs-CZ" b="1" dirty="0"/>
              <a:t>DNG (Digital </a:t>
            </a:r>
            <a:r>
              <a:rPr lang="cs-CZ" b="1" dirty="0" err="1"/>
              <a:t>NeGative</a:t>
            </a:r>
            <a:r>
              <a:rPr lang="cs-CZ" b="1" dirty="0"/>
              <a:t>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12976"/>
            <a:ext cx="3323357" cy="333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756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JPG/JPEG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Nejrozšířenější formát</a:t>
            </a:r>
          </a:p>
          <a:p>
            <a:r>
              <a:rPr lang="cs-CZ" b="1" dirty="0" smtClean="0"/>
              <a:t>Podporován většinou aplikací</a:t>
            </a:r>
          </a:p>
          <a:p>
            <a:r>
              <a:rPr lang="cs-CZ" b="1" dirty="0" smtClean="0"/>
              <a:t>Ztrátová komprese - </a:t>
            </a:r>
            <a:r>
              <a:rPr lang="cs-CZ" b="1" dirty="0"/>
              <a:t>založena na nižší schopnosti lidského oka rozlišovat drobné změny v barevné složce </a:t>
            </a:r>
            <a:r>
              <a:rPr lang="cs-CZ" b="1" dirty="0" smtClean="0"/>
              <a:t>obrazu</a:t>
            </a:r>
          </a:p>
          <a:p>
            <a:r>
              <a:rPr lang="cs-CZ" b="1" dirty="0"/>
              <a:t>snížení kvality obrazu na 75% je pro většinu uživatelů nepozorovatelné</a:t>
            </a:r>
            <a:endParaRPr lang="cs-CZ" b="1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39639"/>
            <a:ext cx="1860798" cy="1860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4578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TIFF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Neoficiální formát pro tisk</a:t>
            </a:r>
          </a:p>
          <a:p>
            <a:r>
              <a:rPr lang="cs-CZ" b="1" dirty="0" smtClean="0"/>
              <a:t>Složitý</a:t>
            </a:r>
          </a:p>
          <a:p>
            <a:r>
              <a:rPr lang="cs-CZ" b="1" dirty="0" smtClean="0"/>
              <a:t>Kompresní formát</a:t>
            </a:r>
          </a:p>
          <a:p>
            <a:r>
              <a:rPr lang="cs-CZ" b="1" dirty="0" smtClean="0"/>
              <a:t>Je vysoce variabilní</a:t>
            </a:r>
          </a:p>
          <a:p>
            <a:r>
              <a:rPr lang="cs-CZ" b="1" dirty="0" smtClean="0"/>
              <a:t>Není podporován web. prohlížeči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331883"/>
            <a:ext cx="1952997" cy="2138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420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RAW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Nepodporován </a:t>
            </a:r>
            <a:r>
              <a:rPr lang="cs-CZ" b="1" dirty="0" err="1" smtClean="0"/>
              <a:t>Fotolaby</a:t>
            </a:r>
            <a:endParaRPr lang="cs-CZ" b="1" dirty="0" smtClean="0"/>
          </a:p>
          <a:p>
            <a:r>
              <a:rPr lang="cs-CZ" b="1" dirty="0" smtClean="0"/>
              <a:t>Nelze tisknout</a:t>
            </a:r>
          </a:p>
          <a:p>
            <a:r>
              <a:rPr lang="cs-CZ" b="1" dirty="0" smtClean="0"/>
              <a:t>Nepodporují web. prohlížeče</a:t>
            </a:r>
          </a:p>
          <a:p>
            <a:r>
              <a:rPr lang="cs-CZ" b="1" dirty="0" smtClean="0"/>
              <a:t>Ukládá neupravená data přímo ze snímače fotoaparátu</a:t>
            </a:r>
          </a:p>
          <a:p>
            <a:r>
              <a:rPr lang="cs-CZ" b="1" dirty="0" smtClean="0"/>
              <a:t>Rychlé ukládání snímků na kartu</a:t>
            </a:r>
          </a:p>
          <a:p>
            <a:r>
              <a:rPr lang="cs-CZ" b="1" dirty="0" smtClean="0"/>
              <a:t>Co výrobce to vlastní formát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822" y="4869160"/>
            <a:ext cx="2235121" cy="1802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8032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DNG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Specifikace formátů RAW od Adobe</a:t>
            </a:r>
          </a:p>
          <a:p>
            <a:r>
              <a:rPr lang="cs-CZ" b="1" dirty="0" smtClean="0"/>
              <a:t>Cílem sjednocení formátů RAW výrobců fotografických přístrojů</a:t>
            </a:r>
          </a:p>
          <a:p>
            <a:r>
              <a:rPr lang="cs-CZ" b="1" dirty="0" smtClean="0"/>
              <a:t>Software pro </a:t>
            </a:r>
            <a:r>
              <a:rPr lang="cs-CZ" b="1" dirty="0"/>
              <a:t>úpravu snímků Adobe </a:t>
            </a:r>
            <a:r>
              <a:rPr lang="cs-CZ" b="1" dirty="0" err="1"/>
              <a:t>Camera</a:t>
            </a:r>
            <a:r>
              <a:rPr lang="cs-CZ" b="1" dirty="0"/>
              <a:t> RAW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81128"/>
            <a:ext cx="1997234" cy="1770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8194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5191"/>
            <a:ext cx="8784976" cy="4625609"/>
          </a:xfrm>
        </p:spPr>
        <p:txBody>
          <a:bodyPr/>
          <a:lstStyle/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Co je formát souboru?				     	</a:t>
            </a:r>
            <a:r>
              <a:rPr lang="cs-CZ" b="1" dirty="0" smtClean="0">
                <a:hlinkClick r:id="rId2" action="ppaction://hlinksldjump"/>
              </a:rPr>
              <a:t>?</a:t>
            </a:r>
            <a:endParaRPr lang="cs-CZ" b="1" dirty="0" smtClean="0"/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Jaké formáty pro </a:t>
            </a:r>
            <a:r>
              <a:rPr lang="cs-CZ" b="1" dirty="0" err="1" smtClean="0"/>
              <a:t>digit</a:t>
            </a:r>
            <a:r>
              <a:rPr lang="cs-CZ" b="1" dirty="0" smtClean="0"/>
              <a:t>. </a:t>
            </a:r>
            <a:r>
              <a:rPr lang="cs-CZ" b="1" dirty="0"/>
              <a:t>f</a:t>
            </a:r>
            <a:r>
              <a:rPr lang="cs-CZ" b="1" dirty="0" smtClean="0"/>
              <a:t>otografii znáš?	</a:t>
            </a:r>
            <a:r>
              <a:rPr lang="cs-CZ" b="1" dirty="0" smtClean="0">
                <a:hlinkClick r:id="rId3" action="ppaction://hlinksldjump"/>
              </a:rPr>
              <a:t>? </a:t>
            </a:r>
            <a:endParaRPr lang="cs-CZ" b="1" dirty="0" smtClean="0"/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Co víš o </a:t>
            </a:r>
            <a:r>
              <a:rPr lang="cs-CZ" b="1" dirty="0" err="1" smtClean="0"/>
              <a:t>JPEGu</a:t>
            </a:r>
            <a:r>
              <a:rPr lang="cs-CZ" b="1" dirty="0" smtClean="0"/>
              <a:t>?						</a:t>
            </a:r>
            <a:r>
              <a:rPr lang="cs-CZ" b="1" dirty="0" smtClean="0">
                <a:hlinkClick r:id="rId4" action="ppaction://hlinksldjump"/>
              </a:rPr>
              <a:t>?</a:t>
            </a:r>
            <a:endParaRPr lang="cs-CZ" b="1" dirty="0" smtClean="0"/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Čím je zajímavý formát RAW?			</a:t>
            </a:r>
            <a:r>
              <a:rPr lang="cs-CZ" b="1" dirty="0" smtClean="0">
                <a:hlinkClick r:id="rId5" action="ppaction://hlinksldjump"/>
              </a:rPr>
              <a:t>?</a:t>
            </a:r>
            <a:r>
              <a:rPr lang="cs-CZ" b="1" dirty="0" smtClean="0"/>
              <a:t>		     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2078360" cy="259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2013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772816"/>
            <a:ext cx="8785225" cy="4856584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</a:t>
            </a:r>
            <a:r>
              <a:rPr lang="cs-CZ" sz="1600" dirty="0"/>
              <a:t>[cit. </a:t>
            </a:r>
            <a:r>
              <a:rPr lang="cs-CZ" sz="1600" dirty="0" smtClean="0"/>
              <a:t>2012-07-23] dostupné </a:t>
            </a:r>
            <a:r>
              <a:rPr lang="cs-CZ" sz="1600" dirty="0"/>
              <a:t>na: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pixabay.com/static/uploads/photo/2012/04/11/12/56/icon-28101_640.png</a:t>
            </a:r>
            <a:r>
              <a:rPr lang="cs-CZ" sz="1600" dirty="0" smtClean="0"/>
              <a:t> 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dostupné </a:t>
            </a:r>
            <a:r>
              <a:rPr lang="cs-CZ" sz="1600" dirty="0"/>
              <a:t>na: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pixabay.com/static/uploads/photo/2012/04/11/12/54/green-28097_150.png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dostupné </a:t>
            </a:r>
            <a:r>
              <a:rPr lang="cs-CZ" sz="1600" dirty="0"/>
              <a:t>na: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pixabay.com/static/uploads/photo/2012/04/11/13/11/icon-28157_150.png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dostupné </a:t>
            </a:r>
            <a:r>
              <a:rPr lang="cs-CZ" sz="1600" dirty="0"/>
              <a:t>na: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pixabay.com/static/uploads/photo/2012/04/11/13/03/red-28127_150.png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dostupné </a:t>
            </a:r>
            <a:r>
              <a:rPr lang="cs-CZ" sz="1600" dirty="0"/>
              <a:t>na: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pixabay.com/static/uploads/photo/2012/04/01/12/46/computer-23271_150.png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dostupné </a:t>
            </a:r>
            <a:r>
              <a:rPr lang="cs-CZ" sz="1600" dirty="0"/>
              <a:t>na: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pixabay.com/static/uploads/photo/2012/04/15/19/23/head-35008_640.png</a:t>
            </a:r>
            <a:endParaRPr lang="cs-CZ" sz="1600" dirty="0" smtClean="0"/>
          </a:p>
          <a:p>
            <a:pPr marL="118872" indent="0">
              <a:buNone/>
            </a:pPr>
            <a:r>
              <a:rPr lang="cs-CZ" sz="1600" b="1" dirty="0">
                <a:solidFill>
                  <a:srgbClr val="FF0000"/>
                </a:solidFill>
              </a:rPr>
              <a:t>Použit výhradně obrazový materiál Creative Commons.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72</TotalTime>
  <Words>232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Modul</vt:lpstr>
      <vt:lpstr>Prezentace aplikace PowerPoint</vt:lpstr>
      <vt:lpstr>Digitální fotografie Formáty souborů</vt:lpstr>
      <vt:lpstr>Formát souboru</vt:lpstr>
      <vt:lpstr>Standartní formáty</vt:lpstr>
      <vt:lpstr>JPG/JPEG </vt:lpstr>
      <vt:lpstr>TIFF </vt:lpstr>
      <vt:lpstr>RAW</vt:lpstr>
      <vt:lpstr>DNG</vt:lpstr>
      <vt:lpstr>Zopakujme si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15</cp:revision>
  <dcterms:created xsi:type="dcterms:W3CDTF">2012-10-23T10:55:04Z</dcterms:created>
  <dcterms:modified xsi:type="dcterms:W3CDTF">2013-05-02T18:38:23Z</dcterms:modified>
</cp:coreProperties>
</file>