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6"/>
  </p:notesMasterIdLst>
  <p:sldIdLst>
    <p:sldId id="27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2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8" autoAdjust="0"/>
    <p:restoredTop sz="94660"/>
  </p:normalViewPr>
  <p:slideViewPr>
    <p:cSldViewPr>
      <p:cViewPr varScale="1">
        <p:scale>
          <a:sx n="69" d="100"/>
          <a:sy n="69" d="100"/>
        </p:scale>
        <p:origin x="-13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9A1658-7DFF-4F9D-80A6-0D62A60E3327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89E69-2865-4E7B-B1D0-2AC7EDE806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953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6605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85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519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25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9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19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69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09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0604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36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33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99184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4380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41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3416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9883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66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00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1576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32970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74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22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2. 5. 2013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023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696464"/>
                </a:solidFill>
              </a:rPr>
              <a:pPr/>
              <a:t>2. 5. 2013</a:t>
            </a:fld>
            <a:endParaRPr lang="cs-CZ">
              <a:solidFill>
                <a:srgbClr val="696464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696464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77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e/e8/Kobo_ereader_touch_black_front.JPG" TargetMode="External"/><Relationship Id="rId13" Type="http://schemas.openxmlformats.org/officeDocument/2006/relationships/hyperlink" Target="http://upload.wikimedia.org/wikipedia/commons/3/31/HTC_Herald_PDA_Phone.JPG" TargetMode="External"/><Relationship Id="rId18" Type="http://schemas.openxmlformats.org/officeDocument/2006/relationships/hyperlink" Target="http://upload.wikimedia.org/wikipedia/commons/f/f4/Zen_mp3_player.JPG" TargetMode="External"/><Relationship Id="rId3" Type="http://schemas.openxmlformats.org/officeDocument/2006/relationships/hyperlink" Target="http://upload.wikimedia.org/wikipedia/commons/f/f6/Wifi_logo.jpg" TargetMode="External"/><Relationship Id="rId7" Type="http://schemas.openxmlformats.org/officeDocument/2006/relationships/hyperlink" Target="http://upload.wikimedia.org/wikipedia/commons/3/3a/MARIS_Diktat_PDA.jpg" TargetMode="External"/><Relationship Id="rId12" Type="http://schemas.openxmlformats.org/officeDocument/2006/relationships/hyperlink" Target="https://upload.wikimedia.org/wikipedia/commons/6/61/Laptop_innen.jpg" TargetMode="External"/><Relationship Id="rId17" Type="http://schemas.openxmlformats.org/officeDocument/2006/relationships/hyperlink" Target="http://farm6.staticflickr.com/5086/5729891435_506d9b29f5_o.jpg" TargetMode="External"/><Relationship Id="rId2" Type="http://schemas.openxmlformats.org/officeDocument/2006/relationships/hyperlink" Target="http://farm8.staticflickr.com/7072/6880600438_98811b2ae2_z.jpg" TargetMode="External"/><Relationship Id="rId16" Type="http://schemas.openxmlformats.org/officeDocument/2006/relationships/hyperlink" Target="http://fc09.deviantart.net/fs40/i/2009/012/e/f/Windows_Mobile_Concept_UI_by_Pokehkins.png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farm8.staticflickr.com/7016/6670207205_3f6aa06843.jpg" TargetMode="External"/><Relationship Id="rId11" Type="http://schemas.openxmlformats.org/officeDocument/2006/relationships/hyperlink" Target="https://upload.wikimedia.org/wikipedia/commons/8/86/XO_Motherboard.png" TargetMode="External"/><Relationship Id="rId5" Type="http://schemas.openxmlformats.org/officeDocument/2006/relationships/hyperlink" Target="http://www.vostrej.net/blog/images/SAMSUNG_S5230.jpg" TargetMode="External"/><Relationship Id="rId15" Type="http://schemas.openxmlformats.org/officeDocument/2006/relationships/hyperlink" Target="http://upload.wikimedia.org/wikipedia/commons/a/a0/Symbian_buddy-list_screen.png" TargetMode="External"/><Relationship Id="rId10" Type="http://schemas.openxmlformats.org/officeDocument/2006/relationships/hyperlink" Target="http://pixabay.com/static/uploads/photo/2012/04/14/13/55/phone-34017_640.png?i" TargetMode="External"/><Relationship Id="rId19" Type="http://schemas.openxmlformats.org/officeDocument/2006/relationships/hyperlink" Target="http://upload.wikimedia.org/wikipedia/commons/7/76/Xbox-360S-Console-Set.jpg" TargetMode="External"/><Relationship Id="rId4" Type="http://schemas.openxmlformats.org/officeDocument/2006/relationships/hyperlink" Target="http://pixabay.com/static/uploads/photo/2013/02/08/23/35/earth-79533_640.jpg?i" TargetMode="External"/><Relationship Id="rId9" Type="http://schemas.openxmlformats.org/officeDocument/2006/relationships/hyperlink" Target="http://upload.wikimedia.org/wikipedia/commons/d/d6/Mobile_phone_evolution.jpg" TargetMode="External"/><Relationship Id="rId14" Type="http://schemas.openxmlformats.org/officeDocument/2006/relationships/hyperlink" Target="http://upload.wikimedia.org/wikipedia/commons/2/2e/Wikipedia.org_front_page_on_Tungsten_C_with_PalmSource_Web_Browser_2.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751969"/>
            <a:ext cx="7834064" cy="477337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VY_32_INOVACE_57_Inf8_9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Mobilní zařízení a bezdrátová komunikace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Prezentace na téma </a:t>
            </a:r>
            <a:r>
              <a:rPr lang="cs-CZ" sz="1600" b="1" smtClean="0">
                <a:latin typeface="Calibri" pitchFamily="34" charset="0"/>
                <a:cs typeface="Calibri" pitchFamily="34" charset="0"/>
              </a:rPr>
              <a:t>bezdrátové </a:t>
            </a:r>
            <a:r>
              <a:rPr lang="cs-CZ" sz="1600" b="1" smtClean="0">
                <a:latin typeface="Calibri" pitchFamily="34" charset="0"/>
                <a:cs typeface="Calibri" pitchFamily="34" charset="0"/>
              </a:rPr>
              <a:t>komunikace.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23. </a:t>
            </a:r>
            <a:r>
              <a:rPr lang="cs-CZ" sz="1600" b="1" dirty="0">
                <a:latin typeface="Calibri" pitchFamily="34" charset="0"/>
                <a:cs typeface="Calibri" pitchFamily="34" charset="0"/>
              </a:rPr>
              <a:t>2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. 2013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:	</a:t>
            </a: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wifi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, bezdrátová komunikace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981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55848"/>
            <a:ext cx="8367464" cy="1673352"/>
          </a:xfrm>
        </p:spPr>
        <p:txBody>
          <a:bodyPr/>
          <a:lstStyle/>
          <a:p>
            <a:r>
              <a:rPr lang="cs-CZ" dirty="0" smtClean="0"/>
              <a:t>Mobilní</a:t>
            </a:r>
            <a:r>
              <a:rPr lang="cs-CZ" dirty="0"/>
              <a:t> </a:t>
            </a:r>
            <a:r>
              <a:rPr lang="cs-CZ" dirty="0" smtClean="0"/>
              <a:t>zařízení a bezdrátová komunikace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000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Bezdrátová komunikace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772000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spojení dvou subjektů</a:t>
            </a:r>
            <a:r>
              <a:rPr lang="cs-CZ" b="1" dirty="0" smtClean="0"/>
              <a:t> jiným způsobem, než mechanicky (kabelem) tzv. </a:t>
            </a:r>
            <a:r>
              <a:rPr lang="cs-CZ" b="1" dirty="0" smtClean="0">
                <a:solidFill>
                  <a:srgbClr val="C00000"/>
                </a:solidFill>
              </a:rPr>
              <a:t>bezdrátově</a:t>
            </a:r>
          </a:p>
          <a:p>
            <a:endParaRPr lang="cs-CZ" b="1" dirty="0"/>
          </a:p>
        </p:txBody>
      </p:sp>
      <p:sp>
        <p:nvSpPr>
          <p:cNvPr id="4" name="AutoShape 2" descr="data:image/jpeg;base64,/9j/4AAQSkZJRgABAQAAAQABAAD/2wCEAAkGBggGERMPBxAQDhATEhIYEg8QEg8PDxAQFRIXFRYQFBIXGyYqIyUkGx4THzIgJCgpLC0sFh4xNjAqNSYtLCkBCQoKDQwOFA8PFCkYFBopKSkpKSwtLCwpKSkpKSksKSkqKSkpLCkpKSkpKSkpKSkpLCkpKSkpKSkpKSkpKSkpKf/AABEIAOEA4QMBIgACEQEDEQH/xAAcAAEAAgIDAQAAAAAAAAAAAAAABAcBBgIDBQj/xAA/EAEAAgEDAQUEBgYIBwAAAAAAAQIDBAURIQYSEzFBB1FhcQgyQoGRoRUiQ1KxshRicnOzwcTwJDNTY4KSk//EABcBAQEBAQAAAAAAAAAAAAAAAAABAwL/xAAaEQEBAAMBAQAAAAAAAAAAAAAAAQIRMRJB/9oADAMBAAIRAxEAPwC8QAAAAAAAAAAAAAAAAAAAAAAAAAAAAAAAAAAAAAAAAAAAAAAAAAAAAAAAAAAAAAAAAAAAAAAAAAAAAAAAAAAAAAAAAAAAAAAAAAAAAAAAAAAAAAAAAAAAAAAAAAAAAAAAAAAefve/bf2cxTn3bLGHFFq178xa361p4iIisTP5A9AcMOamorF8Uxatoia2jymsxzEx9zmAAABPQAdOHV4NRNow3peaTxeK2raaW/dtEeU/CXcAAAAAAAAAAAAAAAAAAAAArj2727u21+Orw/lXJP8AksdWX0gL9zbcXx1mP8sGaQb9sMcabB/cYf8ADqnoWzRxp8P9zi/khNAAABiQVf7HJi2q3eY9dV/qNWtFVPsRv4mbdLe/Ux/jamVrAAAAAAAAAAAAAAAAAAAAxMxHmDKq/pD37ugwR79X/DTZlk33LFSeOJ+7qrX26aXV79o8FdqxZM80zXteMdZtNa+DesTxHxn0BZe1xxhxR/2sf8kJSJtOSMuHFavMROLHPFomto5pHSYnyn4JYAADEuGXNTF9eeHCNZgt5Wjp6eUgqn2A28T9I29+fH/Nnn/Nbqnfo83jjX1t0t4mGe7PS0RPi9ZhcQAAAAAAAAAAAAAAAAAOq+pxY54tasWnyrMxEz8oB2WtFfNA1Wom/SPJzz5psi9/H3u7Mx3+Oe5zHMV5473Hz6e4XTrnHz9b8ETXeUfNNvPKFqZ79qx98qjPiWx/UmYn4TMOX6dz6WOckxaP63SfxhHz5a445tPDT+0faCuCPK1ubRXHjpE2yZslp4rSlY85menALM2fd8W80nJhiY4tNZiePOIif4TCVmzRi+bXexW27hsul43a1Zz5bzktjrxNMETWsRhi3r3Yjrb1mZ9OHq5JtklB0Zr2zT16/wC/N1TSKeSRbivkj5rRWJn4AiaS1sM2tj6TMxE2jzmI9JlMrvOoxfW4tHx6T+MIWH9WvX16oO5a+ulj3z6Qo2TS7/pdReMdp7mS31az1ieI54iXqKr7M6nV7zuFY0VYtTBbvanPPPcp+rPdwV99pniePSImZ9FqQgAAAAAAAAAAAAAAKA9vem1lNww5OLRitp6RjvEzWJvW9+9SLeXMc1nj4r/dGs0Om3Ck49Zjpmx286ZK1vSfnWeiy6WXT5T2ztt2p2GYjTavPER5UyW8WvH9m/P5Ny2n287jh4jeNPjzx63xTOG//rPMfwWXvHse7I7tHTSxprel9NacMx/4xzWfvhoO+fR71+Hm2x6vHnj0xamvh3+UZK8xP4VdS43rSXG9bRs/tW7Nb1xHjTp7z9jUR4fX4X6x+bY7ZsVo8SkxaJjpaJiYmPhMPnLfOw/aDs7zO66PNjrH7WkRlw/PxKcxH3yx2Y7SarY8lO7ntXTzaPFpM2mk0nznufnzC+Z8S4Tsq4+0naHDpaWvmt3cdfvm8+UVrEefX0edr+zW47Zt2q3fcovj1sYf+Gw1ni2hw2vWLW6ftJpz3p+zHT3vZ7Cdks29ZKbnv1JrSvXRaS8fUj01WWv70x9WPsx18/KycmGmWJrkiLVmJiazETExPnExLhm+Wdv9pna7auPD1eXJHrTPWM1ffExN454+/wB7bNt9vGe8eHvujx5aT0tOGZpMx8aW5j81g7r7F+ym497w8eXTd700+W1McT+9XHbmsfKI4aHvn0fdz0/Ntk1WPUR6Y9RWcOT5RevMT9/ddSy9aS4/W47R7VezG88RXP8A0e8/Y1EeF190W8vzbHfJTU15paLVnytWYtWY+Ew+a977Gb72d5/S2kzYa+uSK+Jh/wDpXmPzR9m7Rbrsc97atRfH/Vi0zSfnSek/gvmXlXxLyvo3X66mkj4+kerTcttw7T6j+hbRPGWYic+o471NHhn7U++0+Va+s9Z6Ry8va+0m59sK4sO31rbXZu9Fo/ZafHW3FtRk91fh5zM8Qt/sp2W0nZTBGHS83tM97Nmv/wAzPln62S8/wj0jo4rLSRsGwaLs3gpptur3aV85nrfJeetsl7etpnrMvSBAAAAAAAAAAAAAAAAAABia8tbz+zjstqc1dTk0ODxa273erWaVtfnnvWx1mK269esS2UBiI4ZAAAGJrEtR7R+yrsx2m/W1GnjDk/6um7uC8/2oiOJ++JbeA13sb2F2rsRitj2yLTa885M2SYtlyTHlFpiIjiPSIiI8/WZlsQAAAAAAAAAAAAAAAAAAAAAAAAAAAAAAAAAAAAAAAAAAAAAAAAAAAAAAAAAAAAAAAAAAAAAAAAAAAAAAAAAAAAAAAAAAAAAAAAAAAAAAAAAAAAAAAAAAAAAAAAAAAAAAAAAAAAAAAAAAAAAAAAAAAAAAAAAAAAAAAAA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6" name="Picture 2" descr="http://farm8.staticflickr.com/7072/6880600438_98811b2ae2_z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" y="2899161"/>
            <a:ext cx="5291189" cy="390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79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Rozlišujeme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03594"/>
            <a:ext cx="8229600" cy="4625609"/>
          </a:xfrm>
        </p:spPr>
        <p:txBody>
          <a:bodyPr/>
          <a:lstStyle/>
          <a:p>
            <a:pPr marL="633222" indent="-514350">
              <a:buClr>
                <a:srgbClr val="C00000"/>
              </a:buClr>
              <a:buSzPct val="100000"/>
              <a:buFont typeface="+mj-lt"/>
              <a:buAutoNum type="arabicParenR"/>
            </a:pPr>
            <a:r>
              <a:rPr lang="cs-CZ" b="1" dirty="0" smtClean="0">
                <a:solidFill>
                  <a:srgbClr val="C00000"/>
                </a:solidFill>
              </a:rPr>
              <a:t>Optickou (světlo)</a:t>
            </a:r>
          </a:p>
          <a:p>
            <a:pPr marL="633222" indent="-514350">
              <a:buClr>
                <a:srgbClr val="C00000"/>
              </a:buClr>
              <a:buSzPct val="100000"/>
              <a:buFont typeface="+mj-lt"/>
              <a:buAutoNum type="arabicParenR"/>
            </a:pPr>
            <a:r>
              <a:rPr lang="cs-CZ" b="1" dirty="0" smtClean="0">
                <a:solidFill>
                  <a:srgbClr val="C00000"/>
                </a:solidFill>
              </a:rPr>
              <a:t>Rádiovou</a:t>
            </a:r>
          </a:p>
          <a:p>
            <a:pPr marL="633222" indent="-514350">
              <a:buClr>
                <a:srgbClr val="C00000"/>
              </a:buClr>
              <a:buSzPct val="100000"/>
              <a:buFont typeface="+mj-lt"/>
              <a:buAutoNum type="arabicParenR"/>
            </a:pPr>
            <a:r>
              <a:rPr lang="cs-CZ" b="1" dirty="0" smtClean="0">
                <a:solidFill>
                  <a:srgbClr val="C00000"/>
                </a:solidFill>
              </a:rPr>
              <a:t>Sonickou (zvuk)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77834"/>
            <a:ext cx="5076056" cy="3375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769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Vzdálenost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4625609"/>
          </a:xfrm>
        </p:spPr>
        <p:txBody>
          <a:bodyPr/>
          <a:lstStyle/>
          <a:p>
            <a:pPr algn="just"/>
            <a:r>
              <a:rPr lang="cs-CZ" b="1" dirty="0" smtClean="0">
                <a:solidFill>
                  <a:srgbClr val="C00000"/>
                </a:solidFill>
              </a:rPr>
              <a:t>Vzdálenost mezi komunikujícími body </a:t>
            </a:r>
            <a:r>
              <a:rPr lang="cs-CZ" b="1" dirty="0" smtClean="0"/>
              <a:t>může být </a:t>
            </a:r>
            <a:r>
              <a:rPr lang="cs-CZ" b="1" dirty="0" smtClean="0">
                <a:solidFill>
                  <a:srgbClr val="C00000"/>
                </a:solidFill>
              </a:rPr>
              <a:t>od několika metrů </a:t>
            </a:r>
            <a:r>
              <a:rPr lang="cs-CZ" b="1" dirty="0" smtClean="0"/>
              <a:t>(infračervený ovladač televize) </a:t>
            </a:r>
            <a:r>
              <a:rPr lang="cs-CZ" b="1" dirty="0" smtClean="0">
                <a:solidFill>
                  <a:srgbClr val="C00000"/>
                </a:solidFill>
              </a:rPr>
              <a:t>do miliónů kilometrů </a:t>
            </a:r>
            <a:r>
              <a:rPr lang="cs-CZ" b="1" dirty="0" smtClean="0"/>
              <a:t>(komunikace družic v kosmickém prostoru)</a:t>
            </a:r>
            <a:endParaRPr lang="cs-CZ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769" y="3610876"/>
            <a:ext cx="4296479" cy="3222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298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V mobilních zařízeních: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mobilní telefony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PDA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GPS zařízeních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satelitní televizi a jinde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53" r="22402"/>
          <a:stretch/>
        </p:blipFill>
        <p:spPr bwMode="auto">
          <a:xfrm>
            <a:off x="6732240" y="1544425"/>
            <a:ext cx="1925783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30542"/>
            <a:ext cx="3240360" cy="219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392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Typy komunikace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1"/>
            <a:ext cx="8784976" cy="50405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Optická komunikace (světlo)</a:t>
            </a:r>
          </a:p>
          <a:p>
            <a:pPr lvl="1"/>
            <a:r>
              <a:rPr lang="cs-CZ" b="1" dirty="0" smtClean="0"/>
              <a:t>infračervené spoje – periferie k počítačům, dálková ovládání, čidla</a:t>
            </a:r>
          </a:p>
          <a:p>
            <a:pPr lvl="1"/>
            <a:r>
              <a:rPr lang="cs-CZ" b="1" dirty="0" smtClean="0"/>
              <a:t>signální komunikace – světelným paprskem, vlajková komunikace (lodě)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Rádiová komunikace (rádiové vlny)</a:t>
            </a:r>
          </a:p>
          <a:p>
            <a:pPr lvl="1"/>
            <a:r>
              <a:rPr lang="cs-CZ" b="1" dirty="0" smtClean="0"/>
              <a:t>dálková ovládání, vysílačky, televizní přenos atp.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Sonická komunikace (zvuk)</a:t>
            </a:r>
          </a:p>
          <a:p>
            <a:pPr lvl="1"/>
            <a:r>
              <a:rPr lang="cs-CZ" b="1" dirty="0" smtClean="0"/>
              <a:t>ultrazvuková pojítka – ponorky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92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Mobilní zařízení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 smtClean="0"/>
              <a:t>je malý </a:t>
            </a:r>
            <a:r>
              <a:rPr lang="cs-CZ" b="1" dirty="0" smtClean="0">
                <a:solidFill>
                  <a:srgbClr val="C00000"/>
                </a:solidFill>
              </a:rPr>
              <a:t>přenosný elektronický bezdrátový přístroj</a:t>
            </a:r>
            <a:r>
              <a:rPr lang="cs-CZ" b="1" dirty="0" smtClean="0"/>
              <a:t> s vlastním napájením</a:t>
            </a:r>
          </a:p>
          <a:p>
            <a:pPr algn="just"/>
            <a:r>
              <a:rPr lang="cs-CZ" b="1" dirty="0" smtClean="0"/>
              <a:t>je </a:t>
            </a:r>
            <a:r>
              <a:rPr lang="cs-CZ" b="1" dirty="0" smtClean="0">
                <a:solidFill>
                  <a:srgbClr val="C00000"/>
                </a:solidFill>
              </a:rPr>
              <a:t>vybaveno dotykovým displejem nebo miniaturní klávesnicí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940" y="3429000"/>
            <a:ext cx="2040704" cy="328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830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Typy mobilních zařízení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mobilní telefony (smartphone)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notebooky, netbooky, smartbooky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PDA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tablety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čtečky elektronických knih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MP4 přehrávače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PMC (Portable media center)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MID (Mobile internet device)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herní konzole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4" r="17717"/>
          <a:stretch/>
        </p:blipFill>
        <p:spPr bwMode="auto">
          <a:xfrm rot="20046771">
            <a:off x="5777346" y="3059201"/>
            <a:ext cx="3366655" cy="3361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497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Mobilní telefony – jak šel čas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4104456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08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Mobilní telefony – přehled funkcí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7975" y="1556793"/>
            <a:ext cx="8378825" cy="5112568"/>
          </a:xfrm>
        </p:spPr>
        <p:txBody>
          <a:bodyPr>
            <a:normAutofit fontScale="70000" lnSpcReduction="20000"/>
          </a:bodyPr>
          <a:lstStyle/>
          <a:p>
            <a:r>
              <a:rPr lang="cs-CZ" sz="4200" b="1" dirty="0" smtClean="0">
                <a:solidFill>
                  <a:srgbClr val="C00000"/>
                </a:solidFill>
              </a:rPr>
              <a:t>Telefonování, SMS, MMS, </a:t>
            </a:r>
            <a:r>
              <a:rPr lang="cs-CZ" sz="4200" b="1" dirty="0" err="1" smtClean="0">
                <a:solidFill>
                  <a:srgbClr val="C00000"/>
                </a:solidFill>
              </a:rPr>
              <a:t>WAPu</a:t>
            </a:r>
            <a:endParaRPr lang="cs-CZ" sz="4200" b="1" dirty="0" smtClean="0">
              <a:solidFill>
                <a:srgbClr val="C00000"/>
              </a:solidFill>
            </a:endParaRPr>
          </a:p>
          <a:p>
            <a:r>
              <a:rPr lang="cs-CZ" sz="4200" b="1" dirty="0" smtClean="0">
                <a:solidFill>
                  <a:srgbClr val="C00000"/>
                </a:solidFill>
              </a:rPr>
              <a:t>Organizátor, </a:t>
            </a:r>
            <a:r>
              <a:rPr lang="cs-CZ" sz="4200" b="1" dirty="0" err="1" smtClean="0">
                <a:solidFill>
                  <a:srgbClr val="C00000"/>
                </a:solidFill>
              </a:rPr>
              <a:t>videohovory</a:t>
            </a:r>
            <a:endParaRPr lang="cs-CZ" sz="4200" b="1" dirty="0" smtClean="0">
              <a:solidFill>
                <a:srgbClr val="C00000"/>
              </a:solidFill>
            </a:endParaRPr>
          </a:p>
          <a:p>
            <a:r>
              <a:rPr lang="cs-CZ" sz="4200" b="1" dirty="0" smtClean="0">
                <a:solidFill>
                  <a:srgbClr val="C00000"/>
                </a:solidFill>
              </a:rPr>
              <a:t>připojení k internetu technologií GPRS a EDGE</a:t>
            </a:r>
          </a:p>
          <a:p>
            <a:r>
              <a:rPr lang="cs-CZ" sz="4200" b="1" dirty="0" smtClean="0">
                <a:solidFill>
                  <a:srgbClr val="C00000"/>
                </a:solidFill>
              </a:rPr>
              <a:t>integrovaná funkce handsfree</a:t>
            </a:r>
          </a:p>
          <a:p>
            <a:r>
              <a:rPr lang="cs-CZ" sz="4200" b="1" dirty="0" smtClean="0">
                <a:solidFill>
                  <a:srgbClr val="C00000"/>
                </a:solidFill>
              </a:rPr>
              <a:t>podpora JAVA, přehrávač </a:t>
            </a:r>
            <a:r>
              <a:rPr lang="cs-CZ" sz="4200" b="1" dirty="0">
                <a:solidFill>
                  <a:srgbClr val="C00000"/>
                </a:solidFill>
              </a:rPr>
              <a:t>hudby a </a:t>
            </a:r>
            <a:r>
              <a:rPr lang="cs-CZ" sz="4200" b="1" dirty="0" smtClean="0">
                <a:solidFill>
                  <a:srgbClr val="C00000"/>
                </a:solidFill>
              </a:rPr>
              <a:t>videa</a:t>
            </a:r>
          </a:p>
          <a:p>
            <a:r>
              <a:rPr lang="cs-CZ" sz="4200" b="1" dirty="0" smtClean="0">
                <a:solidFill>
                  <a:srgbClr val="C00000"/>
                </a:solidFill>
              </a:rPr>
              <a:t>slot na paměťové karty</a:t>
            </a:r>
          </a:p>
          <a:p>
            <a:r>
              <a:rPr lang="cs-CZ" sz="4200" b="1" dirty="0" smtClean="0">
                <a:solidFill>
                  <a:srgbClr val="C00000"/>
                </a:solidFill>
              </a:rPr>
              <a:t>Bluetooth</a:t>
            </a:r>
            <a:r>
              <a:rPr lang="cs-CZ" sz="4200" b="1" dirty="0">
                <a:solidFill>
                  <a:srgbClr val="C00000"/>
                </a:solidFill>
              </a:rPr>
              <a:t>  i </a:t>
            </a:r>
            <a:r>
              <a:rPr lang="cs-CZ" sz="4200" b="1" dirty="0" smtClean="0">
                <a:solidFill>
                  <a:srgbClr val="C00000"/>
                </a:solidFill>
              </a:rPr>
              <a:t>Wi-Fi</a:t>
            </a:r>
            <a:endParaRPr lang="cs-CZ" sz="4200" b="1" dirty="0">
              <a:solidFill>
                <a:srgbClr val="C00000"/>
              </a:solidFill>
            </a:endParaRPr>
          </a:p>
          <a:p>
            <a:r>
              <a:rPr lang="cs-CZ" sz="4200" b="1" dirty="0" smtClean="0">
                <a:solidFill>
                  <a:srgbClr val="C00000"/>
                </a:solidFill>
              </a:rPr>
              <a:t>integrovaný digitální fotoaparát</a:t>
            </a:r>
          </a:p>
          <a:p>
            <a:r>
              <a:rPr lang="cs-CZ" sz="4200" b="1" dirty="0" smtClean="0">
                <a:solidFill>
                  <a:srgbClr val="C00000"/>
                </a:solidFill>
              </a:rPr>
              <a:t>integrovaný GPS přijímač</a:t>
            </a:r>
          </a:p>
          <a:p>
            <a:r>
              <a:rPr lang="cs-CZ" sz="4200" b="1" dirty="0" smtClean="0">
                <a:solidFill>
                  <a:srgbClr val="C00000"/>
                </a:solidFill>
              </a:rPr>
              <a:t>FM rádio, kompas, kamera</a:t>
            </a:r>
          </a:p>
          <a:p>
            <a:r>
              <a:rPr lang="cs-CZ" sz="4200" b="1" dirty="0" smtClean="0">
                <a:solidFill>
                  <a:srgbClr val="C00000"/>
                </a:solidFill>
              </a:rPr>
              <a:t>operační systém (Symbian, Windows Mobile, Android)</a:t>
            </a:r>
          </a:p>
          <a:p>
            <a:r>
              <a:rPr lang="cs-CZ" sz="4200" b="1" dirty="0" err="1" smtClean="0">
                <a:solidFill>
                  <a:srgbClr val="C00000"/>
                </a:solidFill>
              </a:rPr>
              <a:t>micro</a:t>
            </a:r>
            <a:r>
              <a:rPr lang="cs-CZ" sz="4200" b="1" dirty="0" smtClean="0">
                <a:solidFill>
                  <a:srgbClr val="C00000"/>
                </a:solidFill>
              </a:rPr>
              <a:t> USB konektor</a:t>
            </a:r>
          </a:p>
          <a:p>
            <a:r>
              <a:rPr lang="cs-CZ" sz="4200" b="1" dirty="0" smtClean="0">
                <a:solidFill>
                  <a:srgbClr val="C00000"/>
                </a:solidFill>
              </a:rPr>
              <a:t>3,5 mm jack</a:t>
            </a:r>
          </a:p>
          <a:p>
            <a:endParaRPr lang="cs-CZ" dirty="0"/>
          </a:p>
        </p:txBody>
      </p:sp>
      <p:sp>
        <p:nvSpPr>
          <p:cNvPr id="22530" name="AutoShape 2" descr="data:image/jpeg;base64,/9j/4AAQSkZJRgABAQAAAQABAAD/2wCEAAkGBhQSEBUUExIWFBUWGBwYFxcYGBkcGBoYGBcVFxgZFx0YHCgeGRojGRcUHy8gIycpLCwsGh8xNTAqNSYrLCkBCQoKDgwOGg8PGjUhHiQ0NCwvNC81LyopLC0sLC0sLCksKSkpLCwsKiksLDQpLCwsMCopKSksLCwtLCwpLCwsKf/AABEIAMIBAwMBIgACEQEDEQH/xAAcAAACAgMBAQAAAAAAAAAAAAAABgUHAgMEAQj/xABTEAACAQIDBAUHBwcJBgQHAAABAgMAEQQSIQUGMUEHEyJRYRQycYGRobEjQlJyc7LBJCVikrPC0RUzNWOCosPS8FN0g6PE4QgXk/EWNENEVLTT/8QAGgEBAAMBAQEAAAAAAAAAAAAAAAEEBQMCBv/EACsRAQACAgEDAgQGAwAAAAAAAAABAgMRBBIhMRNBIlFx0QVCYbHB8BVSgf/aAAwDAQACEQMRAD8AvGiiigKKKKAooooCiiigKKKKAooooCiiigKKKKAooooCiiigKKKKAooooCiiigKKKKAooooCiiigKKKKAooooCiiigKK558fGnnyIvpYCuN958OP/q3+qrt91TQSlFQr73Ycf7U+iGU/u1Gbxb9rFCTBFLLIdAOrkQD9JiycPAXJ8OIBsZgBcmw76jJt6MKpscTEW+irhm/VW7e6qN2rvJiZGJdEB/SjDkeg4jOw9RFROK27iiLNPMF+iHdU/VUhfdUi+8bvtDGL5JiO9k6ofrYkxr76X8b0uwrfL1A+tOXPswsco/vCqKe172F+/n7a1O1NI2tnH9NXdMf+Dhf38ROv7OlnafTE7g38sI7/ACqKI+oQYYW/WPrpDkqOxj62oLg2Fv8AwDBSy4cY18RD25UlxsjssZNutQEdXKqllBBQEXBII1p+6NN/22hGUnj6rEIqvbgskT+bKo5crjlcd9h887g4lV2hCHIEcuaGS5svVzRtE2a+lgGvr3Vb20Mcmz8ZszEscsZgaKUgE9hQoGi6mxlU/wBkVCVv0UgTdN2zgdGmbxEZ/eIrV/56bP8Ao4j/ANNf89BYlFIWH6bNnNxaVPrRn90mpjBdI+z5fNxcd+5rqf7wFAy0Vpw2LSQXR1cd6kEe6t1AUUUUBRRRQFFaMVjo4xd3VR4kD2d9Ro3xwl7GYL4sGVf1mFh6zQTNFYo4IBBBB1BHAjwrKgKKKKAooooCiiig0Y3E9XGz9w9/L32quNsdIGCUkS4xpjzSG5X0dnse00z9JmIKbIxbA2PVED+1Zfxr5jwwoLcj6TMDnAXCSWJ1dsot42UsTT5hDC6qynCkMAw+V1sRcaFLjQjjXzxg8M0jhEBZmNgBzNb8RsKxvLAQSbXZSLkaaE8bWoPok4JbE5YLAXJEvIak+ZpS1Jvpg1fLlm+vGLr6rlWPqWqjw+yEjYN1WU8QSCO8aX8bipeJqC1cNvDg5dBikBPzZ1yer5ULf1E1sx25uFkF3w6DNweE5PhoffVe4aQNlHcLG/A6k/jU9u9J1OMjjTsxyxuWQaLnTK6sFGgawcXHG+vKgrTf3Z5wWMeEC6WDIxtmyt3kAAkEMOHKoRmXKMpY31JYj2CwHjVjdPGHXynDtzMbg+pwR941WUKEroCdTwHo/jUwhjK9heol2ub1345Wta1r95A+NcqYNjwsfRrx4ebegwgazA1eu/aKU2WHAKkSAg8NfJfxtVIYeDtoLg3a2l+Ommo8aujpKhDQ7MUqWBDgqOJGfB3A8SL0SphcS1h/CvfK27hVgH+SbaYXEH0yD/PSm2zxUCNXH94qS2LC2KnjgQ9qRgovwHeSe4C5PgDXmL2aCxKjS+nops6ItgB9pKWGiLm/5kafvGgddlTps7GQxxSFoo7RTO3z85AJPgrMCO61udW9Xz90iYz8oYahc887qpylupPya3HAXBYnuF+IFWXulv4ZsFBJJG5d0u3DvIvpa+g42F6B2rkxu1Yov5yQL4c/YNahsVvKWQhFMZPBiM1vVprSvLsUtc9epPE5syn2kEe+gYsbv7GukaFj3nQe65+FLm0N95nOXrBHf5q6H/NUTitksrkO1weADdkC1vm2zag8T4cq0uiIvZsPQLD10GUs5Y3JJPeTrWh2rjl2xENM4Y9y3Y/3b1uggxMv81hJSD857IvtNBxbHxmNwssvkU1lRgxgfWJlcZhYHzTcOLrY6DWrh3L3tXHwF8vVyxnJLHe+VvA81NjY+BHI1VexpLYmbxii+9NU/uFIItrMo0E8MmYci0UkZU+yST20Fq0UUUBRRRQFFFFAm9Lx/M2K9Ce+RBXzhhhX0b0xH8y4n/h/to6q7djD5pFGmkYOoBBACaEHkaBTwsxRgymzA3BHfTTgt/MUiBMyMBfVlu2rZjqCDqfgKY8dsASMzZI1zG/ZSwHDQa6DT31wNuj6P1aDyPpEna2dIWAN/M14m4BubA3PAVDCYsxY8SST6Sb+qpJ93QL9pRbvDD52X6Ova0uO8d4vtG68mlra6jxHhpQasA2tMWzB+X4X6kv7O341CpsOdTw9PDhz4ip/ZKj+UMPbNbJLbNa/BBrl050HN0i7OjxO2MBBLfq3V89iQct5GNiNR5gqqN4Nkus8sEGHkZUmaxVXdgB2chIB4cat7e8H+XMKwXMIsO8hFwLi86c/FxUTsbareRSYvrSgnxU7CO0YNlQyuc0lxfKhAQDU2FxxETMx4e6RWZ+KdQqDB4bExYkIsDCZ7KsbocxzcLKbcbcfTTJDuXthY7CIoqAkDPCG0sbDtZidBYU0b94A4XbmC+VeQmLMWYKCLtMugUAcBwqwdvSFcIWEUapp1UisC7EnS9jrdbk8eB4Vxvminn5bZ/M5M4b2jH3iI33/AO/Z85YPaUhmjlZiziQNmOpJXIR6aunfh7fySSNLsbf28GbVS2wEzYiAEXBmAseBuUq6d+ML1n8lJ9LrB/8Aqn8KsxXwtTbW/wBCs+/4ZVDYGGw1HydyLklsua41vzv435LuJx4d2bq2XMxOULYAE3sPAcKeMVuay5SojIPLQW/1r7KzxO57Q2MkSZTbtCxGvDx91Xo4O/zwzLficVjfpyQPKB9B/wBWnzoemHlsvZYWgvqLcJ8PUqd3sOEv1Cn0AX9+grRuQFG1cUETq18mfKn0RnwhtVfLgnHG5law8uuW3TEanWy10oMyYpWUlTmnIYcb9aR7LaW5gmrK2RjMsEYXB4trIuuWEA9kXIMko0J19dV90jbPefEQpGpZ2OKsBb5shc8dNFDH1VZ+zIMUYYrNCoyJbsuSRlFr+Po/9664k/JyY7hSrFbhWy3DFdAcpK6HuJFcWzNlOuBjWa5lEQzknMc1tbm+p8b1L4QMB8oyk3OoFhbS3H11sxMimN7MDZTexBt7KBceNXijuBfUX52Lvz9NqXdpbqYdCpa8jyKWLyOCkbanzAR4AL6e6u9wGkwgIzDM+lr6gT2OvMXPtrkm2YcxJI7RJ0IJ4+BvVvi4KZbTF7a/lnc/lZePSJxU6v4dmDxmHgJ6uwGUACONQwIKkksbC5sRpfzqMRt9WIKwXKm4aR2Yg8jpbw4k8K549mjurpXBacK1K8PjY48TP1lgzzudl94r9I++ybsx/wApl+zj+/LU9ue353g+pif8GlvZrflEv2cf3paYNyjfa8H2eI/wawH164KKKKAooooCiiigS+mP+hsT6Yv20dV50fpfEAH/AGP/APOrD6Y/6GxHpi/bR1X/AEb64ofYn4R0D+cKP9CtTYPtfNy28b319VuHvqRMetZdVUeU+EQ2x4yb5RfQ3uRcqSRex1sWY+s1qGwYz50a6OWGp43Fm0OhIVdKm+qrxoxUoQke7kagBVKgEEWYnVb284k27R0rlwMdtqxDujl/wP40xLFfgKX8MLbZUd0cn/TUTpx7xgNvFhAQCPJn0IuD2cYdRz1Apcl3qjiR8N5NI/VYyd0lSeGLUvIthnVrdknUC4NipBAI2dJ+3ZMJtiGeLKXTDrYMLjtHEIb2I5MaX9k7gxY+PyqbFNG0jMSiRggdthxL87d3OvdMdrzqsbcsmWmKOq86hG78b/vidpRYkwqnUoFCZ89xd2OZgBr2yNBppx4n3G7/AMgiuqwDP80MzMNCbsNACDyPOufa+40Ue0YMLHOzpMAcxADLqwYaafNv66apuhvDrGW8oYmxsLDjbTlXDNjrFtXjvDhbi8flay2jftHlXm7EebFYYd86j2lKurfE9rZGttX146FsID7iapfdJL4zCjvxCDTj50fCrj36fL/JBtftEe2TBD8asRPj6u1o8/T7mrAZSLlwbHhlHIWF9K3Y6JJ0KMdNCPA66j0CtGF2THqA7g2sdR/Cu7ZuxlLDtNYctNfdV601ieqJZta2mvTMeSS+PTLkLesVo3KcHauII4eSv7mwdMW825EcUIMQYsGJY3Hmnlbw04d2tLW5EeTac4P/AOJL9/CGvfKvS+GLV+bhwMWXFyJrk+X8w6Mb/SuE9OP+49RuG2ZnVbtJqBbiRz58Bw525V37Whz46FAbFxtBVI5Epe/suPXUrgl+Sj0+Yv3RWU3i6dhC/mOdeN0t6dTexpx3LwxSLEDUAKAAbcLvroBx8a5EgtfxN9damthD5Of6q/FqCKift4fvzNb/AJ/4U1tsyMwIbZtL300J46+Go76T8NGxeFgpZUc5rcQG65b25gEi/p9NS/kyRYUZnkQ9qR161sti7O2jXXnw0oM4cPfhrYkewkfhW44bQ+it2x8OepQsLFu1buzEtb1AgV2vB2T6D8K0/Wnp7sf0I6p0pXZjfLy/Uj+MlMW4rfniH7PEf4NK+zX+Wk+onxkpj6P2vtiL7LEf4NZjYXTRRRQFFFFAUUUUCX0x/wBDYj0x/to6r/otF8Yv2J/w6sHphH5lxP8Aw/20dIHRKfy1b8Oob4R0FsPh7CtRWpRow4v7+IqI2vBiAyeTdS9rmRJCQSDbIVIGnBzrxtRL3q62rg6j49p4sSBWwAIuLusy2C3AJ1HHXzb305V34DFySK3WR9WQ1gNdRYWOtDbJ1A0FJuGP57t/Vv8A9LTuY6R4f6eb7N/+loghdNX9Ir9hH9+au7c2OXyGLKgKkMfN86zvx7wD6tKjumn+kR9hH96WkrCY2RVIEc7i+mSSRVGguLKLXvzq1xc/oX6tb7KHP4tuTjilLa77/c47YH56wfWkJdNW8CZQDbv7rcadJdnlI1eWSyDKSc17XFxccQO8nzedURjZWM5ZkYXYHIxYtbSy3btcOddmImurWwhXQ6kyG1xqdeNvGq3In1sk38bWeNi9HFWlp3MDdeXLisMx5TqfYUNXB0hPaPZR7iT/AMzBVTu7kIfEYdSSA0yi44i5QaVcPSHEWi2UoNibgHuvJggDXqPEPU73P0+5uw2Mzk24n/RqZaYKgK8Brx9tJj7p7Qj1SSF/QxU/3hb31yYhceqHMuZeZVgb+zW1X+mt57SyYy3xx8VZO0e2El7LC51tfxBFJuzcAINt4qMcBg5Pf5GfxqR3cQ5gZCg/RFyfhpy51yRuDt3FW4eRP7hgxXDPHTGo8LnFt1/FPlE7W2lHBjsFLK2VBJjMzHlmVVF7d5IHrqf2cPkYj/Vp9wUg9Jnm4f6+J+/DVj7GiHk0J74oz/cWqi8BETUpspbRzfVX4tXMy3rtwC2im9C/E0EXsHzT6f3pK7492pJXUzuvUqcyxJfta5gZCeV7HKNLjW9Q2zcZkUALmLGwFwOBlYnXuAP+tQ8wYg5FsvIfAV7rDxedNghryWLst6D8DXoxB+j7604vG2Q9kcDxYDka9zty+FQOzW+Vk+qn79MnRu19sx/ZT/GGlXZr/KSfVT9+mfov12wvhFN8Yq4rC8aKKKAooooCiiigTel8fmXFehP20dVj0fRlpZFF7tg5QLcdY04eNWj0tj8zYv6q/tY6ojdffaXBTLNGiMypks17EEAciDfQc6R2F3bP22kez5c7Zkhw12t597MDccb39QuKhd399sNDjkw5ObrhDBFJmDOcqvkzgHQZmIuObjlwgk6c3dWSXBQurgq4DEBgRYggg3BBPGonYO8WzIMSs4wE2ZDmReuDojcioKgkjlmJt6anz3lMTaI1E9luYHHzNtGaNj8kFGVeYItc29hB4HMay2hvEI53j/2eS4tckSW17xxsNLXBue5XwfSfswS9b1E0chvc2HPjez291bDvLsebEjEGR0lzK1yHALJopYAEGw4d1ebzM+HTBNKzPqbn7mnbG1Hikyr1RsgYq2cNa5BIIBW3hx40pRNfb72/2b/DCGpvGbdwGIbMuOjQkZWBVdR451v76Xdn4hH2+5Rg6dU2VlIIIAwg0tpypEPEzE+xM6ZYWfaYCqzHyeM2UEmwaW+gF6hdloThIz5OzgSqM+S4tmHyd7cybWvbXhrVm4xQd41B4HBAHxBdwRVbQ7VlXDmFY3MfW57hUPaDaWvIDbThbkda836u2k11325MZb+VMOMhiDPkVSLFA5yrppwLZtO8nnVx7x7Bw6YOdkgePyePP1jKQWyhmYdoXkuFNydO0LcNKB3nxztOGYMrWLXNg1yx1AUm1iO/lem3eXpO2hiNn9RNCqIQoklAIaQaECxay30vlHO2gJFe3klbDNp4bKWtMOyOJ1TQajU8ONXF0iylYdlsASVzEAcbh8EQB41UO7J/KcOePy66f2kq4ekE/J7Kvw1/aYGnVMdnjXeWY32nW5ZZzbl1LG/sXwt7K68Jt5nGQyEjKSQ8cosBqe0wtp6az66LubXu5e+tEuIS/YJA8e/X8LVV/wAnkj8sKU8aP9pcWI2uFIImjOuhu4It35lBX11huljet2lM9y18HMLnnlfCj2aV3ia/zvf+Fcu77fnWbn+RS/HC11p+IW5E9Fq693rBx4x3m0SXekrzMP8AaYr78NO2yY5/J8MBiIhmiSwMethGp07WpGnd3+BSOkr+bw/2uK+/BT5u9sWVoMFIxDFIV1yngygi2ltFyDxIrquTv2SeHBUv1kqsBryGUC97/wDfhUjg5FaGUqwYdnUEEcT3VD4Xd+dXlZnvmD5MqsCud82p14aAH08eUrszAvHBNnFiSDzPhzA7qiNul4rHidlzAN2ovrMPWUxFhTnhsYMij9EfAUq7FUFSCARccRfUM5B15+NevtkBiL8CR7DVvj4+uZUOXmjHEbNqYlRewAubm3MniT41jLOoRrADRvgT8SaWE2wO+s5drdhtfmn4GrM4FOOVWfdUezm+Uk9CfvU4dEC32q57oZPfJDSXs49t/QnwanboZH5yl+xf9pFWY2F10UUUBRRRQFFFFAs9JWCabZWKjQZnZLKo4k5lIA8Ta1fMMGFGYo8nUuGy5XUgX55iR2ddNfG9fU+++IMeAmZSVIAswAJUl1Aax0Nr3se6q+2Th4dp4U+XYdJpIneN5ltHMAmQhhlGuj6qSBp5pvUSKiweBZ3ZVbNltchRxIuba6gGw8aatzd0Vn62WZesSIhEj81WcgG7a8sy8TbzieFMsfRV1Uj+Q4hJe+KcNGwA0urqmVxr52S3DWp7cbYU8MWIwuIh6mVnE0XbRg6hVV8rKeRtcGx7a1IQ9793Vgj6yONVA4hGJQi4BIzAZSpIuLAWN7aapybWX6LcbfN4+2rS3/YrA0ORi7XGUKS12AWwUXJ7IZvQD3VWv/wzjZrFMHiCbg36pxe19SWUCg2w4sXAIZb6DMpGvdfhenjo2P5wT7GT78FRcXR5tbErZ4lhUnUyOgHG47KZmFqeNzN0UgmMpxkM8iL1bJDYhC5UkucxPzLAWXnxqITOvYvdIG8ZwO2VnVA58kVbE2855bHgeBA0qF3d6Jo8fh1xLYpo2kuxURqQvaZQLlxc9m/rrLptH5fH/uyftJ6l9wMW6YKPKUPnG0hsuUtY2NxY3X36Xqzx8XqzMfoq8nkVwVi1p8zoi7a6Oep2lDglxAYTAESFLFRdwwKhjcjIba63HCmPGdBLrGWXGg6EgNEVBNtAT1htfvtXDvBI521hyGJNhlPeFDg8eRsx176srbGJl8naz/NYA2XXMdLa300JuNNR3X6zx4i0x/fC3xYjPjjJE9pUHu6+WeAjiJlPsKVcXSG9odlkcQGPsfAmqc2F/Oxfaj4rVw9I38xsz6rffwVUJ93hs2dt5msDcD+Lgc/rV5iNvEMBa40N7DmpPD11E4BiNQpcW7+BzBgeHKw46VjigSdVI5WPHsqV10Hd3VmepOnDqkxJtRSL5QTlv/Ni3m5rX78tcO7eID7VmYAAHBTaDTgcMOXorijxFhbKbhbcdNRlvbLfhbnyrZuafzlL/uc33sNXfj33d7pM7e7Z2QmKxeAgkLBJMRiw2U2awEb6G2mqipbZO0J48PDLGzEJHGArSHK4CIpulsqqTpmHaHnWtx5OuVNpbOZmCgT403JsP5teZrHZuOZ4YMPEod3ijC2bUAohIK2uLcM17W1NqvOqyYdpyFA2WIg5NBMSR1mXLf5IW0YHWsMVtjPGQAhBIGZXJtfMR8wAjsngajcVtrDQGOAyq03yaCNSZJTlycI1vlvkB5VuxuJLIqrBIgzhizdWBaza5Q5bX0UENsQ6ez4tXBsTa8KyTxzdX2pxbrB2bBmD6nQaW/CuvYp7J9X71Im2MQExUwMSMDKxGcNfifNKsDbW9W+NHVFqs/m9ppbetb/ZLJOrYgp1gRDKVzX7ITOQDfuy2NTu8iRRw5o5AwDGNcpUjgS2YjiR2eJv2jysKr44oXuFCj6ILWA00BYk9/trfNikP82JFGtw7KwvyykKDw7/AArRyVtNqTuY19vdjY+mlckREfF9fnvtGvsitnt239C/A0/dCyfl057om98kf8Kr7Antv/Z/GrG6FF/K5z/V/vrWG+pXFRRRQFFFFAUUUUEJvriMmz8QxANkOjC68R5w5r3jmKprY+zDPhHGGbyeUSNHOy5ythkcyC7GZNHKlQGHZ1y6Vd28kaNhJhLbq8hzZuGUam/hpVTYzdeTDRyPgpj1koJJZiVtIEIe5QgLlBU9Z6c5oOg7WxUcrRSxLNFGG66Y2ZFLSKAWK5lygZWylQRY3ta9Q+8G+Jljz4e6wwM5ERIA0IXMjoQym7WBRhYM1wQSKksRvHNh5Ehnw7dZ21eVMyjIWCDtXHYYlCGD2FxoLWpe3v3lWVCuHVJYMMxv1sWYkyWOUsbMFup1B1zcTYWCQXb0mHxLGLV5BNHG0p6yUBUZlcE9kXeOxAUXtrmsLcmI35xrRyRti5AYpDeRAiOQY0Kqcqjshy/AX114Vz43eCI4x53wcDCVZVRLzAqxiNmI6zIQxuDlUHUkG+tcKYmPqJcOMNAHSTrHltM9wY1yr2pMym5yntZeGl9aDt/l+eaXCyGZmnnMUeUOeDwqjDqx2RnLFvXemLo4w7HHyPHE6QJhxFnMZRS4liIGvFtJDbl4UvR71ydbhJ41jiJEMSRpDHlEZjVGyuVMl8xawzdkW43qc6N8dm2m6pK8qHDBpCzs1362Egvf5wzOPbYkUEP02r+Ww/7uvulmpBTbQjXKFkBt5yzOup1vlGl7aVYfTgv5XAf6i3slk/jXfuLufBisBG7RyO3aDFQCBZ2sLFDytXulbWn4XPJNYj4lQ47aZaYSRtKGW1meQs9xzDaW5VM4rfaUxsq4nEkkW7ZS2vHUC/C/Cn/aO4uHGKSIKArcSyLmXjcGwFzp4ca6cR0S4UqSkik20BjI15C6vp7K8XyenbptOpRGelIiInSqN2mAmhJAIEqkg8CLrxq4ekK3U7MuNLNceHWYGq1xeylixMKxrbMwNrk65rc/RVkdI3/y+zfqt9/BVE+72xwow7D+bI4knNIABewv2rDUgV5iFwxK6vrzzk6WbmwPMCuDAzKvnXtzta584W105/8AaueXEXPIdrT0dqszrjXhx6jFHhUygrLMBx89Dp6Cv+tK4N1oVTakyoxZRgptTa+pwxPDxrljn4HMNFOljm0XKADa2U3zf61y3MP5yl/3Ob44eu+C0Tbw90ncorpIHYg+1xP3oK7sLsmNsLGX2z1aGNc8YnuQLR9jIJbi12FrHhwGgPD0jnsQfa4n70FZwY7Zq4aMy4adnCgHs2VmCpms/W6jTu58BV11Te78+z4sTh48JBJPMXXLO944/Pa7BioZgdRfqzbvqxsXHL1XaaPLmAIBdibBrWJIA48cutqSdh7TxM0sQw2CTC4YuuZwCzhesuOIVA17cmNrXJp0xGHYRkvJISH4EKqkkEkiyLm48Rpf0GgW9insn0/5q0naqZ5EaRDZyMpYHTgQQfXpWeyHAVrm2v4tVe7xSnyufXTrG468z30EX12tZiWguOaj4fCsOz3EeutOObGtTDJn8Pne4l7gfOf+z+NWT0Kj8pn+zH3lqtsD5z/2fxqzuhZPlpz+gvvI/gKzGstqiiigKKKKAooooODb2GEmFmQjMGjcEd4KnSvnrYm3vJ1kOGdllcm0MxXIPNVcjmyucvWKb5G7QsG1v9H4mPMjL3qR7RaqW3u3HeTNLhVQ5rloiACrEkvkPAgsW0fhewPKgyTe8QssGIhKYhw0coQDUCLKBICDmuwDBirCxGthUFvZtPCiIxYeKGREa8jDPGzB7HIepyqSCrElgfm253YcDt/DpHFh8csmHmTDLG7SDOj2RVsoOZcpA10Go431pS2g0crSRYbCDI1mJimk6xlIjJzdYsgKhgCAALd5ubhnjNqYJsWsj4eZYQjiFRODlfqSwGVoyVGZrDtEAkGxF1rijlw4hmj6qXylpAZC2JXL1eQMNVhs1z80re4uDyr3FzQ9dGzxYqJIV7KAQuykBrHMxTMAxvYrrwv3Eggj64xzTyvOFJkSCJYsjJmKZXlzZhmAJBABBGtA37PTALFg8YkUaMFh6uN2ZjnuEBJEgDSqwBB6vUAHnpv3B2nMu0OoeQMJcP18ihYlCy9YhFuqAAOR9R+lrqKU1EOfC+SRyzpCscgEjWRpciyEmKNC+mUXUSW7J5alk6KMYHxeJyQQqoiBZ0RgVJlXKis7scrAOct7dgd1BxdOafL4Y/1cg9kin8ameinaZjwKokecszE2cIRZmGp9Hfao3p1Tt4U+Ew/vQn8agN1t7YIMOsU2bS50RWGrsefhXXFeKzO43twz47ZIjot0zE78b+fzPW8OAkWV5G7LOesChrlQx0BI09nfWOK2gIoTHFMZTJkLEplyBQTl14sWPLSw530g4d9sMRbPGB3FWX/tXcm08MwuJY2/RWV7n1NpVDmYL8jJ11nXbXv/AHwzeRwMl9Tjt7a7+fffjt338iXvmpixUBGhCgj0hzTl0mNbC7OPcjn+9gqTukPFh8RCV5J33HnseVN3SifyPZ/2cn3sHVuYbBSg3kkW9lTUWNxyvfme+vJduljfq1H1TblbupfTGG3mn1EfiRWflg5hh6r/AAvXH0afJHRBkG31y5ep5WuG14eq9S+42KD7RkYAgHBzCxtfTqO70UjDGr329II+Ipr6NJw2OexB/JZ+B+yqa4q1ncEViGPSKexD9tivvQVIbI3hxPkkZiwMLnJlV7Sluwqrci+W/Y5EczYXNRnSG3ZiH9diT/eg/hT9uthIosBh43xFvk7k5mQWe8hXz+Qe2hHfzro9ORMNjZZllxeJ6qIOpkSwgRgki9i6m76Zh2nPDTSmmOfDsCI4os1+y8aMxIubkuEsvZt87mfXvweCgU5h2m+lclv1yS/qLV1YvHIsbmwuBe/E6eJ14UCC0KGL5QkBZVIAy2JtJYHOLE8xzuNOFJO2R+US9+Y+mrTwOD0k0BGbNbjoDxtz1K1VW3Zs08hBFs501+kdbHT2UHGRWJFedce72ae7h7qOtH/v/EfwoNuBXtN6vxq0OhgfKz/UX41VuFlc5uqycbZmN+A5KBmPHmBVq9CMRyzsTrljB9JBJPtBoLTooooCiiigKKKKApR3hwbQyGRAcjakj5p537geNN1BFBWmKaGYFZVDA8iAy/quCvrAB8ajMduRhZ2zKeqawF42MfAADQh14W4BasHa258M2q3ifvXh614H1WpVxu5WLQ9gpKP0Wyn1hrD3mgU8Z0WmS/5XI2lu0I3NtdLmVTz7q8/8rJFiWKPFyrHlsylIyCdMxFpxoSL2N7d5qSxGx8ZGxOXEJ4BQyDTlZT6ePGsMPtWVFCysS3eRlv6qAw3RLh8katPOAqgOA6AMw7JbKFYLccrn004bG2ThsDhzDh0yhjmZiSWY8LsTqdPZytS1BtvjdreuiXeiFPOmRfSwoF3psxgZsKvMCU+omEfgarXGYcqEPJl09IJuD46j21Nb97xpiMZmDZo0UIluepZiP7RI9AFRm0JQYoxaxJd7cwrkZQfUKmESj6KKKlD0N7qtzpVb8iwB/q5Pjg6qbDYV5HWONS7ucqqOJY6ADxJq1OlyS2DwI7oZPjhP4VCVX4PaIRwTYgaG6K2lrXyvoT6a8xeORnYqMqk3A7hf3eio0GjMahKSXHIB4+k66+FraU0dGu0AMe3GzQyKL+JT+FImapPdraXUYlJDw1B9DC1/UbH1VGnqbbjRy6ReMXg+I97x/wAKtTZ+4TPhYCJUPySEK8d7EovA3/Cq427h1xiWB7ZJKEfSbS3iDp7q+hMJDkjRfoqF9gAqXlUe3oW2a4RlAEgLhowcpINje9u0NPaKiJt77gjKxBBB4DQ6d9XDvNu3HjYDFJoQbo4Gqt3jvFtCKp/bfR9i8NcmMyIPnx9oW8R5w9YoInHb2T9XaMa2tm4ta3EcBfx91QUKNlGbzud+/wAa7WWtbLQacTAVcqRWl0t666GWsHFwP9d9E9nTsROzIf0/gq1bPQ1FaGc97IPYG/jVV7OS0LeJY/gPhV2dF+zjFgAzC3WuZB9U2Cn1gX9Yog3UUUUBRRRQFFFFAUUUUBRRRQFcO2Niw4qFop41kRuTC9jyI5gjvGtd1FBTG2+gvtEwAleQWax/VlRr/wDqClbFdD+IQm/XJb6WHLj24V5T6yor6Qoqdj5SxO4kytYS4ZyPmmZYnv8AVxIja/qrnxW5uOQZmwk5H01RnX9aPMvvr6xmw6uLOqsO5gCPfUPLuTgibjCxo175oh1TX+tEVb302jT5NkUqbMMp7jofYa8r6qxe4yOLDE4kD6Lus6+zFLJ8RS7i+iUNfs4GQ8i+EMZ9Zw0yD+7TZpUPRzsyR8WZ0jZ1wkb4hrD5yRuYlH6TSZbDuB7qsPdSRdqY/AMAHiweEDzXF162UFRGfG4DW/RNS+yujzHxzIRioMJDExZEwsVlJIyksrntEqSLuz2vpTzsHd6HBxmOBAoZi7mwu7t5zNYAX8AAALAAAWolFbR6M9mz+fgYb96L1Z9sWU0v4zoD2Y/mrNF9SUn9oGqx6KgVNL/4c8Hfs4nEgdx6o+/IK8T/AMO2GH/3c/sj/wAtW1RQJe7HRVhsE6uHlmZDdesK5VPIgKo1HK9OlFFAUUUUENtndDC4r+dhUt9Ney/tHH13pC230OOLthpQ4+hJo3oDDQ+sCrWooPm3a278+Ga00TJ4kdk+hhofUa0bO2NNiHyQxNIf0RcD6x4KPTX0u6AixAIPEHhXkUKqLKoUdwAA91BW+73RSRk8pYBRYlFNy3OxPIX7rn0VZMcYUBVAAAsAOAA0AFZUUBRRRQFFFFAUUUUBRRRQFFFFAUUUUBRRRQFFFFAUUUUBRRRQFFFFAUUUUBRRRQFFFFAUUUUBRRRQFFFFAUUUUBRRRQ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22532" name="AutoShape 4" descr="data:image/jpeg;base64,/9j/4AAQSkZJRgABAQAAAQABAAD/2wCEAAkGBhQSEBUUExIWFBUWGBwYFxcYGBkcGBoYGBcVFxgZFx0YHCgeGRojGRcUHy8gIycpLCwsGh8xNTAqNSYrLCkBCQoKDgwOGg8PGjUhHiQ0NCwvNC81LyopLC0sLC0sLCksKSkpLCwsKiksLDQpLCwsMCopKSksLCwtLCwpLCwsKf/AABEIAMIBAwMBIgACEQEDEQH/xAAcAAACAgMBAQAAAAAAAAAAAAAABgUHAgMEAQj/xABTEAACAQIDBAUHBwcJBgQHAAABAgMAEQQSIQUGMUEHEyJRYRQycYGRobEjQlJyc7LBJCVikrPC0RUzNWOCosPS8FN0g6PE4QgXk/EWNENEVLTT/8QAGgEBAAMBAQEAAAAAAAAAAAAAAAEEBQMCBv/EACsRAQACAgEDAgQGAwAAAAAAAAABAgMRBBIhMRNBIlFx0QVCYbHB8BVSgf/aAAwDAQACEQMRAD8AvGiiigKKKKAooooCiiigKKKKAooooCiiigKKKKAooooCiiigKKKKAooooCiiigKKKKAooooCiiigKKKKAooooCiiigKK558fGnnyIvpYCuN958OP/q3+qrt91TQSlFQr73Ycf7U+iGU/u1Gbxb9rFCTBFLLIdAOrkQD9JiycPAXJ8OIBsZgBcmw76jJt6MKpscTEW+irhm/VW7e6qN2rvJiZGJdEB/SjDkeg4jOw9RFROK27iiLNPMF+iHdU/VUhfdUi+8bvtDGL5JiO9k6ofrYkxr76X8b0uwrfL1A+tOXPswsco/vCqKe172F+/n7a1O1NI2tnH9NXdMf+Dhf38ROv7OlnafTE7g38sI7/ACqKI+oQYYW/WPrpDkqOxj62oLg2Fv8AwDBSy4cY18RD25UlxsjssZNutQEdXKqllBBQEXBII1p+6NN/22hGUnj6rEIqvbgskT+bKo5crjlcd9h887g4lV2hCHIEcuaGS5svVzRtE2a+lgGvr3Vb20Mcmz8ZszEscsZgaKUgE9hQoGi6mxlU/wBkVCVv0UgTdN2zgdGmbxEZ/eIrV/56bP8Ao4j/ANNf89BYlFIWH6bNnNxaVPrRn90mpjBdI+z5fNxcd+5rqf7wFAy0Vpw2LSQXR1cd6kEe6t1AUUUUBRRRQFFaMVjo4xd3VR4kD2d9Ro3xwl7GYL4sGVf1mFh6zQTNFYo4IBBBB1BHAjwrKgKKKKAooooCiiig0Y3E9XGz9w9/L32quNsdIGCUkS4xpjzSG5X0dnse00z9JmIKbIxbA2PVED+1Zfxr5jwwoLcj6TMDnAXCSWJ1dsot42UsTT5hDC6qynCkMAw+V1sRcaFLjQjjXzxg8M0jhEBZmNgBzNb8RsKxvLAQSbXZSLkaaE8bWoPok4JbE5YLAXJEvIak+ZpS1Jvpg1fLlm+vGLr6rlWPqWqjw+yEjYN1WU8QSCO8aX8bipeJqC1cNvDg5dBikBPzZ1yer5ULf1E1sx25uFkF3w6DNweE5PhoffVe4aQNlHcLG/A6k/jU9u9J1OMjjTsxyxuWQaLnTK6sFGgawcXHG+vKgrTf3Z5wWMeEC6WDIxtmyt3kAAkEMOHKoRmXKMpY31JYj2CwHjVjdPGHXynDtzMbg+pwR941WUKEroCdTwHo/jUwhjK9heol2ub1345Wta1r95A+NcqYNjwsfRrx4ebegwgazA1eu/aKU2WHAKkSAg8NfJfxtVIYeDtoLg3a2l+Ommo8aujpKhDQ7MUqWBDgqOJGfB3A8SL0SphcS1h/CvfK27hVgH+SbaYXEH0yD/PSm2zxUCNXH94qS2LC2KnjgQ9qRgovwHeSe4C5PgDXmL2aCxKjS+nops6ItgB9pKWGiLm/5kafvGgddlTps7GQxxSFoo7RTO3z85AJPgrMCO61udW9Xz90iYz8oYahc887qpylupPya3HAXBYnuF+IFWXulv4ZsFBJJG5d0u3DvIvpa+g42F6B2rkxu1Yov5yQL4c/YNahsVvKWQhFMZPBiM1vVprSvLsUtc9epPE5syn2kEe+gYsbv7GukaFj3nQe65+FLm0N95nOXrBHf5q6H/NUTitksrkO1weADdkC1vm2zag8T4cq0uiIvZsPQLD10GUs5Y3JJPeTrWh2rjl2xENM4Y9y3Y/3b1uggxMv81hJSD857IvtNBxbHxmNwssvkU1lRgxgfWJlcZhYHzTcOLrY6DWrh3L3tXHwF8vVyxnJLHe+VvA81NjY+BHI1VexpLYmbxii+9NU/uFIItrMo0E8MmYci0UkZU+yST20Fq0UUUBRRRQFFFFAm9Lx/M2K9Ce+RBXzhhhX0b0xH8y4n/h/to6q7djD5pFGmkYOoBBACaEHkaBTwsxRgymzA3BHfTTgt/MUiBMyMBfVlu2rZjqCDqfgKY8dsASMzZI1zG/ZSwHDQa6DT31wNuj6P1aDyPpEna2dIWAN/M14m4BubA3PAVDCYsxY8SST6Sb+qpJ93QL9pRbvDD52X6Ova0uO8d4vtG68mlra6jxHhpQasA2tMWzB+X4X6kv7O341CpsOdTw9PDhz4ip/ZKj+UMPbNbJLbNa/BBrl050HN0i7OjxO2MBBLfq3V89iQct5GNiNR5gqqN4Nkus8sEGHkZUmaxVXdgB2chIB4cat7e8H+XMKwXMIsO8hFwLi86c/FxUTsbareRSYvrSgnxU7CO0YNlQyuc0lxfKhAQDU2FxxETMx4e6RWZ+KdQqDB4bExYkIsDCZ7KsbocxzcLKbcbcfTTJDuXthY7CIoqAkDPCG0sbDtZidBYU0b94A4XbmC+VeQmLMWYKCLtMugUAcBwqwdvSFcIWEUapp1UisC7EnS9jrdbk8eB4Vxvminn5bZ/M5M4b2jH3iI33/AO/Z85YPaUhmjlZiziQNmOpJXIR6aunfh7fySSNLsbf28GbVS2wEzYiAEXBmAseBuUq6d+ML1n8lJ9LrB/8Aqn8KsxXwtTbW/wBCs+/4ZVDYGGw1HydyLklsua41vzv435LuJx4d2bq2XMxOULYAE3sPAcKeMVuay5SojIPLQW/1r7KzxO57Q2MkSZTbtCxGvDx91Xo4O/zwzLficVjfpyQPKB9B/wBWnzoemHlsvZYWgvqLcJ8PUqd3sOEv1Cn0AX9+grRuQFG1cUETq18mfKn0RnwhtVfLgnHG5law8uuW3TEanWy10oMyYpWUlTmnIYcb9aR7LaW5gmrK2RjMsEYXB4trIuuWEA9kXIMko0J19dV90jbPefEQpGpZ2OKsBb5shc8dNFDH1VZ+zIMUYYrNCoyJbsuSRlFr+Po/9664k/JyY7hSrFbhWy3DFdAcpK6HuJFcWzNlOuBjWa5lEQzknMc1tbm+p8b1L4QMB8oyk3OoFhbS3H11sxMimN7MDZTexBt7KBceNXijuBfUX52Lvz9NqXdpbqYdCpa8jyKWLyOCkbanzAR4AL6e6u9wGkwgIzDM+lr6gT2OvMXPtrkm2YcxJI7RJ0IJ4+BvVvi4KZbTF7a/lnc/lZePSJxU6v4dmDxmHgJ6uwGUACONQwIKkksbC5sRpfzqMRt9WIKwXKm4aR2Yg8jpbw4k8K549mjurpXBacK1K8PjY48TP1lgzzudl94r9I++ybsx/wApl+zj+/LU9ue353g+pif8GlvZrflEv2cf3paYNyjfa8H2eI/wawH164KKKKAooooCiiigS+mP+hsT6Yv20dV50fpfEAH/AGP/APOrD6Y/6GxHpi/bR1X/AEb64ofYn4R0D+cKP9CtTYPtfNy28b319VuHvqRMetZdVUeU+EQ2x4yb5RfQ3uRcqSRex1sWY+s1qGwYz50a6OWGp43Fm0OhIVdKm+qrxoxUoQke7kagBVKgEEWYnVb284k27R0rlwMdtqxDujl/wP40xLFfgKX8MLbZUd0cn/TUTpx7xgNvFhAQCPJn0IuD2cYdRz1Apcl3qjiR8N5NI/VYyd0lSeGLUvIthnVrdknUC4NipBAI2dJ+3ZMJtiGeLKXTDrYMLjtHEIb2I5MaX9k7gxY+PyqbFNG0jMSiRggdthxL87d3OvdMdrzqsbcsmWmKOq86hG78b/vidpRYkwqnUoFCZ89xd2OZgBr2yNBppx4n3G7/AMgiuqwDP80MzMNCbsNACDyPOufa+40Ue0YMLHOzpMAcxADLqwYaafNv66apuhvDrGW8oYmxsLDjbTlXDNjrFtXjvDhbi8flay2jftHlXm7EebFYYd86j2lKurfE9rZGttX146FsID7iapfdJL4zCjvxCDTj50fCrj36fL/JBtftEe2TBD8asRPj6u1o8/T7mrAZSLlwbHhlHIWF9K3Y6JJ0KMdNCPA66j0CtGF2THqA7g2sdR/Cu7ZuxlLDtNYctNfdV601ieqJZta2mvTMeSS+PTLkLesVo3KcHauII4eSv7mwdMW825EcUIMQYsGJY3Hmnlbw04d2tLW5EeTac4P/AOJL9/CGvfKvS+GLV+bhwMWXFyJrk+X8w6Mb/SuE9OP+49RuG2ZnVbtJqBbiRz58Bw525V37Whz46FAbFxtBVI5Epe/suPXUrgl+Sj0+Yv3RWU3i6dhC/mOdeN0t6dTexpx3LwxSLEDUAKAAbcLvroBx8a5EgtfxN9damthD5Of6q/FqCKift4fvzNb/AJ/4U1tsyMwIbZtL300J46+Go76T8NGxeFgpZUc5rcQG65b25gEi/p9NS/kyRYUZnkQ9qR161sti7O2jXXnw0oM4cPfhrYkewkfhW44bQ+it2x8OepQsLFu1buzEtb1AgV2vB2T6D8K0/Wnp7sf0I6p0pXZjfLy/Uj+MlMW4rfniH7PEf4NK+zX+Wk+onxkpj6P2vtiL7LEf4NZjYXTRRRQFFFFAUUUUCX0x/wBDYj0x/to6r/otF8Yv2J/w6sHphH5lxP8Aw/20dIHRKfy1b8Oob4R0FsPh7CtRWpRow4v7+IqI2vBiAyeTdS9rmRJCQSDbIVIGnBzrxtRL3q62rg6j49p4sSBWwAIuLusy2C3AJ1HHXzb305V34DFySK3WR9WQ1gNdRYWOtDbJ1A0FJuGP57t/Vv8A9LTuY6R4f6eb7N/+loghdNX9Ir9hH9+au7c2OXyGLKgKkMfN86zvx7wD6tKjumn+kR9hH96WkrCY2RVIEc7i+mSSRVGguLKLXvzq1xc/oX6tb7KHP4tuTjilLa77/c47YH56wfWkJdNW8CZQDbv7rcadJdnlI1eWSyDKSc17XFxccQO8nzedURjZWM5ZkYXYHIxYtbSy3btcOddmImurWwhXQ6kyG1xqdeNvGq3In1sk38bWeNi9HFWlp3MDdeXLisMx5TqfYUNXB0hPaPZR7iT/AMzBVTu7kIfEYdSSA0yi44i5QaVcPSHEWi2UoNibgHuvJggDXqPEPU73P0+5uw2Mzk24n/RqZaYKgK8Brx9tJj7p7Qj1SSF/QxU/3hb31yYhceqHMuZeZVgb+zW1X+mt57SyYy3xx8VZO0e2El7LC51tfxBFJuzcAINt4qMcBg5Pf5GfxqR3cQ5gZCg/RFyfhpy51yRuDt3FW4eRP7hgxXDPHTGo8LnFt1/FPlE7W2lHBjsFLK2VBJjMzHlmVVF7d5IHrqf2cPkYj/Vp9wUg9Jnm4f6+J+/DVj7GiHk0J74oz/cWqi8BETUpspbRzfVX4tXMy3rtwC2im9C/E0EXsHzT6f3pK7492pJXUzuvUqcyxJfta5gZCeV7HKNLjW9Q2zcZkUALmLGwFwOBlYnXuAP+tQ8wYg5FsvIfAV7rDxedNghryWLst6D8DXoxB+j7604vG2Q9kcDxYDka9zty+FQOzW+Vk+qn79MnRu19sx/ZT/GGlXZr/KSfVT9+mfov12wvhFN8Yq4rC8aKKKAooooCiiigTel8fmXFehP20dVj0fRlpZFF7tg5QLcdY04eNWj0tj8zYv6q/tY6ojdffaXBTLNGiMypks17EEAciDfQc6R2F3bP22kez5c7Zkhw12t597MDccb39QuKhd399sNDjkw5ObrhDBFJmDOcqvkzgHQZmIuObjlwgk6c3dWSXBQurgq4DEBgRYggg3BBPGonYO8WzIMSs4wE2ZDmReuDojcioKgkjlmJt6anz3lMTaI1E9luYHHzNtGaNj8kFGVeYItc29hB4HMay2hvEI53j/2eS4tckSW17xxsNLXBue5XwfSfswS9b1E0chvc2HPjez291bDvLsebEjEGR0lzK1yHALJopYAEGw4d1ebzM+HTBNKzPqbn7mnbG1Hikyr1RsgYq2cNa5BIIBW3hx40pRNfb72/2b/DCGpvGbdwGIbMuOjQkZWBVdR451v76Xdn4hH2+5Rg6dU2VlIIIAwg0tpypEPEzE+xM6ZYWfaYCqzHyeM2UEmwaW+gF6hdloThIz5OzgSqM+S4tmHyd7cybWvbXhrVm4xQd41B4HBAHxBdwRVbQ7VlXDmFY3MfW57hUPaDaWvIDbThbkda836u2k11325MZb+VMOMhiDPkVSLFA5yrppwLZtO8nnVx7x7Bw6YOdkgePyePP1jKQWyhmYdoXkuFNydO0LcNKB3nxztOGYMrWLXNg1yx1AUm1iO/lem3eXpO2hiNn9RNCqIQoklAIaQaECxay30vlHO2gJFe3klbDNp4bKWtMOyOJ1TQajU8ONXF0iylYdlsASVzEAcbh8EQB41UO7J/KcOePy66f2kq4ekE/J7Kvw1/aYGnVMdnjXeWY32nW5ZZzbl1LG/sXwt7K68Jt5nGQyEjKSQ8cosBqe0wtp6az66LubXu5e+tEuIS/YJA8e/X8LVV/wAnkj8sKU8aP9pcWI2uFIImjOuhu4It35lBX11huljet2lM9y18HMLnnlfCj2aV3ia/zvf+Fcu77fnWbn+RS/HC11p+IW5E9Fq693rBx4x3m0SXekrzMP8AaYr78NO2yY5/J8MBiIhmiSwMethGp07WpGnd3+BSOkr+bw/2uK+/BT5u9sWVoMFIxDFIV1yngygi2ltFyDxIrquTv2SeHBUv1kqsBryGUC97/wDfhUjg5FaGUqwYdnUEEcT3VD4Xd+dXlZnvmD5MqsCud82p14aAH08eUrszAvHBNnFiSDzPhzA7qiNul4rHidlzAN2ovrMPWUxFhTnhsYMij9EfAUq7FUFSCARccRfUM5B15+NevtkBiL8CR7DVvj4+uZUOXmjHEbNqYlRewAubm3MniT41jLOoRrADRvgT8SaWE2wO+s5drdhtfmn4GrM4FOOVWfdUezm+Uk9CfvU4dEC32q57oZPfJDSXs49t/QnwanboZH5yl+xf9pFWY2F10UUUBRRRQFFFFAs9JWCabZWKjQZnZLKo4k5lIA8Ta1fMMGFGYo8nUuGy5XUgX55iR2ddNfG9fU+++IMeAmZSVIAswAJUl1Aax0Nr3se6q+2Th4dp4U+XYdJpIneN5ltHMAmQhhlGuj6qSBp5pvUSKiweBZ3ZVbNltchRxIuba6gGw8aatzd0Vn62WZesSIhEj81WcgG7a8sy8TbzieFMsfRV1Uj+Q4hJe+KcNGwA0urqmVxr52S3DWp7cbYU8MWIwuIh6mVnE0XbRg6hVV8rKeRtcGx7a1IQ9793Vgj6yONVA4hGJQi4BIzAZSpIuLAWN7aapybWX6LcbfN4+2rS3/YrA0ORi7XGUKS12AWwUXJ7IZvQD3VWv/wzjZrFMHiCbg36pxe19SWUCg2w4sXAIZb6DMpGvdfhenjo2P5wT7GT78FRcXR5tbErZ4lhUnUyOgHG47KZmFqeNzN0UgmMpxkM8iL1bJDYhC5UkucxPzLAWXnxqITOvYvdIG8ZwO2VnVA58kVbE2855bHgeBA0qF3d6Jo8fh1xLYpo2kuxURqQvaZQLlxc9m/rrLptH5fH/uyftJ6l9wMW6YKPKUPnG0hsuUtY2NxY3X36Xqzx8XqzMfoq8nkVwVi1p8zoi7a6Oep2lDglxAYTAESFLFRdwwKhjcjIba63HCmPGdBLrGWXGg6EgNEVBNtAT1htfvtXDvBI521hyGJNhlPeFDg8eRsx176srbGJl8naz/NYA2XXMdLa300JuNNR3X6zx4i0x/fC3xYjPjjJE9pUHu6+WeAjiJlPsKVcXSG9odlkcQGPsfAmqc2F/Oxfaj4rVw9I38xsz6rffwVUJ93hs2dt5msDcD+Lgc/rV5iNvEMBa40N7DmpPD11E4BiNQpcW7+BzBgeHKw46VjigSdVI5WPHsqV10Hd3VmepOnDqkxJtRSL5QTlv/Ni3m5rX78tcO7eID7VmYAAHBTaDTgcMOXorijxFhbKbhbcdNRlvbLfhbnyrZuafzlL/uc33sNXfj33d7pM7e7Z2QmKxeAgkLBJMRiw2U2awEb6G2mqipbZO0J48PDLGzEJHGArSHK4CIpulsqqTpmHaHnWtx5OuVNpbOZmCgT403JsP5teZrHZuOZ4YMPEod3ijC2bUAohIK2uLcM17W1NqvOqyYdpyFA2WIg5NBMSR1mXLf5IW0YHWsMVtjPGQAhBIGZXJtfMR8wAjsngajcVtrDQGOAyq03yaCNSZJTlycI1vlvkB5VuxuJLIqrBIgzhizdWBaza5Q5bX0UENsQ6ez4tXBsTa8KyTxzdX2pxbrB2bBmD6nQaW/CuvYp7J9X71Im2MQExUwMSMDKxGcNfifNKsDbW9W+NHVFqs/m9ppbetb/ZLJOrYgp1gRDKVzX7ITOQDfuy2NTu8iRRw5o5AwDGNcpUjgS2YjiR2eJv2jysKr44oXuFCj6ILWA00BYk9/trfNikP82JFGtw7KwvyykKDw7/AArRyVtNqTuY19vdjY+mlckREfF9fnvtGvsitnt239C/A0/dCyfl057om98kf8Kr7Antv/Z/GrG6FF/K5z/V/vrWG+pXFRRRQFFFFAUUUUEJvriMmz8QxANkOjC68R5w5r3jmKprY+zDPhHGGbyeUSNHOy5ythkcyC7GZNHKlQGHZ1y6Vd28kaNhJhLbq8hzZuGUam/hpVTYzdeTDRyPgpj1koJJZiVtIEIe5QgLlBU9Z6c5oOg7WxUcrRSxLNFGG66Y2ZFLSKAWK5lygZWylQRY3ta9Q+8G+Jljz4e6wwM5ERIA0IXMjoQym7WBRhYM1wQSKksRvHNh5Ehnw7dZ21eVMyjIWCDtXHYYlCGD2FxoLWpe3v3lWVCuHVJYMMxv1sWYkyWOUsbMFup1B1zcTYWCQXb0mHxLGLV5BNHG0p6yUBUZlcE9kXeOxAUXtrmsLcmI35xrRyRti5AYpDeRAiOQY0Kqcqjshy/AX114Vz43eCI4x53wcDCVZVRLzAqxiNmI6zIQxuDlUHUkG+tcKYmPqJcOMNAHSTrHltM9wY1yr2pMym5yntZeGl9aDt/l+eaXCyGZmnnMUeUOeDwqjDqx2RnLFvXemLo4w7HHyPHE6QJhxFnMZRS4liIGvFtJDbl4UvR71ydbhJ41jiJEMSRpDHlEZjVGyuVMl8xawzdkW43qc6N8dm2m6pK8qHDBpCzs1362Egvf5wzOPbYkUEP02r+Ww/7uvulmpBTbQjXKFkBt5yzOup1vlGl7aVYfTgv5XAf6i3slk/jXfuLufBisBG7RyO3aDFQCBZ2sLFDytXulbWn4XPJNYj4lQ47aZaYSRtKGW1meQs9xzDaW5VM4rfaUxsq4nEkkW7ZS2vHUC/C/Cn/aO4uHGKSIKArcSyLmXjcGwFzp4ca6cR0S4UqSkik20BjI15C6vp7K8XyenbptOpRGelIiInSqN2mAmhJAIEqkg8CLrxq4ekK3U7MuNLNceHWYGq1xeylixMKxrbMwNrk65rc/RVkdI3/y+zfqt9/BVE+72xwow7D+bI4knNIABewv2rDUgV5iFwxK6vrzzk6WbmwPMCuDAzKvnXtzta584W105/8AaueXEXPIdrT0dqszrjXhx6jFHhUygrLMBx89Dp6Cv+tK4N1oVTakyoxZRgptTa+pwxPDxrljn4HMNFOljm0XKADa2U3zf61y3MP5yl/3Ob44eu+C0Tbw90ncorpIHYg+1xP3oK7sLsmNsLGX2z1aGNc8YnuQLR9jIJbi12FrHhwGgPD0jnsQfa4n70FZwY7Zq4aMy4adnCgHs2VmCpms/W6jTu58BV11Te78+z4sTh48JBJPMXXLO944/Pa7BioZgdRfqzbvqxsXHL1XaaPLmAIBdibBrWJIA48cutqSdh7TxM0sQw2CTC4YuuZwCzhesuOIVA17cmNrXJp0xGHYRkvJISH4EKqkkEkiyLm48Rpf0GgW9insn0/5q0naqZ5EaRDZyMpYHTgQQfXpWeyHAVrm2v4tVe7xSnyufXTrG468z30EX12tZiWguOaj4fCsOz3EeutOObGtTDJn8Pne4l7gfOf+z+NWT0Kj8pn+zH3lqtsD5z/2fxqzuhZPlpz+gvvI/gKzGstqiiigKKKKAooooODb2GEmFmQjMGjcEd4KnSvnrYm3vJ1kOGdllcm0MxXIPNVcjmyucvWKb5G7QsG1v9H4mPMjL3qR7RaqW3u3HeTNLhVQ5rloiACrEkvkPAgsW0fhewPKgyTe8QssGIhKYhw0coQDUCLKBICDmuwDBirCxGthUFvZtPCiIxYeKGREa8jDPGzB7HIepyqSCrElgfm253YcDt/DpHFh8csmHmTDLG7SDOj2RVsoOZcpA10Go431pS2g0crSRYbCDI1mJimk6xlIjJzdYsgKhgCAALd5ubhnjNqYJsWsj4eZYQjiFRODlfqSwGVoyVGZrDtEAkGxF1rijlw4hmj6qXylpAZC2JXL1eQMNVhs1z80re4uDyr3FzQ9dGzxYqJIV7KAQuykBrHMxTMAxvYrrwv3Eggj64xzTyvOFJkSCJYsjJmKZXlzZhmAJBABBGtA37PTALFg8YkUaMFh6uN2ZjnuEBJEgDSqwBB6vUAHnpv3B2nMu0OoeQMJcP18ihYlCy9YhFuqAAOR9R+lrqKU1EOfC+SRyzpCscgEjWRpciyEmKNC+mUXUSW7J5alk6KMYHxeJyQQqoiBZ0RgVJlXKis7scrAOct7dgd1BxdOafL4Y/1cg9kin8ameinaZjwKokecszE2cIRZmGp9Hfao3p1Tt4U+Ew/vQn8agN1t7YIMOsU2bS50RWGrsefhXXFeKzO43twz47ZIjot0zE78b+fzPW8OAkWV5G7LOesChrlQx0BI09nfWOK2gIoTHFMZTJkLEplyBQTl14sWPLSw530g4d9sMRbPGB3FWX/tXcm08MwuJY2/RWV7n1NpVDmYL8jJ11nXbXv/AHwzeRwMl9Tjt7a7+fffjt338iXvmpixUBGhCgj0hzTl0mNbC7OPcjn+9gqTukPFh8RCV5J33HnseVN3SifyPZ/2cn3sHVuYbBSg3kkW9lTUWNxyvfme+vJduljfq1H1TblbupfTGG3mn1EfiRWflg5hh6r/AAvXH0afJHRBkG31y5ep5WuG14eq9S+42KD7RkYAgHBzCxtfTqO70UjDGr329II+Ipr6NJw2OexB/JZ+B+yqa4q1ncEViGPSKexD9tivvQVIbI3hxPkkZiwMLnJlV7Sluwqrci+W/Y5EczYXNRnSG3ZiH9diT/eg/hT9uthIosBh43xFvk7k5mQWe8hXz+Qe2hHfzro9ORMNjZZllxeJ6qIOpkSwgRgki9i6m76Zh2nPDTSmmOfDsCI4os1+y8aMxIubkuEsvZt87mfXvweCgU5h2m+lclv1yS/qLV1YvHIsbmwuBe/E6eJ14UCC0KGL5QkBZVIAy2JtJYHOLE8xzuNOFJO2R+US9+Y+mrTwOD0k0BGbNbjoDxtz1K1VW3Zs08hBFs501+kdbHT2UHGRWJFedce72ae7h7qOtH/v/EfwoNuBXtN6vxq0OhgfKz/UX41VuFlc5uqycbZmN+A5KBmPHmBVq9CMRyzsTrljB9JBJPtBoLTooooCiiigKKKKApR3hwbQyGRAcjakj5p537geNN1BFBWmKaGYFZVDA8iAy/quCvrAB8ajMduRhZ2zKeqawF42MfAADQh14W4BasHa258M2q3ifvXh614H1WpVxu5WLQ9gpKP0Wyn1hrD3mgU8Z0WmS/5XI2lu0I3NtdLmVTz7q8/8rJFiWKPFyrHlsylIyCdMxFpxoSL2N7d5qSxGx8ZGxOXEJ4BQyDTlZT6ePGsMPtWVFCysS3eRlv6qAw3RLh8katPOAqgOA6AMw7JbKFYLccrn004bG2ThsDhzDh0yhjmZiSWY8LsTqdPZytS1BtvjdreuiXeiFPOmRfSwoF3psxgZsKvMCU+omEfgarXGYcqEPJl09IJuD46j21Nb97xpiMZmDZo0UIluepZiP7RI9AFRm0JQYoxaxJd7cwrkZQfUKmESj6KKKlD0N7qtzpVb8iwB/q5Pjg6qbDYV5HWONS7ucqqOJY6ADxJq1OlyS2DwI7oZPjhP4VCVX4PaIRwTYgaG6K2lrXyvoT6a8xeORnYqMqk3A7hf3eio0GjMahKSXHIB4+k66+FraU0dGu0AMe3GzQyKL+JT+FImapPdraXUYlJDw1B9DC1/UbH1VGnqbbjRy6ReMXg+I97x/wAKtTZ+4TPhYCJUPySEK8d7EovA3/Cq427h1xiWB7ZJKEfSbS3iDp7q+hMJDkjRfoqF9gAqXlUe3oW2a4RlAEgLhowcpINje9u0NPaKiJt77gjKxBBB4DQ6d9XDvNu3HjYDFJoQbo4Gqt3jvFtCKp/bfR9i8NcmMyIPnx9oW8R5w9YoInHb2T9XaMa2tm4ta3EcBfx91QUKNlGbzud+/wAa7WWtbLQacTAVcqRWl0t666GWsHFwP9d9E9nTsROzIf0/gq1bPQ1FaGc97IPYG/jVV7OS0LeJY/gPhV2dF+zjFgAzC3WuZB9U2Cn1gX9Yog3UUUUBRRRQFFFFAUUUUBRRRQFcO2Niw4qFop41kRuTC9jyI5gjvGtd1FBTG2+gvtEwAleQWax/VlRr/wDqClbFdD+IQm/XJb6WHLj24V5T6yor6Qoqdj5SxO4kytYS4ZyPmmZYnv8AVxIja/qrnxW5uOQZmwk5H01RnX9aPMvvr6xmw6uLOqsO5gCPfUPLuTgibjCxo175oh1TX+tEVb302jT5NkUqbMMp7jofYa8r6qxe4yOLDE4kD6Lus6+zFLJ8RS7i+iUNfs4GQ8i+EMZ9Zw0yD+7TZpUPRzsyR8WZ0jZ1wkb4hrD5yRuYlH6TSZbDuB7qsPdSRdqY/AMAHiweEDzXF162UFRGfG4DW/RNS+yujzHxzIRioMJDExZEwsVlJIyksrntEqSLuz2vpTzsHd6HBxmOBAoZi7mwu7t5zNYAX8AAALAAAWolFbR6M9mz+fgYb96L1Z9sWU0v4zoD2Y/mrNF9SUn9oGqx6KgVNL/4c8Hfs4nEgdx6o+/IK8T/AMO2GH/3c/sj/wAtW1RQJe7HRVhsE6uHlmZDdesK5VPIgKo1HK9OlFFAUUUUENtndDC4r+dhUt9Ney/tHH13pC230OOLthpQ4+hJo3oDDQ+sCrWooPm3a278+Ga00TJ4kdk+hhofUa0bO2NNiHyQxNIf0RcD6x4KPTX0u6AixAIPEHhXkUKqLKoUdwAA91BW+73RSRk8pYBRYlFNy3OxPIX7rn0VZMcYUBVAAAsAOAA0AFZUUBRRRQFFFFAUUUUBRRRQFFFFAUUUUBRRRQFFFFAUUUUBRRRQFFFFAUUUUBRRRQFFFFAUUUUBRRRQFFFFAUUUUBRRRQ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356992"/>
            <a:ext cx="1524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35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Notebooky</a:t>
            </a:r>
            <a:r>
              <a:rPr lang="cs-CZ" dirty="0">
                <a:solidFill>
                  <a:srgbClr val="FFC000"/>
                </a:solidFill>
              </a:rPr>
              <a:t>, netbooky, </a:t>
            </a:r>
            <a:r>
              <a:rPr lang="cs-CZ" dirty="0" smtClean="0">
                <a:solidFill>
                  <a:srgbClr val="FFC000"/>
                </a:solidFill>
              </a:rPr>
              <a:t>smartbooky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32240" y="1556792"/>
            <a:ext cx="2304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Základní deska notebooku</a:t>
            </a:r>
            <a:endParaRPr lang="cs-CZ" sz="2400" b="1" dirty="0">
              <a:solidFill>
                <a:prstClr val="black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0" y="2276872"/>
            <a:ext cx="7418007" cy="445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775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891871" y="6091089"/>
            <a:ext cx="3011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N</a:t>
            </a:r>
            <a:r>
              <a:rPr lang="cs-CZ" sz="2800" b="1" dirty="0" smtClean="0">
                <a:solidFill>
                  <a:prstClr val="black"/>
                </a:solidFill>
              </a:rPr>
              <a:t>otebook</a:t>
            </a:r>
            <a:endParaRPr lang="cs-CZ" sz="2800" b="1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620000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68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513733" y="1268760"/>
            <a:ext cx="32143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rgbClr val="C64847">
                        <a:shade val="20000"/>
                        <a:satMod val="200000"/>
                      </a:srgbClr>
                    </a:gs>
                    <a:gs pos="78000">
                      <a:srgbClr val="C64847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C64847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Ultrabook</a:t>
            </a:r>
            <a:endParaRPr lang="cs-CZ" sz="5400" b="1" dirty="0">
              <a:ln w="1905"/>
              <a:gradFill>
                <a:gsLst>
                  <a:gs pos="0">
                    <a:srgbClr val="C64847">
                      <a:shade val="20000"/>
                      <a:satMod val="200000"/>
                    </a:srgbClr>
                  </a:gs>
                  <a:gs pos="78000">
                    <a:srgbClr val="C64847">
                      <a:tint val="90000"/>
                      <a:shade val="89000"/>
                      <a:satMod val="220000"/>
                    </a:srgbClr>
                  </a:gs>
                  <a:gs pos="100000">
                    <a:srgbClr val="C64847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52400"/>
            <a:ext cx="85725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751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PDA </a:t>
            </a:r>
            <a:r>
              <a:rPr lang="cs-CZ" b="0" dirty="0"/>
              <a:t>(</a:t>
            </a:r>
            <a:r>
              <a:rPr lang="cs-CZ" dirty="0" err="1"/>
              <a:t>personal</a:t>
            </a:r>
            <a:r>
              <a:rPr lang="cs-CZ" dirty="0"/>
              <a:t> </a:t>
            </a:r>
            <a:r>
              <a:rPr lang="cs-CZ" dirty="0" err="1"/>
              <a:t>digital</a:t>
            </a:r>
            <a:r>
              <a:rPr lang="cs-CZ" dirty="0"/>
              <a:t> </a:t>
            </a:r>
            <a:r>
              <a:rPr lang="cs-CZ" dirty="0" err="1" smtClean="0"/>
              <a:t>assistant</a:t>
            </a:r>
            <a:r>
              <a:rPr lang="cs-CZ" dirty="0" smtClean="0"/>
              <a:t>)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či </a:t>
            </a:r>
            <a:r>
              <a:rPr lang="cs-CZ" b="1" dirty="0">
                <a:solidFill>
                  <a:srgbClr val="FF0000"/>
                </a:solidFill>
              </a:rPr>
              <a:t>palmtop</a:t>
            </a:r>
            <a:r>
              <a:rPr lang="cs-CZ" b="1" dirty="0"/>
              <a:t> je malý </a:t>
            </a:r>
            <a:r>
              <a:rPr lang="cs-CZ" b="1" dirty="0">
                <a:solidFill>
                  <a:srgbClr val="FF0000"/>
                </a:solidFill>
              </a:rPr>
              <a:t>kapesní </a:t>
            </a:r>
            <a:r>
              <a:rPr lang="cs-CZ" b="1" dirty="0" smtClean="0">
                <a:solidFill>
                  <a:srgbClr val="FF0000"/>
                </a:solidFill>
              </a:rPr>
              <a:t>počítač</a:t>
            </a:r>
          </a:p>
          <a:p>
            <a:r>
              <a:rPr lang="cs-CZ" b="1" dirty="0">
                <a:solidFill>
                  <a:srgbClr val="FF0000"/>
                </a:solidFill>
              </a:rPr>
              <a:t>ovládaný</a:t>
            </a:r>
            <a:r>
              <a:rPr lang="cs-CZ" b="1" dirty="0"/>
              <a:t> obvykle </a:t>
            </a:r>
            <a:r>
              <a:rPr lang="cs-CZ" b="1" dirty="0">
                <a:solidFill>
                  <a:srgbClr val="FF0000"/>
                </a:solidFill>
              </a:rPr>
              <a:t>dotykovou obrazovkou</a:t>
            </a:r>
            <a:r>
              <a:rPr lang="cs-CZ" b="1" dirty="0"/>
              <a:t> a perem </a:t>
            </a:r>
            <a:r>
              <a:rPr lang="cs-CZ" b="1" dirty="0" smtClean="0"/>
              <a:t>(</a:t>
            </a:r>
            <a:r>
              <a:rPr lang="cs-CZ" b="1" i="1" dirty="0" smtClean="0"/>
              <a:t>stylus</a:t>
            </a:r>
            <a:r>
              <a:rPr lang="cs-CZ" b="1" dirty="0" smtClean="0"/>
              <a:t>)</a:t>
            </a:r>
          </a:p>
          <a:p>
            <a:r>
              <a:rPr lang="cs-CZ" b="1" u="sng" dirty="0" smtClean="0">
                <a:solidFill>
                  <a:srgbClr val="FF0000"/>
                </a:solidFill>
              </a:rPr>
              <a:t>Operační systémy: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Windows Mobile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PalmOS</a:t>
            </a:r>
            <a:endParaRPr lang="cs-CZ" b="1" dirty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Symbian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4944"/>
            <a:ext cx="3078594" cy="3555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178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031423" y="6001992"/>
            <a:ext cx="195344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Symbian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72647" y="389854"/>
            <a:ext cx="186607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Palm OS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9511" y="4186580"/>
            <a:ext cx="301810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400" b="1" dirty="0">
                <a:solidFill>
                  <a:srgbClr val="0070C0"/>
                </a:solidFill>
              </a:rPr>
              <a:t>Windows Mobile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21989"/>
            <a:ext cx="3393829" cy="3393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http://fc09.deviantart.net/fs40/i/2009/012/e/f/Windows_Mobile_Concept_UI_by_Pokehkin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1519"/>
            <a:ext cx="47625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upload.wikimedia.org/wikipedia/commons/a/a0/Symbian_buddy-list_scree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906" y="1858423"/>
            <a:ext cx="2590444" cy="460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42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Tablet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C00000"/>
                </a:solidFill>
              </a:rPr>
              <a:t>přenosný počítač ve tvaru desky s integrovanou dotykovou obrazovkou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93742"/>
            <a:ext cx="6192688" cy="3932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516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Čtečky elektron. knih - </a:t>
            </a:r>
            <a:r>
              <a:rPr lang="cs-CZ" dirty="0" err="1" smtClean="0">
                <a:solidFill>
                  <a:srgbClr val="FFC000"/>
                </a:solidFill>
              </a:rPr>
              <a:t>e</a:t>
            </a:r>
            <a:r>
              <a:rPr lang="cs-CZ" dirty="0" err="1">
                <a:solidFill>
                  <a:srgbClr val="FFC000"/>
                </a:solidFill>
              </a:rPr>
              <a:t>B</a:t>
            </a:r>
            <a:r>
              <a:rPr lang="cs-CZ" dirty="0" err="1" smtClean="0">
                <a:solidFill>
                  <a:srgbClr val="FFC000"/>
                </a:solidFill>
              </a:rPr>
              <a:t>ook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Elektronické verze knih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Elektron. knihovny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0" t="8955" r="13329" b="15733"/>
          <a:stretch/>
        </p:blipFill>
        <p:spPr bwMode="auto">
          <a:xfrm>
            <a:off x="4499992" y="1628800"/>
            <a:ext cx="4552140" cy="5092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347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FFC000"/>
                </a:solidFill>
              </a:rPr>
              <a:t>MP4 </a:t>
            </a:r>
            <a:r>
              <a:rPr lang="cs-CZ" dirty="0" smtClean="0">
                <a:solidFill>
                  <a:srgbClr val="FFC000"/>
                </a:solidFill>
              </a:rPr>
              <a:t>přehrávače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C00000"/>
                </a:solidFill>
              </a:rPr>
              <a:t>digitální </a:t>
            </a:r>
            <a:r>
              <a:rPr lang="cs-CZ" b="1" dirty="0" smtClean="0">
                <a:solidFill>
                  <a:srgbClr val="C00000"/>
                </a:solidFill>
              </a:rPr>
              <a:t>audio/video</a:t>
            </a:r>
            <a:r>
              <a:rPr lang="cs-CZ" b="1" dirty="0">
                <a:solidFill>
                  <a:srgbClr val="C00000"/>
                </a:solidFill>
              </a:rPr>
              <a:t> přehrávač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7" t="8527" r="5903" b="7377"/>
          <a:stretch/>
        </p:blipFill>
        <p:spPr bwMode="auto">
          <a:xfrm>
            <a:off x="1475656" y="2636912"/>
            <a:ext cx="6126281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19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Herní konzole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625609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zařízení </a:t>
            </a:r>
            <a:r>
              <a:rPr lang="cs-CZ" b="1" dirty="0">
                <a:solidFill>
                  <a:srgbClr val="C00000"/>
                </a:solidFill>
              </a:rPr>
              <a:t>fungující na principu počítače, které je </a:t>
            </a:r>
            <a:r>
              <a:rPr lang="cs-CZ" b="1" dirty="0" smtClean="0">
                <a:solidFill>
                  <a:srgbClr val="C00000"/>
                </a:solidFill>
              </a:rPr>
              <a:t>určeno </a:t>
            </a:r>
            <a:r>
              <a:rPr lang="cs-CZ" b="1" dirty="0">
                <a:solidFill>
                  <a:srgbClr val="C00000"/>
                </a:solidFill>
              </a:rPr>
              <a:t>pro hraní </a:t>
            </a:r>
            <a:r>
              <a:rPr lang="cs-CZ" b="1" dirty="0" smtClean="0">
                <a:solidFill>
                  <a:srgbClr val="C00000"/>
                </a:solidFill>
              </a:rPr>
              <a:t>her</a:t>
            </a:r>
          </a:p>
          <a:p>
            <a:r>
              <a:rPr lang="cs-CZ" b="1" dirty="0" err="1" smtClean="0">
                <a:solidFill>
                  <a:srgbClr val="0070C0"/>
                </a:solidFill>
              </a:rPr>
              <a:t>WiFi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DVD</a:t>
            </a:r>
          </a:p>
          <a:p>
            <a:r>
              <a:rPr lang="cs-CZ" b="1" dirty="0" err="1" smtClean="0">
                <a:solidFill>
                  <a:srgbClr val="0070C0"/>
                </a:solidFill>
              </a:rPr>
              <a:t>Blu-Ray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TV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4" name="AutoShape 2" descr="data:image/jpeg;base64,/9j/4AAQSkZJRgABAQAAAQABAAD/2wCEAAkGBhISEBASEBQVFBUUEBUUFBQUEBAUERAVFRQVFBUQFRQXHCYeFxkjGRUUHy8gIycpLC0sFR8xNTAqNSYrLCkBCQoKDgwOGg8PGiwkHyQpKSwsKSksLCkpKSksLCwsLCwsLCksLCwsKSwsLiwsKSwsLCwpKSwsKSwsLCkpLCwsLP/AABEIAOEA4QMBIgACEQEDEQH/xAAcAAEAAQUBAQAAAAAAAAAAAAAABQECAwQGBwj/xABDEAACAQIDBAYHBgUDAgcAAAABAgADEQQSIQUxQVEGEyJhcYEHMkKRobHBI1JigtHhFHKSovAzssIk8RYlQ1Njg5P/xAAaAQEAAwEBAQAAAAAAAAAAAAAAAgQFAwEG/8QALBEAAgEDAwIFBAIDAAAAAAAAAAECAwQREiExQVEFFCJhkRNCcYEjMzJSYv/aAAwDAQACEQMRAD8A9xiIgCIiAIiIAiIgCIiAIiUgFYlLxeAViUvF4BWJQGVgCIiAIiIAiIgCIiAIiIAiIgCIiAIiIAiIgCIlCYBWUvIzae36VH1jc/dGp/acntLpfWe4T7Ne71vfO9OhOpwivVuYUuWdxicfTpi9R1XxIHwnPY/0iYOnuZnPJFv8ZwmMdnuWJJ7zeQuLpy9Gwj9zMyp4lL7EdxivS8g/06DH+ZwB8LyNqemOtwoU/wCtv0nDVBNZ528pSXQp+frt8nfD0zVxvoUz+d/0m9hfTQDpUw5HetQH4ECeXGVQSLtafY6eerLqe2YD0pYJ9GL0z+NdPeJ0mB21QrAGlURx+FgT7p87KJmpVmQ5lJUjiCQfhISsYvhnSHikk/Uj6QzReeJ7H9JeKoEByKyX3P6wHcw+s9F6OdP8Li7KG6upb1HsCf5TuMoVLecDUo3dOrw8M6iJQGVnAtiIiAIiIAiIgCIiAIiIAiIgCImvjMYtNSzmwHx7hB43gvr11QFmNgBqTOQ2v0rL3Sjou4txPhykL0g29UrvbVaY9VefeZpUHmjQtkt5/BmV7pvaHyZXuTc6mYmE2CsxsJorYzJI1qiyMxlLfJZxNPFU50OLRzeJWadSSeLSRtQSLOLWGa5l9MS0zJSEiiT4MyCHMqJjqGdHwcVuzE5lgbjutx5HnLjLHNpzaLETt+ivpRq4crTxN6tLdm31EH/IT17Zm1KWIprUouHVhoQZ8wsZOdFeldbA1Q1M3Qnt0yey459x75QrWylvE17e7cdp8H0dEiuj/SCli6Iq0Tod4PrIeKkSVma008M1001lCIieHoiIgCIiAIiIAiJQwDHiMQEUsxAAFyTuAnmm2elRxFU20pg2Uc/xGSPTjbmc/wAPTPZU9ux9Y/d8JxTKRNC2pY9bM25rZehE8UDjSYBTsZq4LG2NjJcKHFxLuclHGC2mbwyS0C0zb56meNGo6zWrppN6os1qizsmVpI57GpIius6LaFKQGKWeM4yRomZ6QmK02KaxHkjJ7FzGYGMy1DMMkyMUWma9VpmqtNeQZ3gupaBMyLKKsyqsJHspEz0X6R1MFWFSnqpIDpwcfrbdPedk7Vp4iklWkQVYX36jmD3z5wE7L0d9LDhq3VVD9jVNjc6U2O5u4frKt1b6lqjyXrK60S0S4PahKy1G0l0xzeEREAREQBERAKGRPSTa38PQZvaPZXxMljPN+nW0zUr9Wvq0xb8x3ztQp/UmkV7ir9ODZz5qZiSd5NyecNTvMQMyLUm1pMJSNd6RE28DjypsZWwMw1cPynJpo7qSZOghxcS1dJD4PGFDrJym4cXE9TDRRhNd6JkvR2eQAX38v1mejss1dw7O7NfseRHrfl07+Aq1LvTtEs07PVvI5V8IGNjfym7hei9Fh26RPexqAfMTssLsWmnMm2tuyp8l1PmTNpcFTG5EH5F/SU5V6kuWXY2tKPETia/Q7C20o/0tVPyac3tLo/TS+QsvIGx/eetPgqZ3oh/Iv6TVxWw6TixFhy9Zf6WuPdaeRrVI8M8la0pcxPDsRhip5jmJrsZ6Rt/oCQC9HTjbUp7jcp46jwnC43ZbKSrDKw4cDyIPEHgZdo3u+KnyZ1fw7G9P4IhzeEWXmmQbEWIl4WaEd9zNl6digWVvKFpiapJN4IpZMpeWmrMJaAJByJqOD3P0Y9J/wCKwopub1KNla51ZfZf6eU7QT5+6Abb/hcbSYnsOerflZtx8jb3z6AQzGuKeiex9BaVfqQ/BdERK5bEREAREpeAYNoYoU6TufZQnXuE8hqYrOzMd5JPv1nd+kjH9XgXHGowQeB3/CeSU8WRNSxjhORi+JVPUoE/kBlDSkZS2hNyljxNHYzUzLYiZFqc5RaymXdWOEg4nRTLauHB3TqeiWxiqddV3n/TXkPv+J4fvIbYmzTVrKns737lG/36DznaYhc7rRGi2vUtwQaZO7MbjwDTOup6fSjUtIa/UzHRw3XHMf8AT4D/AN3vP4NN3teFgZMWFhu4D6ASoHL/ADumpWwZq5lqAWzZlYaZRYjQn2hxNva01EzzTexhqbTY5eqXNuLKQc2U6qRbQXyuNdxte03zUF7ce4E/KZFRVByixJuSANTzPf3zQxYQWLIXPewsO+zG3uEPHQ8SfUtTC1gzEVLqXuBrdVNQOw/puo5Ay3+MemUWpY5i7EnTq0FyNVFjZQSSbcPvCbdCuCPVKjylzoGBG8EWIO434ET3V3PNPYrSrBhpwtccVJAOUjgbEad8gukfRdKyFlFmFzoNRzKj5jj4zbr4Qo4qKbBRYAlrLmvdjrdhc3tvLEXNgLSGExIqIHUEA8GFj/m6eNHsZdGeI7W2eVYhhZ19zDhbmLbpBtUnrfTvYQK9cg1W5O/dvZfm3k3OeWbSwmVrjc2vnxl60rtfxv8ARl31uv7EaRMBZI7H2Wa1VUuVX1qjgA9XTHr1DcjQCSuG6GVGzZmVCrsrKw7QsqMjCx1zZzu3ZZelNLkzVFtZRzYWXqkn16LkozI5YrTV7dVYktS61UHaN2O6wvqDcDS+z/4RIy/aA3JAsh1I3Adrcd1yQBxsNYU4kXCRzaJPoPodtT+IwVCoTc5ArfzL2T8p4zj9hGkty6t9oU7IPC+vw3T0L0TYz7GtSPsuGHg2/wCM4XcFKnrXQt2FRxq6H1R38Sl5WZJviIiAJQysoYB516XsTZMMnNmb3C31nmQM7/0vVPt8OOVJv9wnAXm5aL+JHy3iDzXZkWpMi1pO9D1wP2pxpUmwFNHD5CeLFl430se+XnZmCGZlxnVtqQMi1Qfw5VGgknUSbWGQjSlpUsohUxJE2qW0CJL9HcHTxFDEvikVKaU7piVUUmD8E7NlfTW1r8OInLJUnsZ6m12JSWlJvqendBBelVqneWyDwUAn4sPdOg2alw9Q2u7mxH3VOVfkW/OZznRHEhcFSUcc7e92PyE6jAU8tKkOVNB/aJjV5aps+ito6aaLcXiipRVAYswFi2XTmL7/AAFz3cRkdiXyD1VsX/Ex1VPIanxE16VMnE37Vstt65OGgFtN50J3i83MOlsx4szMe8k2HwsPKcnsdk85NijRv9e+bSoBuEItgBLp4SKETSxWDt2l0t/nu7pvRaAQtdvsyQLlQSV01A9ZT5XmvgqZDkpc02AK7soFrixJva1hlAAF5JOgBNuf7/54TnzZUQOzqtPEVEXLck5WJpqVv2hbgAToN3H1diMu5LY+jmpsONrjxGtvPUec8h27soAVANQj6Hmt9D7iJ7NPPdv4MA1LD/0yPNQU/wCAkqbxNP3IVo6qbXscLgNlNULBcoyoXJZlVQAQCST3sPfNgbEfOiDKS/qkOhRu8ODbS2vK029hVB/1N1zf9I/ZBIJ+0pcRrJDAsGbDMENO1VkVLkipdCzVAT2ibgA8NVtbWbkp4bPlYxckiHfY7AFhkcAXJp1EfKL6FrG4F+JlcJgDUdUS2ZjYC4A953CZtkKysKjArTQdskEKylbGmL+sW9W3f3aX9HsSP4nDDKb9YLnP62h4W0nTXhPrg5aG2t8GOvgSgBOUqTYMjq63GpW6nQ6jQ851foyxFsU6fepH3qQflecrtGuOrp9StqTHNcsWfPlAKVCdAVG4AAWa/HSW9HFb/r6Y/A30nOtLVQeTrbQ0XUcdz2USspKzAPrxERAEoZWUMA8t9LdK9fDn/wCJv9w/ScnsjDYc5jiWYAWCqoa53ksSB3Wt+K/DXvPStR0w797L77EfIzzlqom9axUqC3PlL6Thct4yb1fA4W4y1n4A/ZE7r5m1tvsth+LXdebK4Sh1ZqLX1UXKmjQDE7wiXF2PC9uN+BEg2rzGcTOrh/0V41X/AKo6WvWw7in1mIrM627R6xkGguVQgZbEtYA65R97SH2p1eYdW5fTUlQtuQtYa8zxkc2ImI1ZBQUeGTc5TW6O+6L4y1OgO8r72K/Wei4N706Z501P9o/WeLbDx5CkDer3HnqPiDPYNi4oPRUru4fyntL/AGkDymJWWKkkfUWrzSj+CuHVFxTaDMRfTNuIF7j8u/uHG993PbyP1/7TR2lmBR1zNlOqghQRrqTbd8PCbQYHvDC4I4948R8pB9ztHqiVRgQCOIl0j8HicvZfyP18PlN8GRJFYlJhq194HmeX7wDXq7z3t8haQ2OGUgdYKeerVIJLC5b1dVI1046G/hJi/H3SMsalVWBsq3FjT9YDTMrt+IW7Njrc3tJRITJBQdL/AOd/dOY2lhg1GrU4dXUb/cw+BE6DG18lN2GpA0HNjoo/qIkP0gUUsCyD2lWmOZBsD/aDJU1qmkRqvTBv2PJkLKbqSpta6kg+8TOWU2Y1HzgC5uxJOvtE3HD3zfTZBd1VbXY213DvPdM9TZ1OoyLSLBUyLZlUF0LqruGUntXa9jw3brTbk8M+ZUMkOXRj9pUZtD62ZiNO/v4SuWiLWdgbbwDcG5Nx5WE3kZqrVUYdg06hVQNKJpozpl5WygHnc3uZFtgXG9W8CpF92g013iexfchJNcIwX4cOXDS9vmZ1Ho1X/wAwp/yN/wAZy7oQSCCCNCCLEHladn6KcNfGs33KJ97ED9Z5cPFJntom68fyevCVlBKzAPrRERAEpaViAcd6UcGXwJcb6bq3kTYzxdq0+i9t7PFfD1qTbnpsvvGk+ca9MozK2hVip8QbGallP0uJh+JUvWpFC8tLS0mUvLxmJFS0peUlQJ4emxga+V+46H6fGemdA9t2BpOd24n7hOh/KxPk/dPLlST+xMaQQQbOu78Q3G44i2hHIzPvKD/sX7NawuEv43+j2jFYcVEKHcfDx4gg+YIlRTCqBqbcSWYnxJ1P+bpCdHekSVUCk2tYanVTwRj8m47t4k5WpZlZTpcEd4uLTOya+Bod/l+oMuTMo7JM0aWHamGC+qEZrqikM5sdKfsgWICg633881TEsigsBclQBmKgMQNCTewvm1/lGpM9weau5kZKjXu5ty1+hH1lXrBQFUFz91be8ncv+aTWo7RDsi20dMw7YzC65u0g3LbS99/iDMaU6rh1ZVRQ5XLYFWACsH4ZgSCCOTnlGBq7DGbRYdmnYuGXN2WKoCbXA3subQkXtr5btGlbXKFZrF8u4ta2+wvyvYTHhsEEyk6sFy5td3IXJ4AC+8hReY8bjbHIls547xTB9phz4heNuAuZ6+yCT5ZZiG6yqEHq0zmbXe9uyvkDfuJXlOX6Z7Rz1Fprup6n+Y8PIfMyc2jtBcLQ01Y3ygkkljcl2PmSTxJ75xrOHuSbkm5J3knfeXLWnvqZRu6m2hGtSxBUhhoQbg8jzmZsWLHKqpm3lc17Ag5RcnKLgHTlLHpTCyTT2fJktNcGerWvmIVQzeswzXbW50vYXO+w+omIVnAYC2vjpa5015mWXMdZJJROT1EZiMESb+HPgLD5TvfRPs4quIqEbyqjyFz85y1wZ6j0RwHVYWmLasM5/NrKl7JKnjuW/D6blV1PoTQlYiY59AIiIAiIgFGnh3pP2H1GNLqOxWGccgw0YfXznuJnL+kDo3/F4RgoHWU+3T5kjevmJ3t6miZVuqX1KbXU8FJiXdWQbEe/fLgk20snzj2LAsyqsS0tJ4wQzkvLSzryCCDYjdMbvMd5GTzsTgsPJKUNtVEYPTOVhvOhBHEEHQg8jPQujXpDDALWGU957P5WO7ho3vM8wTQTYwmJIPMfGZlazecw+DXoX64qfJ75h9pU3tlYX5HQ/Hf5TYK3Gus8k2PtmmosXKA7wb5f0nVYXbFK3Zq0/KooP9pEpOnOPKNCNanPho7K3d/25eEw1sYieswB5b2Pgo1nH4jbo3dYnm4b/cxE1BtRSLB7jkvqnyGk8UJy4RJ1YR3bR1WK2uTcU+zvBJsX8hqF87nukdUxYp+OpAudb8STr5nWRS48+zp84zX3y5TtHzMpVLxPaBWviTUJz6k+4dwkVicKUN13TdqraVSoDoZdwksIp5zuaNOuDKtTHCVxmCt2lmClieBnqeOSLiVZZhanNu95YVnVM4tGXYOzTWxFOmN2a7dyjUz16mlgANwFh5Tlegux8iGsw1fRb7wv7zrBMi6qa54XQ2bSlohl8srERKpcEREAREQBLSJdEA8b9JXRTqK38RTH2dVu1bcjn6GcQZ9IbS2alek9KoLqwsR9Z4P0q6N1MFWNNgShuab8HH6ia9pcalofJg31q4vXHhkIxmF3lXaYGaXJSKMYlS0yU1mNFmY6SK7kpdgzTPQWa9MXM3qSyUd2cZvCwXk6TTc6zaqnSahnsyFM2sKZPbPq7pz9EyWwVTUSKOilk6Sk02UeaGGfSbaNJNHaLM7i81WFjNlWllVZxaLEZFtOtwM1cZguKyrGxmWnX4Tw9bIxKpGhk30c2ScRVA9hdXPdy8ZrrshqzqtMak+Q7zPSdhbGXDUgi6nezcWPOVq9X6awuSzb0fqPL4JClSCqABYAWA5AS+ImWa4iIgCIiAIiIAiIgCRXSDYFLF0WpVhcHc3tIeDAyVieptPKPGk1hnzf0q6L1sFVKVRdT6lQDsuPoe6Qlp9ObX2PSxNNqVZQykbjw7weBnjfSz0aVsKWqUb1aO+4BL0xyYcR3zToXKltLkx7i1cPVDg41BLWaXuZbTW5l3Jm+7M9BJuIJhpLM86xRVm8sxVzNaZq7TAJzlydILYzU5I4R5HJNvDNPSOcM6PB1JIIZC4KpJWk0mdkzbVpcZhUzIDINHaLMFdJbgcG9WoEpi5J8h3n4yX2bsKpXIyiy8WO7953Gydi06C2Qa8WO9pRr14w2jyX6FvKpvLgw7C2EuHTm59ZvoO6S0WlZlyk5PLNaMVFYQiInhIREQBERAEREAREQBERAEtZBLogHFdKPRjhsUWen9jUPtKBlY/iWebbX6AYvCkl6edB7dPtDzG8T320oU4GWKdxOHuU61pCp7HzciS5p7vtPohhK9zUpLc+0oyt43E5jaHokpN/o1WTuYBh7980YX0HzsZFTwuonmLyeR1TrMYnfYz0QYsG9OpSfxLKfkRNBvRZtAewh/8As/aS8xTfUh5SqvtOVpzYpmdJT9GGP+4n/wCn7SQwvooxh9dqSfmLH4CS8xTXU5u0rPiLOewlSTOHedNs70UhdatYnuRQB7zOn2f0Qw1K1kzHmxJnOV7Bcblqn4fVf+WxxGz9k1apsiHxOgHnOq2X0OVbNWOY6dkeqP1nSpSA0AsOQFpdaUat1Oey2NOjZwp7vdltKkFAAAAG4DQS+IlQuiIiAIiIAiIgCIiAIiIAiIgCIiAIiIAiIgCIiAUi0rEApaJWIBSViIAiIgCIiAIiIAiIgCIiAIiIAiIgCIiAIiIAiIgCIiAIiIAiIgCIiAIiIAiIgCIiAIiIAiIgCIiAIiI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290" y="2294741"/>
            <a:ext cx="3305050" cy="4552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32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8964488" cy="5256583"/>
          </a:xfrm>
        </p:spPr>
        <p:txBody>
          <a:bodyPr/>
          <a:lstStyle/>
          <a:p>
            <a:r>
              <a:rPr lang="cs-CZ" b="1" dirty="0" smtClean="0"/>
              <a:t>Najdi v </a:t>
            </a:r>
            <a:r>
              <a:rPr lang="cs-CZ" b="1" dirty="0" smtClean="0">
                <a:solidFill>
                  <a:srgbClr val="0070C0"/>
                </a:solidFill>
              </a:rPr>
              <a:t>e-</a:t>
            </a:r>
            <a:r>
              <a:rPr lang="cs-CZ" b="1" dirty="0" err="1" smtClean="0">
                <a:solidFill>
                  <a:srgbClr val="0070C0"/>
                </a:solidFill>
              </a:rPr>
              <a:t>shopu</a:t>
            </a:r>
            <a:r>
              <a:rPr lang="cs-CZ" b="1" dirty="0" smtClean="0"/>
              <a:t>  výrobek s parametry vhodnými pro tebe:</a:t>
            </a:r>
          </a:p>
          <a:p>
            <a:endParaRPr lang="cs-CZ" b="1" dirty="0" smtClean="0"/>
          </a:p>
          <a:p>
            <a:r>
              <a:rPr lang="cs-CZ" b="1" dirty="0" err="1" smtClean="0">
                <a:solidFill>
                  <a:srgbClr val="FF0000"/>
                </a:solidFill>
              </a:rPr>
              <a:t>Ultrabook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PDA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Tablet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Čtečku E-knih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Mp4</a:t>
            </a:r>
          </a:p>
        </p:txBody>
      </p:sp>
      <p:sp>
        <p:nvSpPr>
          <p:cNvPr id="4" name="Veselý obličej 3"/>
          <p:cNvSpPr/>
          <p:nvPr/>
        </p:nvSpPr>
        <p:spPr>
          <a:xfrm rot="1210795">
            <a:off x="6372200" y="4365104"/>
            <a:ext cx="1872208" cy="18002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90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388" y="836712"/>
            <a:ext cx="8785225" cy="5792688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AutoNum type="arabicParenR"/>
            </a:pPr>
            <a:r>
              <a:rPr lang="cs-CZ" sz="1400" dirty="0" smtClean="0"/>
              <a:t> [cit. 2012-02-23] dostupné na: </a:t>
            </a:r>
            <a:r>
              <a:rPr lang="cs-CZ" sz="1400" dirty="0">
                <a:hlinkClick r:id="rId2"/>
              </a:rPr>
              <a:t>http://farm8.staticflickr.com/7072/6880600438_98811b2ae2_z.jpg</a:t>
            </a:r>
            <a:r>
              <a:rPr lang="cs-CZ" sz="1400" dirty="0" smtClean="0"/>
              <a:t> </a:t>
            </a:r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3"/>
              </a:rPr>
              <a:t>http://upload.wikimedia.org/wikipedia/commons/f/f6/Wifi_logo.jpg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4"/>
              </a:rPr>
              <a:t>http://pixabay.com/static/uploads/photo/2013/02/08/23/35/earth-79533_640.jpg?i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5"/>
              </a:rPr>
              <a:t>http://www.vostrej.net/blog/images/SAMSUNG_S5230.jpg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6"/>
              </a:rPr>
              <a:t>http://farm8.staticflickr.com/7016/6670207205_3f6aa06843.jpg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7"/>
              </a:rPr>
              <a:t>http://upload.wikimedia.org/wikipedia/commons/3/3a/MARIS_Diktat_PDA.jpg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8"/>
              </a:rPr>
              <a:t>http://upload.wikimedia.org/wikipedia/commons/e/e8/Kobo_ereader_touch_black_front.JPG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9"/>
              </a:rPr>
              <a:t>http://upload.wikimedia.org/wikipedia/commons/d/d6/Mobile_phone_evolution.jpg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0"/>
              </a:rPr>
              <a:t>http://pixabay.com/static/uploads/photo/2012/04/14/13/55/phone-34017_640.png?i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1"/>
              </a:rPr>
              <a:t>https://upload.wikimedia.org/wikipedia/commons/8/86/XO_Motherboard.png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2"/>
              </a:rPr>
              <a:t>https://upload.wikimedia.org/wikipedia/commons/6/61/Laptop_innen.jpg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3"/>
              </a:rPr>
              <a:t>http://upload.wikimedia.org/wikipedia/commons/3/31/HTC_Herald_PDA_Phone.JPG</a:t>
            </a:r>
            <a:endParaRPr lang="cs-CZ" sz="1400" dirty="0" smtClean="0"/>
          </a:p>
          <a:p>
            <a:pPr>
              <a:buFont typeface="Wingdings" pitchFamily="2" charset="2"/>
              <a:buAutoNum type="arabicParenR"/>
            </a:pPr>
            <a:r>
              <a:rPr lang="cs-CZ" sz="1400" dirty="0" smtClean="0"/>
              <a:t> [</a:t>
            </a:r>
            <a:r>
              <a:rPr lang="cs-CZ" sz="1400" dirty="0"/>
              <a:t>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4"/>
              </a:rPr>
              <a:t>http://upload.wikimedia.org/wikipedia/commons/2/2e/Wikipedia.org_front_page_on_Tungsten_C_with_PalmSource_Web_Browser_2.0.jpg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 smtClean="0"/>
              <a:t> [</a:t>
            </a:r>
            <a:r>
              <a:rPr lang="cs-CZ" sz="1400" dirty="0"/>
              <a:t>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5"/>
              </a:rPr>
              <a:t>http://upload.wikimedia.org/wikipedia/commons/a/a0/Symbian_buddy-list_screen.png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6"/>
              </a:rPr>
              <a:t>http://fc09.deviantart.net/fs40/i/2009/012/e/f/Windows_Mobile_Concept_UI_by_Pokehkins.png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7"/>
              </a:rPr>
              <a:t>http://farm6.staticflickr.com/5086/5729891435_506d9b29f5_o.jpg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8"/>
              </a:rPr>
              <a:t>http://upload.wikimedia.org/wikipedia/commons/f/f4/Zen_mp3_player.JPG</a:t>
            </a:r>
            <a:endParaRPr lang="cs-CZ" sz="1400" dirty="0"/>
          </a:p>
          <a:p>
            <a:pPr>
              <a:buFont typeface="Wingdings" pitchFamily="2" charset="2"/>
              <a:buAutoNum type="arabicParenR"/>
            </a:pPr>
            <a:r>
              <a:rPr lang="cs-CZ" sz="1400" dirty="0"/>
              <a:t> [cit. </a:t>
            </a:r>
            <a:r>
              <a:rPr lang="cs-CZ" sz="1400" dirty="0" smtClean="0"/>
              <a:t>2012-02-23] dostupné </a:t>
            </a:r>
            <a:r>
              <a:rPr lang="cs-CZ" sz="1400" dirty="0"/>
              <a:t>na: </a:t>
            </a:r>
            <a:r>
              <a:rPr lang="cs-CZ" sz="1400" dirty="0">
                <a:hlinkClick r:id="rId19"/>
              </a:rPr>
              <a:t>http://</a:t>
            </a:r>
            <a:r>
              <a:rPr lang="cs-CZ" sz="1400" dirty="0" smtClean="0">
                <a:hlinkClick r:id="rId19"/>
              </a:rPr>
              <a:t>upload.wikimedia.org/wikipedia/commons/7/76/Xbox-360S-Console-Set.jpg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600" b="1" dirty="0" smtClean="0">
                <a:solidFill>
                  <a:srgbClr val="FF0000"/>
                </a:solidFill>
              </a:rPr>
              <a:t>Použit výhradně obrazový materiál Creative Commons.</a:t>
            </a:r>
            <a:endParaRPr lang="cs-CZ" sz="1600" dirty="0" smtClean="0"/>
          </a:p>
          <a:p>
            <a:pPr>
              <a:buFont typeface="Wingdings" pitchFamily="2" charset="2"/>
              <a:buAutoNum type="arabicParenR"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296833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453</Words>
  <Application>Microsoft Office PowerPoint</Application>
  <PresentationFormat>Předvádění na obrazovce (4:3)</PresentationFormat>
  <Paragraphs>122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22</vt:i4>
      </vt:variant>
    </vt:vector>
  </HeadingPairs>
  <TitlesOfParts>
    <vt:vector size="25" baseType="lpstr">
      <vt:lpstr>Motiv sady Office</vt:lpstr>
      <vt:lpstr>Modul</vt:lpstr>
      <vt:lpstr>Jmění</vt:lpstr>
      <vt:lpstr>Prezentace aplikace PowerPoint</vt:lpstr>
      <vt:lpstr>Mobilní zařízení a bezdrátová komunikace</vt:lpstr>
      <vt:lpstr>Bezdrátová komunikace</vt:lpstr>
      <vt:lpstr>Rozlišujeme</vt:lpstr>
      <vt:lpstr>Vzdálenost</vt:lpstr>
      <vt:lpstr>Využití</vt:lpstr>
      <vt:lpstr>Typy komunikace</vt:lpstr>
      <vt:lpstr>Mobilní zařízení</vt:lpstr>
      <vt:lpstr>Typy mobilních zařízení</vt:lpstr>
      <vt:lpstr>Mobilní telefony – jak šel čas</vt:lpstr>
      <vt:lpstr>Mobilní telefony – přehled funkcí</vt:lpstr>
      <vt:lpstr>Notebooky, netbooky, smartbooky</vt:lpstr>
      <vt:lpstr>Prezentace aplikace PowerPoint</vt:lpstr>
      <vt:lpstr>Prezentace aplikace PowerPoint</vt:lpstr>
      <vt:lpstr>PDA (personal digital assistant)</vt:lpstr>
      <vt:lpstr>Prezentace aplikace PowerPoint</vt:lpstr>
      <vt:lpstr>Tablet</vt:lpstr>
      <vt:lpstr>Čtečky elektron. knih - eBook</vt:lpstr>
      <vt:lpstr>MP4 přehrávače</vt:lpstr>
      <vt:lpstr>Herní konzole</vt:lpstr>
      <vt:lpstr>Úkol: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Mobilní zařízení a bezdrátová komunikace</dc:title>
  <dc:creator>Tandule Koblizek</dc:creator>
  <cp:lastModifiedBy>PN</cp:lastModifiedBy>
  <cp:revision>18</cp:revision>
  <dcterms:modified xsi:type="dcterms:W3CDTF">2013-05-02T18:43:18Z</dcterms:modified>
</cp:coreProperties>
</file>