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5" r:id="rId9"/>
    <p:sldId id="261" r:id="rId10"/>
    <p:sldId id="262" r:id="rId11"/>
    <p:sldId id="263" r:id="rId12"/>
    <p:sldId id="267" r:id="rId13"/>
    <p:sldId id="268" r:id="rId14"/>
    <p:sldId id="269" r:id="rId15"/>
    <p:sldId id="266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0F311-5CB9-4092-8C3E-68060C9568A0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281335-1BA0-49CE-BA2C-F1E052872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326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E2B024-5977-4B89-976A-39049A3BFE74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1263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1914A-9072-4F93-82D5-194CCC9C18CD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E6BB8E-59E6-441C-9967-A6F2A3727DD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/>
              <a:t>Obchodní 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VY_32_INOVACE_170.ANJ.12</a:t>
            </a:r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 smtClean="0"/>
              <a:t>Předpřítomný čas průběhový</a:t>
            </a:r>
            <a:endParaRPr lang="cs-CZ" dirty="0"/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219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-171400"/>
            <a:ext cx="8175625" cy="6624589"/>
          </a:xfrm>
        </p:spPr>
        <p:txBody>
          <a:bodyPr rtlCol="0">
            <a:normAutofit fontScale="850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b="1" u="sng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projektu:</a:t>
            </a:r>
            <a:r>
              <a:rPr lang="cs-CZ" sz="2800" dirty="0" smtClean="0">
                <a:solidFill>
                  <a:schemeClr val="tx1"/>
                </a:solidFill>
              </a:rPr>
              <a:t> CZ.1.07/1.5.00/34.0744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Šablona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VY_32_INOVACE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</a:t>
            </a:r>
            <a:r>
              <a:rPr lang="cs-CZ" sz="2800" b="1" u="sng" dirty="0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170.ANJ.12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Předmět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Anglický jazyk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Název materiálu</a:t>
            </a:r>
            <a:r>
              <a:rPr lang="cs-CZ" sz="2800" dirty="0" smtClean="0">
                <a:solidFill>
                  <a:schemeClr val="tx1"/>
                </a:solidFill>
              </a:rPr>
              <a:t>: Předpřítomný čas průběhový</a:t>
            </a:r>
            <a:endParaRPr lang="cs-CZ" sz="28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Autor</a:t>
            </a:r>
            <a:r>
              <a:rPr lang="cs-CZ" sz="2800" dirty="0" smtClean="0">
                <a:solidFill>
                  <a:schemeClr val="tx1"/>
                </a:solidFill>
              </a:rPr>
              <a:t>: Michaela Faltusová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Formát</a:t>
            </a:r>
            <a:r>
              <a:rPr lang="cs-CZ" sz="2800" dirty="0" smtClean="0">
                <a:solidFill>
                  <a:schemeClr val="tx1"/>
                </a:solidFill>
              </a:rPr>
              <a:t>: Prezentace Microsoft </a:t>
            </a:r>
            <a:r>
              <a:rPr lang="cs-CZ" sz="2800" dirty="0" err="1" smtClean="0">
                <a:solidFill>
                  <a:schemeClr val="tx1"/>
                </a:solidFill>
              </a:rPr>
              <a:t>Powerpoint</a:t>
            </a:r>
            <a:r>
              <a:rPr lang="cs-CZ" sz="2800" dirty="0" smtClean="0">
                <a:solidFill>
                  <a:schemeClr val="tx1"/>
                </a:solidFill>
              </a:rPr>
              <a:t> 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Velikost</a:t>
            </a:r>
            <a:r>
              <a:rPr lang="cs-CZ" sz="2800" dirty="0" smtClean="0">
                <a:solidFill>
                  <a:schemeClr val="tx1"/>
                </a:solidFill>
              </a:rPr>
              <a:t>: 490 kB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Stupeň a typ vzdělávání</a:t>
            </a:r>
            <a:r>
              <a:rPr lang="cs-CZ" sz="2800" dirty="0" smtClean="0">
                <a:solidFill>
                  <a:schemeClr val="tx1"/>
                </a:solidFill>
              </a:rPr>
              <a:t>: SŠ – odborné vzdělávání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Licence k obrazovému materiálu</a:t>
            </a:r>
            <a:r>
              <a:rPr lang="cs-CZ" sz="2800" dirty="0" smtClean="0">
                <a:solidFill>
                  <a:schemeClr val="tx1"/>
                </a:solidFill>
              </a:rPr>
              <a:t>: CC BY, </a:t>
            </a:r>
            <a:r>
              <a:rPr lang="cs-CZ" sz="2800" dirty="0">
                <a:solidFill>
                  <a:schemeClr val="tx1"/>
                </a:solidFill>
              </a:rPr>
              <a:t>CC BY-SA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Datum vytvoření</a:t>
            </a:r>
            <a:r>
              <a:rPr lang="cs-CZ" sz="2800" dirty="0" smtClean="0">
                <a:solidFill>
                  <a:schemeClr val="tx1"/>
                </a:solidFill>
              </a:rPr>
              <a:t>: 19. 4. 2013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Klíčová slova</a:t>
            </a:r>
            <a:r>
              <a:rPr lang="cs-CZ" sz="2800" dirty="0" smtClean="0">
                <a:solidFill>
                  <a:schemeClr val="tx1"/>
                </a:solidFill>
              </a:rPr>
              <a:t>: </a:t>
            </a:r>
            <a:r>
              <a:rPr lang="cs-CZ" sz="2800" dirty="0" smtClean="0"/>
              <a:t>předpřítomný průběhový čas,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Anotace</a:t>
            </a:r>
            <a:r>
              <a:rPr lang="cs-CZ" sz="2800" dirty="0" smtClean="0">
                <a:solidFill>
                  <a:schemeClr val="tx1"/>
                </a:solidFill>
              </a:rPr>
              <a:t>: Vysvětlení gramatiky předpřítomného průběhového </a:t>
            </a:r>
            <a:r>
              <a:rPr lang="cs-CZ" sz="2800" dirty="0" smtClean="0">
                <a:solidFill>
                  <a:schemeClr val="tx1"/>
                </a:solidFill>
              </a:rPr>
              <a:t>času pomocí obrázků a vzorových situací, </a:t>
            </a:r>
            <a:r>
              <a:rPr lang="cs-CZ" sz="2800" dirty="0" smtClean="0">
                <a:solidFill>
                  <a:schemeClr val="tx1"/>
                </a:solidFill>
              </a:rPr>
              <a:t>ukázky příkladů použití</a:t>
            </a:r>
            <a:r>
              <a:rPr lang="cs-CZ" sz="2800" dirty="0" smtClean="0"/>
              <a:t>.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2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b="1" dirty="0" smtClean="0"/>
              <a:t>Předpřítomný čas průběhový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393984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91366" y="3284984"/>
            <a:ext cx="734481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924475"/>
          </a:xfrm>
        </p:spPr>
        <p:txBody>
          <a:bodyPr/>
          <a:lstStyle/>
          <a:p>
            <a:r>
              <a:rPr lang="cs-CZ" sz="4000" u="sng" dirty="0" smtClean="0"/>
              <a:t/>
            </a:r>
            <a:br>
              <a:rPr lang="cs-CZ" sz="4000" u="sng" dirty="0" smtClean="0"/>
            </a:br>
            <a:r>
              <a:rPr lang="cs-CZ" sz="4000" u="sng" dirty="0"/>
              <a:t/>
            </a:r>
            <a:br>
              <a:rPr lang="cs-CZ" sz="4000" u="sng" dirty="0"/>
            </a:br>
            <a:r>
              <a:rPr lang="cs-CZ" sz="4000" u="sng" dirty="0" smtClean="0"/>
              <a:t/>
            </a:r>
            <a:br>
              <a:rPr lang="cs-CZ" sz="4000" u="sng" dirty="0" smtClean="0"/>
            </a:br>
            <a:r>
              <a:rPr lang="cs-CZ" sz="4000" u="sng" dirty="0" smtClean="0"/>
              <a:t/>
            </a:r>
            <a:br>
              <a:rPr lang="cs-CZ" sz="4000" u="sng" dirty="0" smtClean="0"/>
            </a:br>
            <a:r>
              <a:rPr lang="cs-CZ" sz="4000" u="sng" dirty="0" err="1" smtClean="0"/>
              <a:t>Form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3665" y="3212976"/>
            <a:ext cx="7125112" cy="133360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HAVE/HAS + BEEN + ING (PRESENT PARTICIPLE)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12266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76672"/>
            <a:ext cx="5040560" cy="3974842"/>
          </a:xfrm>
        </p:spPr>
      </p:pic>
      <p:sp>
        <p:nvSpPr>
          <p:cNvPr id="5" name="TextovéPole 4"/>
          <p:cNvSpPr txBox="1"/>
          <p:nvPr/>
        </p:nvSpPr>
        <p:spPr>
          <a:xfrm>
            <a:off x="1907704" y="170080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shop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654" y="2924944"/>
            <a:ext cx="3384376" cy="377174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1560" y="4941168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  <a:r>
              <a:rPr lang="cs-CZ" sz="2800" b="1" dirty="0" err="1" smtClean="0"/>
              <a:t>We</a:t>
            </a:r>
            <a:r>
              <a:rPr lang="cs-CZ" sz="2800" b="1" dirty="0" smtClean="0"/>
              <a:t> </a:t>
            </a:r>
            <a:r>
              <a:rPr lang="cs-CZ" sz="2800" b="1" i="1" u="sng" dirty="0" err="1" smtClean="0"/>
              <a:t>have</a:t>
            </a:r>
            <a:r>
              <a:rPr lang="cs-CZ" sz="2800" b="1" i="1" u="sng" dirty="0" smtClean="0"/>
              <a:t> </a:t>
            </a:r>
            <a:r>
              <a:rPr lang="cs-CZ" sz="2800" b="1" i="1" u="sng" dirty="0" err="1" smtClean="0"/>
              <a:t>been</a:t>
            </a:r>
            <a:r>
              <a:rPr lang="cs-CZ" sz="2800" b="1" i="1" u="sng" dirty="0" smtClean="0"/>
              <a:t> shopping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2 </a:t>
            </a:r>
            <a:r>
              <a:rPr lang="cs-CZ" sz="2800" b="1" dirty="0" err="1" smtClean="0"/>
              <a:t>hours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11156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476672"/>
            <a:ext cx="825418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QUESTION:</a:t>
            </a:r>
          </a:p>
          <a:p>
            <a:endParaRPr lang="cs-CZ" sz="2800" b="1" dirty="0"/>
          </a:p>
          <a:p>
            <a:r>
              <a:rPr lang="cs-CZ" sz="2800" b="1" dirty="0" smtClean="0"/>
              <a:t>HOW LONG HAVE YOU BEEN WORKING?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5401" y="3266150"/>
            <a:ext cx="67687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SHORT ANSWER</a:t>
            </a:r>
          </a:p>
          <a:p>
            <a:endParaRPr lang="cs-CZ" sz="2800" b="1" u="sng" dirty="0" smtClean="0"/>
          </a:p>
          <a:p>
            <a:r>
              <a:rPr lang="cs-CZ" sz="2800" b="1" dirty="0" smtClean="0"/>
              <a:t>YES. I HAVE. NO, I HAVEN´T.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16747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5420" y="1117972"/>
            <a:ext cx="8698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1. HOW LONG? – Jak dlouho něco probíhá</a:t>
            </a:r>
            <a:endParaRPr lang="cs-CZ" sz="28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48879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WORK IN A BANK. </a:t>
            </a:r>
          </a:p>
          <a:p>
            <a:r>
              <a:rPr lang="cs-CZ" sz="2400" dirty="0" smtClean="0"/>
              <a:t>HOW  LONG </a:t>
            </a:r>
            <a:r>
              <a:rPr lang="cs-CZ" sz="2400" u="sng" dirty="0" smtClean="0"/>
              <a:t>HAVE YOU BEEN WORKING </a:t>
            </a:r>
            <a:r>
              <a:rPr lang="cs-CZ" sz="2400" dirty="0" smtClean="0"/>
              <a:t>THERE?</a:t>
            </a:r>
          </a:p>
          <a:p>
            <a:r>
              <a:rPr lang="cs-CZ" sz="2400" dirty="0" smtClean="0"/>
              <a:t>I </a:t>
            </a:r>
            <a:r>
              <a:rPr lang="cs-CZ" sz="2400" u="sng" dirty="0" smtClean="0"/>
              <a:t>HAVE BEEN WORKING </a:t>
            </a:r>
            <a:r>
              <a:rPr lang="cs-CZ" sz="2400" dirty="0" smtClean="0"/>
              <a:t>THERE FOR 7 YEARS.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664999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u="sng" dirty="0" smtClean="0"/>
              <a:t>HAVE BEEN LEARNING </a:t>
            </a:r>
            <a:r>
              <a:rPr lang="cs-CZ" sz="2400" dirty="0" smtClean="0"/>
              <a:t>ENGLISH SINCE I WAS 12 YEARS OLD.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88640"/>
            <a:ext cx="180530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POUŽITÍ: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346" y="1732166"/>
            <a:ext cx="2254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Examples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181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32656"/>
            <a:ext cx="6408712" cy="461427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5517232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bus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late</a:t>
            </a:r>
            <a:r>
              <a:rPr lang="cs-CZ" sz="2800" dirty="0" smtClean="0"/>
              <a:t>.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been</a:t>
            </a:r>
            <a:r>
              <a:rPr lang="cs-CZ" sz="2800" dirty="0" smtClean="0"/>
              <a:t> </a:t>
            </a:r>
            <a:r>
              <a:rPr lang="cs-CZ" sz="2800" dirty="0" err="1" smtClean="0"/>
              <a:t>waiting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20 </a:t>
            </a:r>
            <a:r>
              <a:rPr lang="cs-CZ" sz="2800" dirty="0" err="1" smtClean="0"/>
              <a:t>minutes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20932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>
            <a:off x="539551" y="404664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ACTIVITY WITH A RESULT IN THE PRESENT – Děj, který vedl k nějaké současné situaci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4141" y="1772816"/>
            <a:ext cx="1399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Examples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94611"/>
            <a:ext cx="4628590" cy="456246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32040" y="2348880"/>
            <a:ext cx="4211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so </a:t>
            </a:r>
            <a:r>
              <a:rPr lang="cs-CZ" sz="2800" dirty="0" err="1" smtClean="0"/>
              <a:t>tired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r>
              <a:rPr lang="cs-CZ" sz="2800" dirty="0" smtClean="0"/>
              <a:t>I </a:t>
            </a:r>
            <a:r>
              <a:rPr lang="cs-CZ" sz="2800" u="sng" dirty="0" err="1" smtClean="0"/>
              <a:t>have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been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working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a long </a:t>
            </a:r>
            <a:r>
              <a:rPr lang="cs-CZ" sz="2800" dirty="0" err="1" smtClean="0"/>
              <a:t>time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45536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" y="552337"/>
            <a:ext cx="3672408" cy="59596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788024" y="1810722"/>
            <a:ext cx="36724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YOUR HAIR IS WET.</a:t>
            </a:r>
          </a:p>
          <a:p>
            <a:endParaRPr lang="cs-CZ" sz="2800" dirty="0" smtClean="0"/>
          </a:p>
          <a:p>
            <a:r>
              <a:rPr lang="cs-CZ" sz="2800" dirty="0" smtClean="0"/>
              <a:t>HAVE YOU BEEN SWIMMING?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17937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20688"/>
            <a:ext cx="3456384" cy="548867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788024" y="1700808"/>
            <a:ext cx="41764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YOUR FACE IS RED.</a:t>
            </a:r>
          </a:p>
          <a:p>
            <a:endParaRPr lang="cs-CZ" sz="2800" dirty="0"/>
          </a:p>
          <a:p>
            <a:r>
              <a:rPr lang="cs-CZ" sz="2800" dirty="0" smtClean="0"/>
              <a:t>YES, I HAVE BEEN SUNBATHING.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87913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08720"/>
            <a:ext cx="9036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DŮRAZ SE KLADE NA TRVÁNÍ DĚJE, NE</a:t>
            </a:r>
          </a:p>
          <a:p>
            <a:r>
              <a:rPr lang="cs-CZ" sz="2800" b="1" dirty="0" smtClean="0"/>
              <a:t>NA VÝSLEDEK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1390" y="1862827"/>
            <a:ext cx="6294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NENÍ DŮLEŽITÉ, ZDA BYLA ČINNOST DOKONČENA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0182" y="2347602"/>
            <a:ext cx="7160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tired</a:t>
            </a:r>
            <a:r>
              <a:rPr lang="cs-CZ" sz="2400" b="1" dirty="0" smtClean="0"/>
              <a:t>. 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repairing</a:t>
            </a:r>
            <a:r>
              <a:rPr lang="cs-CZ" sz="2400" b="1" dirty="0" smtClean="0"/>
              <a:t> my car.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306459"/>
            <a:ext cx="1656184" cy="298939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718134" y="2875815"/>
            <a:ext cx="9573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X</a:t>
            </a:r>
            <a:endParaRPr lang="cs-CZ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4322365"/>
            <a:ext cx="4600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repaired</a:t>
            </a:r>
            <a:r>
              <a:rPr lang="cs-CZ" sz="2400" b="1" dirty="0" smtClean="0"/>
              <a:t>  </a:t>
            </a:r>
            <a:r>
              <a:rPr lang="cs-CZ" sz="2400" b="1" smtClean="0"/>
              <a:t>your </a:t>
            </a:r>
            <a:r>
              <a:rPr lang="cs-CZ" sz="2400" b="1" dirty="0" smtClean="0"/>
              <a:t>car.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2927" y="4438650"/>
            <a:ext cx="3333750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748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86373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Johny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hockey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player</a:t>
            </a:r>
            <a:r>
              <a:rPr lang="cs-CZ" sz="2400" b="1" dirty="0" smtClean="0"/>
              <a:t>. He </a:t>
            </a:r>
            <a:r>
              <a:rPr lang="cs-CZ" sz="2400" b="1" dirty="0" err="1" smtClean="0"/>
              <a:t>began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playing</a:t>
            </a:r>
            <a:endParaRPr lang="cs-CZ" sz="2400" b="1" dirty="0" smtClean="0"/>
          </a:p>
          <a:p>
            <a:r>
              <a:rPr lang="cs-CZ" sz="2400" b="1" dirty="0" smtClean="0"/>
              <a:t> </a:t>
            </a:r>
            <a:r>
              <a:rPr lang="cs-CZ" sz="2400" b="1" dirty="0" err="1" smtClean="0"/>
              <a:t>ice-hockey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when</a:t>
            </a:r>
            <a:r>
              <a:rPr lang="cs-CZ" sz="2400" b="1" dirty="0" smtClean="0"/>
              <a:t> he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5 </a:t>
            </a:r>
            <a:r>
              <a:rPr lang="cs-CZ" sz="2400" b="1" dirty="0" err="1" smtClean="0"/>
              <a:t>yeard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old</a:t>
            </a:r>
            <a:r>
              <a:rPr lang="cs-CZ" sz="2400" b="1" dirty="0" smtClean="0"/>
              <a:t>. </a:t>
            </a:r>
          </a:p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year</a:t>
            </a:r>
            <a:r>
              <a:rPr lang="cs-CZ" sz="2400" b="1" dirty="0" smtClean="0"/>
              <a:t> he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champion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again</a:t>
            </a:r>
            <a:r>
              <a:rPr lang="cs-CZ" sz="2400" b="1" dirty="0" smtClean="0"/>
              <a:t> – </a:t>
            </a:r>
            <a:r>
              <a:rPr lang="cs-CZ" sz="2400" b="1" dirty="0" err="1" smtClean="0"/>
              <a:t>for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fifth</a:t>
            </a:r>
            <a:endParaRPr lang="cs-CZ" sz="2400" b="1" dirty="0" smtClean="0"/>
          </a:p>
          <a:p>
            <a:r>
              <a:rPr lang="cs-CZ" sz="2400" b="1" dirty="0" smtClean="0"/>
              <a:t> </a:t>
            </a:r>
            <a:r>
              <a:rPr lang="cs-CZ" sz="2400" b="1" dirty="0" err="1" smtClean="0"/>
              <a:t>time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276872"/>
            <a:ext cx="6540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Win</a:t>
            </a:r>
            <a:r>
              <a:rPr lang="cs-CZ" sz="2400" b="1" dirty="0" smtClean="0"/>
              <a:t>/ </a:t>
            </a:r>
            <a:r>
              <a:rPr lang="cs-CZ" sz="2400" b="1" dirty="0" err="1" smtClean="0"/>
              <a:t>the</a:t>
            </a:r>
            <a:r>
              <a:rPr lang="cs-CZ" sz="2400" b="1" dirty="0"/>
              <a:t> </a:t>
            </a:r>
            <a:r>
              <a:rPr lang="cs-CZ" sz="2400" b="1" dirty="0" err="1" smtClean="0"/>
              <a:t>championships</a:t>
            </a:r>
            <a:r>
              <a:rPr lang="cs-CZ" sz="2400" b="1" dirty="0" smtClean="0"/>
              <a:t>/ </a:t>
            </a:r>
            <a:r>
              <a:rPr lang="cs-CZ" sz="2400" b="1" dirty="0" err="1" smtClean="0"/>
              <a:t>fifth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times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770241"/>
            <a:ext cx="6139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Play/</a:t>
            </a:r>
            <a:r>
              <a:rPr lang="cs-CZ" sz="2400" b="1" dirty="0" err="1" smtClean="0"/>
              <a:t>ice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hockey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since</a:t>
            </a:r>
            <a:r>
              <a:rPr lang="cs-CZ" sz="2400" b="1" dirty="0" smtClean="0"/>
              <a:t> he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five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7510" y="1830308"/>
            <a:ext cx="2219325" cy="35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671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33871"/>
            <a:ext cx="89787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finished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school</a:t>
            </a:r>
            <a:r>
              <a:rPr lang="cs-CZ" sz="2400" b="1" dirty="0" smtClean="0"/>
              <a:t> 3 </a:t>
            </a:r>
            <a:r>
              <a:rPr lang="cs-CZ" sz="2400" b="1" dirty="0" err="1" smtClean="0"/>
              <a:t>months</a:t>
            </a:r>
            <a:r>
              <a:rPr lang="cs-CZ" sz="2400" b="1" dirty="0" smtClean="0"/>
              <a:t> ago. I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travelling</a:t>
            </a:r>
            <a:endParaRPr lang="cs-CZ" sz="2400" b="1" dirty="0" smtClean="0"/>
          </a:p>
          <a:p>
            <a:r>
              <a:rPr lang="cs-CZ" sz="2400" b="1" dirty="0" err="1" smtClean="0"/>
              <a:t>round</a:t>
            </a:r>
            <a:r>
              <a:rPr lang="cs-CZ" sz="2400" b="1" dirty="0" smtClean="0"/>
              <a:t> America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moment.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began</a:t>
            </a:r>
            <a:r>
              <a:rPr lang="cs-CZ" sz="2400" b="1" dirty="0" smtClean="0"/>
              <a:t> her </a:t>
            </a:r>
            <a:r>
              <a:rPr lang="cs-CZ" sz="2400" b="1" dirty="0" err="1" smtClean="0"/>
              <a:t>trip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2 </a:t>
            </a:r>
            <a:r>
              <a:rPr lang="cs-CZ" sz="2400" b="1" dirty="0" err="1" smtClean="0"/>
              <a:t>months</a:t>
            </a:r>
            <a:r>
              <a:rPr lang="cs-CZ" sz="2400" b="1" dirty="0" smtClean="0"/>
              <a:t> ago.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990" y="4250705"/>
            <a:ext cx="3333750" cy="261937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7" y="2334071"/>
            <a:ext cx="3948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Travel</a:t>
            </a:r>
            <a:r>
              <a:rPr lang="cs-CZ" sz="2400" b="1" dirty="0" smtClean="0"/>
              <a:t>/ </a:t>
            </a:r>
            <a:r>
              <a:rPr lang="cs-CZ" sz="2400" b="1" dirty="0" err="1" smtClean="0"/>
              <a:t>for</a:t>
            </a:r>
            <a:r>
              <a:rPr lang="cs-CZ" sz="2400" b="1" dirty="0" smtClean="0"/>
              <a:t> 2 </a:t>
            </a:r>
            <a:r>
              <a:rPr lang="cs-CZ" sz="2400" b="1" dirty="0" err="1" smtClean="0"/>
              <a:t>months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4839" y="3358072"/>
            <a:ext cx="8509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Visit/Massachusetts, New York, Kentucky so far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12622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08720"/>
            <a:ext cx="502336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Pozor na stavová slovesa </a:t>
            </a:r>
            <a:r>
              <a:rPr lang="cs-CZ" sz="2400" dirty="0" err="1" smtClean="0"/>
              <a:t>např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err="1" smtClean="0"/>
              <a:t>Know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err="1" smtClean="0"/>
              <a:t>Like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err="1" smtClean="0"/>
              <a:t>Believe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0586" y="3645024"/>
            <a:ext cx="720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Nepoužíváme předpřítomný průběhový čas!!!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97290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69463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Zdroj: </a:t>
            </a:r>
          </a:p>
          <a:p>
            <a:r>
              <a:rPr lang="cs-CZ" dirty="0" smtClean="0"/>
              <a:t>Raymond Murphy: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Grammar</a:t>
            </a:r>
            <a:r>
              <a:rPr lang="cs-CZ" dirty="0" smtClean="0"/>
              <a:t> in Use, </a:t>
            </a:r>
            <a:r>
              <a:rPr lang="cs-CZ" dirty="0" err="1" smtClean="0"/>
              <a:t>third</a:t>
            </a:r>
            <a:r>
              <a:rPr lang="cs-CZ" dirty="0" smtClean="0"/>
              <a:t> </a:t>
            </a:r>
            <a:r>
              <a:rPr lang="cs-CZ" dirty="0" err="1" smtClean="0"/>
              <a:t>edition</a:t>
            </a:r>
            <a:r>
              <a:rPr lang="cs-CZ" dirty="0" smtClean="0"/>
              <a:t>, </a:t>
            </a:r>
          </a:p>
          <a:p>
            <a:r>
              <a:rPr lang="cs-CZ" dirty="0" smtClean="0"/>
              <a:t>ISBN 978-0-521-53289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970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151</TotalTime>
  <Words>338</Words>
  <Application>Microsoft Office PowerPoint</Application>
  <PresentationFormat>Předvádění na obrazovce (4:3)</PresentationFormat>
  <Paragraphs>76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Arial</vt:lpstr>
      <vt:lpstr>Calibri</vt:lpstr>
      <vt:lpstr>Courier New</vt:lpstr>
      <vt:lpstr>Trebuchet MS</vt:lpstr>
      <vt:lpstr>Verdana</vt:lpstr>
      <vt:lpstr>Wingdings 2</vt:lpstr>
      <vt:lpstr>Summer</vt:lpstr>
      <vt:lpstr>Prezentace aplikace PowerPoint</vt:lpstr>
      <vt:lpstr>Prezentace aplikace PowerPoint</vt:lpstr>
      <vt:lpstr>Předpřítomný čas průběhový</vt:lpstr>
      <vt:lpstr>    Form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Předpřítomný čas průběhový</dc:title>
  <dc:creator>Doma</dc:creator>
  <cp:lastModifiedBy>Michaela Faltusová</cp:lastModifiedBy>
  <cp:revision>18</cp:revision>
  <dcterms:created xsi:type="dcterms:W3CDTF">2013-04-22T18:18:26Z</dcterms:created>
  <dcterms:modified xsi:type="dcterms:W3CDTF">2013-05-02T19:09:31Z</dcterms:modified>
</cp:coreProperties>
</file>