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59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VY_32_INOVACE_09_URČOVÁNÍ VZORŮ RODU STŘ.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URČOVÁNÍ VZORŮ RODU STŘEDNÍHO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D2DD7F-D345-4F42-9651-306995A89AE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534328-2026-44D2-862B-786936A35A6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6CA0DE-5355-4D18-ABE5-A9CB2449E0DB}" type="presOf" srcId="{4C35D32F-0EAB-4CD7-82EE-45574DC2A586}" destId="{890E4F0B-2866-4A3F-A3C7-2A14B1797930}" srcOrd="1" destOrd="0" presId="urn:microsoft.com/office/officeart/2005/8/layout/target3"/>
    <dgm:cxn modelId="{66B76517-94FA-4AF6-B2B5-7D71D191F905}" type="presOf" srcId="{757F3AB3-0718-4624-B441-E567A8F0AB56}" destId="{333A1088-737F-45CB-B68E-254E46348037}" srcOrd="0" destOrd="0" presId="urn:microsoft.com/office/officeart/2005/8/layout/target3"/>
    <dgm:cxn modelId="{D0F6C343-08C6-4C45-900A-D53111519566}" type="presOf" srcId="{D8197B8C-B260-4A16-BDF4-0947B075E274}" destId="{25B08C86-7E15-44DC-BE7F-FFB55DD49D12}" srcOrd="0" destOrd="0" presId="urn:microsoft.com/office/officeart/2005/8/layout/target3"/>
    <dgm:cxn modelId="{BC5F6332-C099-4175-A350-ECB5DE878EE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11FE2E-77F3-4AAB-9261-05C3F248B952}" type="presOf" srcId="{D1B46980-6531-4606-95E6-44980827E919}" destId="{6140AFEC-043D-4C43-A2F9-D0F5331DF3A3}" srcOrd="0" destOrd="0" presId="urn:microsoft.com/office/officeart/2005/8/layout/target3"/>
    <dgm:cxn modelId="{859672D2-FE19-414F-A38B-31144224FA48}" type="presOf" srcId="{D8197B8C-B260-4A16-BDF4-0947B075E274}" destId="{5A5FFA88-C948-4069-8E93-59FA12366E83}" srcOrd="1" destOrd="0" presId="urn:microsoft.com/office/officeart/2005/8/layout/target3"/>
    <dgm:cxn modelId="{D16F5A3C-E729-404B-B2F8-25531E8CC7C7}" type="presOf" srcId="{D1D4F407-5343-4D3F-B5B9-D407B03CAEB4}" destId="{D005CE8C-CC26-4C3E-AC11-E15060ECD759}" srcOrd="0" destOrd="0" presId="urn:microsoft.com/office/officeart/2005/8/layout/target3"/>
    <dgm:cxn modelId="{F5399804-5560-4D48-9D26-E099E2E3C240}" type="presOf" srcId="{D1D4F407-5343-4D3F-B5B9-D407B03CAEB4}" destId="{AED2198E-93D5-4001-81B4-73124B309672}" srcOrd="1" destOrd="0" presId="urn:microsoft.com/office/officeart/2005/8/layout/target3"/>
    <dgm:cxn modelId="{B7D4DF7C-D65B-4EC9-80B1-289E36882E8C}" type="presOf" srcId="{4C35D32F-0EAB-4CD7-82EE-45574DC2A586}" destId="{8BEBB6EC-1DAA-4CAC-8A25-BC0FCBD5DBD5}" srcOrd="0" destOrd="0" presId="urn:microsoft.com/office/officeart/2005/8/layout/target3"/>
    <dgm:cxn modelId="{D14A266F-F11A-43E2-A711-B26435F6D5F9}" type="presParOf" srcId="{333A1088-737F-45CB-B68E-254E46348037}" destId="{F5ABB229-8D3B-4694-996A-96F23CF14429}" srcOrd="0" destOrd="0" presId="urn:microsoft.com/office/officeart/2005/8/layout/target3"/>
    <dgm:cxn modelId="{343E5D45-0573-4D38-85D5-60EC1DAD5CA3}" type="presParOf" srcId="{333A1088-737F-45CB-B68E-254E46348037}" destId="{F41139FD-01EE-4571-8B17-4FB00FC51163}" srcOrd="1" destOrd="0" presId="urn:microsoft.com/office/officeart/2005/8/layout/target3"/>
    <dgm:cxn modelId="{62FDA223-E75D-4914-A40B-3FE086C6CD6C}" type="presParOf" srcId="{333A1088-737F-45CB-B68E-254E46348037}" destId="{D005CE8C-CC26-4C3E-AC11-E15060ECD759}" srcOrd="2" destOrd="0" presId="urn:microsoft.com/office/officeart/2005/8/layout/target3"/>
    <dgm:cxn modelId="{BC1B952F-4689-447C-9FB1-0B3D089F6334}" type="presParOf" srcId="{333A1088-737F-45CB-B68E-254E46348037}" destId="{2C702D82-9B77-49B7-9568-BB8EB47C3372}" srcOrd="3" destOrd="0" presId="urn:microsoft.com/office/officeart/2005/8/layout/target3"/>
    <dgm:cxn modelId="{D16A468C-3AFA-4505-B57F-D95803C8DEED}" type="presParOf" srcId="{333A1088-737F-45CB-B68E-254E46348037}" destId="{A52A0455-90FF-4808-ABD0-F02540D31D5A}" srcOrd="4" destOrd="0" presId="urn:microsoft.com/office/officeart/2005/8/layout/target3"/>
    <dgm:cxn modelId="{EEFEC8CE-62BE-4908-B0B3-0998FF881D3B}" type="presParOf" srcId="{333A1088-737F-45CB-B68E-254E46348037}" destId="{6140AFEC-043D-4C43-A2F9-D0F5331DF3A3}" srcOrd="5" destOrd="0" presId="urn:microsoft.com/office/officeart/2005/8/layout/target3"/>
    <dgm:cxn modelId="{05C58333-83CD-4D54-AF9A-6530A119870A}" type="presParOf" srcId="{333A1088-737F-45CB-B68E-254E46348037}" destId="{9358AC05-5D7D-4327-9F80-1AD486AEA664}" srcOrd="6" destOrd="0" presId="urn:microsoft.com/office/officeart/2005/8/layout/target3"/>
    <dgm:cxn modelId="{78442AA3-4B30-4C53-A53F-569C10D08A44}" type="presParOf" srcId="{333A1088-737F-45CB-B68E-254E46348037}" destId="{313FC574-E1CD-4FB4-B054-0B805CE0447D}" srcOrd="7" destOrd="0" presId="urn:microsoft.com/office/officeart/2005/8/layout/target3"/>
    <dgm:cxn modelId="{95F4D83F-2DB8-470A-B587-4E35BC6CE369}" type="presParOf" srcId="{333A1088-737F-45CB-B68E-254E46348037}" destId="{619D679B-A015-4ECF-8348-D1034C574F40}" srcOrd="8" destOrd="0" presId="urn:microsoft.com/office/officeart/2005/8/layout/target3"/>
    <dgm:cxn modelId="{0006AE6A-98B8-4B63-A33B-C7C030AE0EC2}" type="presParOf" srcId="{333A1088-737F-45CB-B68E-254E46348037}" destId="{322283A8-4A27-4CDA-BAE3-F381106A9174}" srcOrd="9" destOrd="0" presId="urn:microsoft.com/office/officeart/2005/8/layout/target3"/>
    <dgm:cxn modelId="{2613BFCC-A7A1-47CD-B9B0-3F9709BB1F99}" type="presParOf" srcId="{333A1088-737F-45CB-B68E-254E46348037}" destId="{FFC9F71D-1B4F-4AD9-A4A6-86ADEFC8AF5C}" srcOrd="10" destOrd="0" presId="urn:microsoft.com/office/officeart/2005/8/layout/target3"/>
    <dgm:cxn modelId="{45A7BFAF-B231-42B2-A897-0888B0F7ED66}" type="presParOf" srcId="{333A1088-737F-45CB-B68E-254E46348037}" destId="{25B08C86-7E15-44DC-BE7F-FFB55DD49D12}" srcOrd="11" destOrd="0" presId="urn:microsoft.com/office/officeart/2005/8/layout/target3"/>
    <dgm:cxn modelId="{5691341D-93CA-443E-83B5-665BA2C2DA05}" type="presParOf" srcId="{333A1088-737F-45CB-B68E-254E46348037}" destId="{76644BE8-9D7C-4C09-B250-3D10AF48CBB7}" srcOrd="12" destOrd="0" presId="urn:microsoft.com/office/officeart/2005/8/layout/target3"/>
    <dgm:cxn modelId="{94CF9CD3-3541-4601-80FD-B4F686E393CD}" type="presParOf" srcId="{333A1088-737F-45CB-B68E-254E46348037}" destId="{EE85B701-7295-41C0-BA7A-34D3756A2AE6}" srcOrd="13" destOrd="0" presId="urn:microsoft.com/office/officeart/2005/8/layout/target3"/>
    <dgm:cxn modelId="{BFFC5B40-E32B-4351-923F-71AD60E7CF27}" type="presParOf" srcId="{333A1088-737F-45CB-B68E-254E46348037}" destId="{8BEBB6EC-1DAA-4CAC-8A25-BC0FCBD5DBD5}" srcOrd="14" destOrd="0" presId="urn:microsoft.com/office/officeart/2005/8/layout/target3"/>
    <dgm:cxn modelId="{C2E2699D-63C3-4488-96F9-531183DAAEDA}" type="presParOf" srcId="{333A1088-737F-45CB-B68E-254E46348037}" destId="{AED2198E-93D5-4001-81B4-73124B309672}" srcOrd="15" destOrd="0" presId="urn:microsoft.com/office/officeart/2005/8/layout/target3"/>
    <dgm:cxn modelId="{81755EAB-5181-45E8-81E6-3A532F667E94}" type="presParOf" srcId="{333A1088-737F-45CB-B68E-254E46348037}" destId="{2BE915AB-18AA-4053-B92C-3BFC9ED204BB}" srcOrd="16" destOrd="0" presId="urn:microsoft.com/office/officeart/2005/8/layout/target3"/>
    <dgm:cxn modelId="{2376B83C-E787-4B4E-B01D-43C70941F10A}" type="presParOf" srcId="{333A1088-737F-45CB-B68E-254E46348037}" destId="{6BB5E863-4638-4E1D-BFDE-399D028AC4ED}" srcOrd="17" destOrd="0" presId="urn:microsoft.com/office/officeart/2005/8/layout/target3"/>
    <dgm:cxn modelId="{C4514AD9-830B-40D3-A52D-D84C1F8F3E44}" type="presParOf" srcId="{333A1088-737F-45CB-B68E-254E46348037}" destId="{5A5FFA88-C948-4069-8E93-59FA12366E83}" srcOrd="18" destOrd="0" presId="urn:microsoft.com/office/officeart/2005/8/layout/target3"/>
    <dgm:cxn modelId="{C0D188AF-63D1-41EB-8616-8CCA81FC8BC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B1F2F7-1E8F-4F01-A787-164BB22033E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8FA9E5B-D6A8-4A3C-8A7E-B08F2463A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8BCCF1-1FA0-43BA-BD40-070DF26F2F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E5684-5FC3-4B44-B331-438E823796F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EEC7A-3BCC-4E9F-BB4C-1799796F1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35968-425B-405C-A361-B60D00E223A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DCCE4-C6FE-4D6E-B8F1-DF73EB48D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E7603-59A1-4C7D-BE66-F087D830C71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9A29E-7B4D-4129-B182-7793DA8C3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BD6C8-EE3E-4C1A-A325-9793EBDC064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FF675-C9B7-422D-A861-90A75E737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1A2CF-8715-401C-936D-7E9DFA7E6EF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68F30-E7BE-4978-89D9-63A6DE01EC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7C096-698E-4B84-9818-41B7B58A33C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907D-C368-4E5C-A721-E27BF5D3F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051CC-D7DE-4705-B8EE-BED8637CE91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34661-4508-40C6-BC26-1EAE148FB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51486-A261-441A-89AA-1D512206991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A4B3DE-E72C-4348-8F0E-DF3897B21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F207D-6576-4D49-94DD-32BD0D16507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AB383-3BF5-4D43-8D55-28A93A958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11029-7A6A-4992-AD6F-0ADA8264944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35B1B-0A79-43D9-B06A-BDCF017F0A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97295-1C02-4B48-B0AA-D789E15692E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4F0DC-B0D6-4A03-ADCE-08907CE72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E04DD4-8D41-4875-A0C7-E2CE485E332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4BCDA8-A39B-4693-AC68-676BBB1958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je určen pro žáky 4.ročníku ZŠ.</a:t>
            </a:r>
          </a:p>
          <a:p>
            <a:r>
              <a:rPr lang="cs-CZ" sz="1800" smtClean="0"/>
              <a:t>Ukazuje žákům postup při určování vzorů podstatných jmen rodu středního.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r>
              <a:rPr lang="cs-CZ" sz="1600" smtClean="0">
                <a:latin typeface="Arial" charset="0"/>
                <a:hlinkClick r:id="rId2"/>
              </a:rPr>
              <a:t>www.office.microsoft.com</a:t>
            </a:r>
            <a:endParaRPr lang="cs-CZ" sz="1600" smtClean="0"/>
          </a:p>
          <a:p>
            <a:endParaRPr lang="cs-CZ" sz="16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URČOVÁNÍ VZORU U PODSTATNÝCH JMEN RODU STŘEDNÍHO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1800" smtClean="0"/>
              <a:t>	Pokud zjistíte, že podstatné jméno je rodu středního, hledáte, podle kterého vzoru se skloňuje.</a:t>
            </a:r>
          </a:p>
          <a:p>
            <a:r>
              <a:rPr lang="cs-CZ" sz="1800" smtClean="0"/>
              <a:t>         vzory pro rod střední – </a:t>
            </a:r>
            <a:r>
              <a:rPr lang="cs-CZ" sz="1800" smtClean="0">
                <a:solidFill>
                  <a:srgbClr val="31859C"/>
                </a:solidFill>
              </a:rPr>
              <a:t>MĚSTO</a:t>
            </a:r>
            <a:r>
              <a:rPr lang="cs-CZ" sz="1800" smtClean="0"/>
              <a:t>, </a:t>
            </a:r>
            <a:r>
              <a:rPr lang="cs-CZ" sz="1800" smtClean="0">
                <a:solidFill>
                  <a:srgbClr val="FF0000"/>
                </a:solidFill>
              </a:rPr>
              <a:t>MOŘE</a:t>
            </a:r>
            <a:r>
              <a:rPr lang="cs-CZ" sz="1800" smtClean="0"/>
              <a:t>, </a:t>
            </a:r>
            <a:r>
              <a:rPr lang="cs-CZ" sz="1800" smtClean="0">
                <a:solidFill>
                  <a:srgbClr val="C00000"/>
                </a:solidFill>
              </a:rPr>
              <a:t>KUŘE</a:t>
            </a:r>
            <a:r>
              <a:rPr lang="cs-CZ" sz="1800" smtClean="0"/>
              <a:t>, </a:t>
            </a:r>
            <a:r>
              <a:rPr lang="cs-CZ" sz="1800" smtClean="0">
                <a:solidFill>
                  <a:srgbClr val="00B050"/>
                </a:solidFill>
              </a:rPr>
              <a:t>STAVENÍ</a:t>
            </a:r>
          </a:p>
          <a:p>
            <a:r>
              <a:rPr lang="cs-CZ" sz="1800" smtClean="0"/>
              <a:t>POSTUP:</a:t>
            </a:r>
          </a:p>
          <a:p>
            <a:r>
              <a:rPr lang="cs-CZ" sz="1800" smtClean="0"/>
              <a:t>slovo: letadlem</a:t>
            </a:r>
          </a:p>
          <a:p>
            <a:r>
              <a:rPr lang="cs-CZ" sz="1800" smtClean="0"/>
              <a:t>1. utvořím si 1.pád čísla jednotného – to letadlo</a:t>
            </a:r>
          </a:p>
          <a:p>
            <a:r>
              <a:rPr lang="cs-CZ" sz="1800" smtClean="0"/>
              <a:t>2. slovo letadlo končí v 1.pádě č.jedn. na  koncovku –</a:t>
            </a:r>
            <a:r>
              <a:rPr lang="cs-CZ" sz="1800" smtClean="0">
                <a:solidFill>
                  <a:srgbClr val="FF0000"/>
                </a:solidFill>
              </a:rPr>
              <a:t>o</a:t>
            </a:r>
          </a:p>
          <a:p>
            <a:r>
              <a:rPr lang="cs-CZ" sz="1800" smtClean="0"/>
              <a:t>3. porovnám se vzory: </a:t>
            </a:r>
          </a:p>
          <a:p>
            <a:r>
              <a:rPr lang="cs-CZ" sz="1800" smtClean="0"/>
              <a:t>          město – končí v 1. pádě č.jedn. na koncovku –o (měst</a:t>
            </a:r>
            <a:r>
              <a:rPr lang="cs-CZ" sz="1800" smtClean="0">
                <a:solidFill>
                  <a:srgbClr val="FF0000"/>
                </a:solidFill>
              </a:rPr>
              <a:t>o </a:t>
            </a:r>
            <a:r>
              <a:rPr lang="cs-CZ" sz="1800" smtClean="0"/>
              <a:t>= letadl</a:t>
            </a:r>
            <a:r>
              <a:rPr lang="cs-CZ" sz="1800" smtClean="0">
                <a:solidFill>
                  <a:srgbClr val="FF0000"/>
                </a:solidFill>
              </a:rPr>
              <a:t>o</a:t>
            </a:r>
            <a:r>
              <a:rPr lang="cs-CZ" sz="1800" smtClean="0"/>
              <a:t>)</a:t>
            </a:r>
          </a:p>
          <a:p>
            <a:r>
              <a:rPr lang="cs-CZ" sz="1800" smtClean="0"/>
              <a:t>                      -  utvořím si 2. pád č.jedn. letadl</a:t>
            </a:r>
            <a:r>
              <a:rPr lang="cs-CZ" sz="1800" smtClean="0">
                <a:solidFill>
                  <a:srgbClr val="FF0000"/>
                </a:solidFill>
              </a:rPr>
              <a:t>o</a:t>
            </a:r>
            <a:r>
              <a:rPr lang="cs-CZ" sz="1800" smtClean="0"/>
              <a:t> (bez letadl</a:t>
            </a:r>
            <a:r>
              <a:rPr lang="cs-CZ" sz="1800" smtClean="0">
                <a:solidFill>
                  <a:srgbClr val="FF0000"/>
                </a:solidFill>
              </a:rPr>
              <a:t>a</a:t>
            </a:r>
            <a:r>
              <a:rPr lang="cs-CZ" sz="1800" smtClean="0"/>
              <a:t>) jako měst</a:t>
            </a:r>
            <a:r>
              <a:rPr lang="cs-CZ" sz="1800" smtClean="0">
                <a:solidFill>
                  <a:srgbClr val="FF0000"/>
                </a:solidFill>
              </a:rPr>
              <a:t>o </a:t>
            </a:r>
            <a:r>
              <a:rPr lang="cs-CZ" sz="1800" smtClean="0"/>
              <a:t>(bez měst</a:t>
            </a:r>
            <a:r>
              <a:rPr lang="cs-CZ" sz="1800" smtClean="0">
                <a:solidFill>
                  <a:srgbClr val="FF0000"/>
                </a:solidFill>
              </a:rPr>
              <a:t>a</a:t>
            </a:r>
            <a:r>
              <a:rPr lang="cs-CZ" sz="1800" smtClean="0"/>
              <a:t>)</a:t>
            </a:r>
          </a:p>
          <a:p>
            <a:r>
              <a:rPr lang="cs-CZ" sz="1800" smtClean="0"/>
              <a:t>4. vzor a slovo letadlo se v 1. a 2. pádě čísla jednotného shodují</a:t>
            </a:r>
          </a:p>
          <a:p>
            <a:r>
              <a:rPr lang="cs-CZ" sz="1800" smtClean="0"/>
              <a:t>5. slovo letadlo se skloňuje podle vzoru </a:t>
            </a:r>
            <a:r>
              <a:rPr lang="cs-CZ" sz="1800" smtClean="0">
                <a:solidFill>
                  <a:srgbClr val="FF0000"/>
                </a:solidFill>
              </a:rPr>
              <a:t>MĚSTO</a:t>
            </a:r>
            <a:endParaRPr lang="cs-CZ" sz="1400" smtClean="0">
              <a:solidFill>
                <a:srgbClr val="FF0000"/>
              </a:solidFill>
            </a:endParaRPr>
          </a:p>
          <a:p>
            <a:endParaRPr lang="cs-CZ" sz="1800" smtClean="0"/>
          </a:p>
          <a:p>
            <a:endParaRPr lang="cs-CZ" sz="1800" smtClean="0">
              <a:solidFill>
                <a:srgbClr val="00B050"/>
              </a:solidFill>
            </a:endParaRPr>
          </a:p>
          <a:p>
            <a:endParaRPr lang="cs-CZ" sz="1800" smtClean="0"/>
          </a:p>
          <a:p>
            <a:endParaRPr lang="cs-CZ" sz="1800" smtClean="0"/>
          </a:p>
        </p:txBody>
      </p:sp>
      <p:pic>
        <p:nvPicPr>
          <p:cNvPr id="17411" name="Picture 2" descr="C:\Documents and Settings\xp\Local Settings\Temporary Internet Files\Content.IE5\Z4GBZ8BT\MP90040310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2060575"/>
            <a:ext cx="1184275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xp\Local Settings\Temporary Internet Files\Content.IE5\2P05FQFE\MC90044038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4800600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121</Words>
  <Application>Microsoft Office PowerPoint</Application>
  <PresentationFormat>On-screen Show (4:3)</PresentationFormat>
  <Paragraphs>27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URČOVÁNÍ VZORU U PODSTATNÝCH JMEN RODU STŘEDNÍHO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4</cp:revision>
  <dcterms:created xsi:type="dcterms:W3CDTF">2013-05-01T11:18:45Z</dcterms:created>
  <dcterms:modified xsi:type="dcterms:W3CDTF">2013-05-02T20:37:11Z</dcterms:modified>
</cp:coreProperties>
</file>