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Michaela Vráblíková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VY_32_INOVACE_33AJ_5tr_SLOVICKA11.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Procvičování slovíček 11.lekce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 01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15.2.2013 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ABF03533-6AD0-44CD-A08E-C9977356B6A8}" type="pres">
      <dgm:prSet presAssocID="{019433A1-1324-4DE1-9E6F-32B851095F7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E42310-8BB6-41EA-B44F-0BAC7EFC9B2E}" type="pres">
      <dgm:prSet presAssocID="{2716416C-EF69-44CA-AEFE-14F7FF081354}" presName="spacer" presStyleCnt="0"/>
      <dgm:spPr/>
    </dgm:pt>
    <dgm:pt modelId="{1C4BCB69-D3A6-4CCF-9871-D9B9359B8159}" type="pres">
      <dgm:prSet presAssocID="{C73C7642-F245-4585-8F88-243F9FAEF6C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411C3FA0-65CB-42C0-855C-7C95A2FDD0A0}" type="presOf" srcId="{445C7998-7549-48B0-BD68-D4F0167F02E5}" destId="{7B541546-39A7-4633-AED0-6028788110D7}" srcOrd="0" destOrd="0" presId="urn:microsoft.com/office/officeart/2005/8/layout/vList2"/>
    <dgm:cxn modelId="{F7C4C75D-7FDC-4423-8FD5-F044CF774B67}" type="presOf" srcId="{6B0205A6-422D-4956-AD89-0CEBCAE4530D}" destId="{B1DDF1AD-3BC2-43B8-A8D0-A33120EFAF7C}" srcOrd="0" destOrd="0" presId="urn:microsoft.com/office/officeart/2005/8/layout/vList2"/>
    <dgm:cxn modelId="{81051EDA-CEC5-445E-AFB0-A5F828906253}" type="presOf" srcId="{39F8B381-5807-488E-AC22-73DD4140ED4A}" destId="{612116FE-9061-44B1-A457-8F1AFBD162E0}" srcOrd="0" destOrd="0" presId="urn:microsoft.com/office/officeart/2005/8/layout/vList2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272D7429-841C-432D-B52F-9FAD4C8B5DE8}" type="presOf" srcId="{EBC41103-E2E5-4D48-9B4B-425520D3D098}" destId="{97CBBA99-26B9-4E2D-BA76-BF47FEBF0134}" srcOrd="0" destOrd="0" presId="urn:microsoft.com/office/officeart/2005/8/layout/vList2"/>
    <dgm:cxn modelId="{E0EEAF86-B5BE-4412-968B-BF13497C380A}" type="presOf" srcId="{C73C7642-F245-4585-8F88-243F9FAEF6CA}" destId="{1C4BCB69-D3A6-4CCF-9871-D9B9359B8159}" srcOrd="0" destOrd="0" presId="urn:microsoft.com/office/officeart/2005/8/layout/vList2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50C981CE-D0AB-4A63-AC96-D1FEA600F418}" type="presOf" srcId="{FBBFC3EA-9D9D-4F3A-BEA6-9C2C0E46BF20}" destId="{ACAD381E-21DC-4C07-8FDD-119C2EC3BB2E}" srcOrd="0" destOrd="0" presId="urn:microsoft.com/office/officeart/2005/8/layout/vList2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F3479119-EF88-4F28-B6D3-768E7C677BEB}" type="presOf" srcId="{019433A1-1324-4DE1-9E6F-32B851095F74}" destId="{ABF03533-6AD0-44CD-A08E-C9977356B6A8}" srcOrd="0" destOrd="0" presId="urn:microsoft.com/office/officeart/2005/8/layout/vList2"/>
    <dgm:cxn modelId="{0AB80B98-C5D3-4DD0-A7A3-DBD018D35296}" type="presParOf" srcId="{612116FE-9061-44B1-A457-8F1AFBD162E0}" destId="{7B541546-39A7-4633-AED0-6028788110D7}" srcOrd="0" destOrd="0" presId="urn:microsoft.com/office/officeart/2005/8/layout/vList2"/>
    <dgm:cxn modelId="{2AB60FB8-CF7A-44AF-993B-E2CD79739364}" type="presParOf" srcId="{612116FE-9061-44B1-A457-8F1AFBD162E0}" destId="{9B9314F6-85CC-4C49-B24D-6AF5DF05D800}" srcOrd="1" destOrd="0" presId="urn:microsoft.com/office/officeart/2005/8/layout/vList2"/>
    <dgm:cxn modelId="{BB4C0983-133D-425F-BDDD-6E32012F5B0E}" type="presParOf" srcId="{612116FE-9061-44B1-A457-8F1AFBD162E0}" destId="{ACAD381E-21DC-4C07-8FDD-119C2EC3BB2E}" srcOrd="2" destOrd="0" presId="urn:microsoft.com/office/officeart/2005/8/layout/vList2"/>
    <dgm:cxn modelId="{8764F51E-0552-4A06-AD12-A31113F8052D}" type="presParOf" srcId="{612116FE-9061-44B1-A457-8F1AFBD162E0}" destId="{208194AD-7544-4854-B7A4-4A67E5453B54}" srcOrd="3" destOrd="0" presId="urn:microsoft.com/office/officeart/2005/8/layout/vList2"/>
    <dgm:cxn modelId="{1F6A15E6-94AF-4BBB-AE04-C69DD234DFA2}" type="presParOf" srcId="{612116FE-9061-44B1-A457-8F1AFBD162E0}" destId="{ABF03533-6AD0-44CD-A08E-C9977356B6A8}" srcOrd="4" destOrd="0" presId="urn:microsoft.com/office/officeart/2005/8/layout/vList2"/>
    <dgm:cxn modelId="{8EEEF6E4-CA9C-4B79-A8CE-8046D51F57DA}" type="presParOf" srcId="{612116FE-9061-44B1-A457-8F1AFBD162E0}" destId="{60E42310-8BB6-41EA-B44F-0BAC7EFC9B2E}" srcOrd="5" destOrd="0" presId="urn:microsoft.com/office/officeart/2005/8/layout/vList2"/>
    <dgm:cxn modelId="{6FBC3B46-A673-4D98-8403-F58F446C4B94}" type="presParOf" srcId="{612116FE-9061-44B1-A457-8F1AFBD162E0}" destId="{1C4BCB69-D3A6-4CCF-9871-D9B9359B8159}" srcOrd="6" destOrd="0" presId="urn:microsoft.com/office/officeart/2005/8/layout/vList2"/>
    <dgm:cxn modelId="{CBDCAA5B-511B-4021-9C73-FB589AD4ABA7}" type="presParOf" srcId="{612116FE-9061-44B1-A457-8F1AFBD162E0}" destId="{34DE5943-AAB5-4DC3-B765-99B35FCB6ECD}" srcOrd="7" destOrd="0" presId="urn:microsoft.com/office/officeart/2005/8/layout/vList2"/>
    <dgm:cxn modelId="{84896C61-6378-4E3F-A659-F20D2B2E46D4}" type="presParOf" srcId="{612116FE-9061-44B1-A457-8F1AFBD162E0}" destId="{97CBBA99-26B9-4E2D-BA76-BF47FEBF0134}" srcOrd="8" destOrd="0" presId="urn:microsoft.com/office/officeart/2005/8/layout/vList2"/>
    <dgm:cxn modelId="{472DEECC-C0F9-47D4-8A79-1038CEE9C99F}" type="presParOf" srcId="{612116FE-9061-44B1-A457-8F1AFBD162E0}" destId="{9A22653A-B2DB-4D9E-A633-AD2EC219A723}" srcOrd="9" destOrd="0" presId="urn:microsoft.com/office/officeart/2005/8/layout/vList2"/>
    <dgm:cxn modelId="{46E6B61E-CEC5-4A26-8E03-716F1E6E2B98}" type="presParOf" srcId="{612116FE-9061-44B1-A457-8F1AFBD162E0}" destId="{B1DDF1AD-3BC2-43B8-A8D0-A33120EFAF7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64062"/>
          <a:ext cx="8208912" cy="6891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79000"/>
                <a:satMod val="180000"/>
              </a:schemeClr>
            </a:gs>
            <a:gs pos="65000">
              <a:schemeClr val="accent1">
                <a:shade val="50000"/>
                <a:hueOff val="0"/>
                <a:satOff val="0"/>
                <a:lumOff val="0"/>
                <a:alphaOff val="0"/>
                <a:tint val="52000"/>
                <a:satMod val="25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Název školy</a:t>
          </a:r>
          <a:r>
            <a:rPr lang="cs-CZ" sz="1900" b="1" kern="1200" dirty="0" smtClean="0"/>
            <a:t>: Základní škola a Mateřská škola Troskotovice, příspěvková organizace</a:t>
          </a:r>
          <a:endParaRPr lang="cs-CZ" sz="1900" kern="1200" dirty="0"/>
        </a:p>
      </dsp:txBody>
      <dsp:txXfrm>
        <a:off x="33641" y="97703"/>
        <a:ext cx="8141630" cy="621847"/>
      </dsp:txXfrm>
    </dsp:sp>
    <dsp:sp modelId="{ACAD381E-21DC-4C07-8FDD-119C2EC3BB2E}">
      <dsp:nvSpPr>
        <dsp:cNvPr id="0" name=""/>
        <dsp:cNvSpPr/>
      </dsp:nvSpPr>
      <dsp:spPr>
        <a:xfrm>
          <a:off x="0" y="807912"/>
          <a:ext cx="8208912" cy="6891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34076"/>
                <a:satOff val="-536"/>
                <a:lumOff val="13262"/>
                <a:alphaOff val="0"/>
                <a:tint val="79000"/>
                <a:satMod val="180000"/>
              </a:schemeClr>
            </a:gs>
            <a:gs pos="65000">
              <a:schemeClr val="accent1">
                <a:shade val="50000"/>
                <a:hueOff val="34076"/>
                <a:satOff val="-536"/>
                <a:lumOff val="13262"/>
                <a:alphaOff val="0"/>
                <a:tint val="52000"/>
                <a:satMod val="250000"/>
              </a:schemeClr>
            </a:gs>
            <a:gs pos="100000">
              <a:schemeClr val="accent1">
                <a:shade val="50000"/>
                <a:hueOff val="34076"/>
                <a:satOff val="-536"/>
                <a:lumOff val="13262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Autor</a:t>
          </a:r>
          <a:r>
            <a:rPr lang="cs-CZ" sz="1900" kern="1200" dirty="0" smtClean="0"/>
            <a:t>: Michaela Vráblíková</a:t>
          </a:r>
          <a:endParaRPr lang="cs-CZ" sz="1900" kern="1200" dirty="0"/>
        </a:p>
      </dsp:txBody>
      <dsp:txXfrm>
        <a:off x="33641" y="841553"/>
        <a:ext cx="8141630" cy="621847"/>
      </dsp:txXfrm>
    </dsp:sp>
    <dsp:sp modelId="{ABF03533-6AD0-44CD-A08E-C9977356B6A8}">
      <dsp:nvSpPr>
        <dsp:cNvPr id="0" name=""/>
        <dsp:cNvSpPr/>
      </dsp:nvSpPr>
      <dsp:spPr>
        <a:xfrm>
          <a:off x="0" y="1551762"/>
          <a:ext cx="8208912" cy="6891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68152"/>
                <a:satOff val="-1071"/>
                <a:lumOff val="26523"/>
                <a:alphaOff val="0"/>
                <a:tint val="79000"/>
                <a:satMod val="180000"/>
              </a:schemeClr>
            </a:gs>
            <a:gs pos="65000">
              <a:schemeClr val="accent1">
                <a:shade val="50000"/>
                <a:hueOff val="68152"/>
                <a:satOff val="-1071"/>
                <a:lumOff val="26523"/>
                <a:alphaOff val="0"/>
                <a:tint val="52000"/>
                <a:satMod val="250000"/>
              </a:schemeClr>
            </a:gs>
            <a:gs pos="100000">
              <a:schemeClr val="accent1">
                <a:shade val="50000"/>
                <a:hueOff val="68152"/>
                <a:satOff val="-1071"/>
                <a:lumOff val="26523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Název : </a:t>
          </a:r>
          <a:r>
            <a:rPr lang="cs-CZ" sz="1900" kern="1200" dirty="0" smtClean="0"/>
            <a:t>VY_32_INOVACE_33AJ_5tr_SLOVICKA11.</a:t>
          </a:r>
          <a:endParaRPr lang="cs-CZ" sz="1900" kern="1200" dirty="0"/>
        </a:p>
      </dsp:txBody>
      <dsp:txXfrm>
        <a:off x="33641" y="1585403"/>
        <a:ext cx="8141630" cy="621847"/>
      </dsp:txXfrm>
    </dsp:sp>
    <dsp:sp modelId="{1C4BCB69-D3A6-4CCF-9871-D9B9359B8159}">
      <dsp:nvSpPr>
        <dsp:cNvPr id="0" name=""/>
        <dsp:cNvSpPr/>
      </dsp:nvSpPr>
      <dsp:spPr>
        <a:xfrm>
          <a:off x="0" y="2295612"/>
          <a:ext cx="8208912" cy="6891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02229"/>
                <a:satOff val="-1607"/>
                <a:lumOff val="39785"/>
                <a:alphaOff val="0"/>
                <a:tint val="79000"/>
                <a:satMod val="180000"/>
              </a:schemeClr>
            </a:gs>
            <a:gs pos="65000">
              <a:schemeClr val="accent1">
                <a:shade val="50000"/>
                <a:hueOff val="102229"/>
                <a:satOff val="-1607"/>
                <a:lumOff val="39785"/>
                <a:alphaOff val="0"/>
                <a:tint val="52000"/>
                <a:satMod val="250000"/>
              </a:schemeClr>
            </a:gs>
            <a:gs pos="100000">
              <a:schemeClr val="accent1">
                <a:shade val="50000"/>
                <a:hueOff val="102229"/>
                <a:satOff val="-1607"/>
                <a:lumOff val="39785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Téma</a:t>
          </a:r>
          <a:r>
            <a:rPr lang="cs-CZ" sz="1900" kern="1200" dirty="0" smtClean="0"/>
            <a:t>: Procvičování slovíček 11.lekce</a:t>
          </a:r>
          <a:endParaRPr lang="cs-CZ" sz="1900" kern="1200" dirty="0"/>
        </a:p>
      </dsp:txBody>
      <dsp:txXfrm>
        <a:off x="33641" y="2329253"/>
        <a:ext cx="8141630" cy="621847"/>
      </dsp:txXfrm>
    </dsp:sp>
    <dsp:sp modelId="{97CBBA99-26B9-4E2D-BA76-BF47FEBF0134}">
      <dsp:nvSpPr>
        <dsp:cNvPr id="0" name=""/>
        <dsp:cNvSpPr/>
      </dsp:nvSpPr>
      <dsp:spPr>
        <a:xfrm>
          <a:off x="0" y="3039461"/>
          <a:ext cx="8208912" cy="6891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68152"/>
                <a:satOff val="-1071"/>
                <a:lumOff val="26523"/>
                <a:alphaOff val="0"/>
                <a:tint val="79000"/>
                <a:satMod val="180000"/>
              </a:schemeClr>
            </a:gs>
            <a:gs pos="65000">
              <a:schemeClr val="accent1">
                <a:shade val="50000"/>
                <a:hueOff val="68152"/>
                <a:satOff val="-1071"/>
                <a:lumOff val="26523"/>
                <a:alphaOff val="0"/>
                <a:tint val="52000"/>
                <a:satMod val="250000"/>
              </a:schemeClr>
            </a:gs>
            <a:gs pos="100000">
              <a:schemeClr val="accent1">
                <a:shade val="50000"/>
                <a:hueOff val="68152"/>
                <a:satOff val="-1071"/>
                <a:lumOff val="26523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Číslo </a:t>
          </a:r>
          <a:r>
            <a:rPr lang="cs-CZ" sz="1900" kern="1200" dirty="0" smtClean="0"/>
            <a:t>projektu: 01</a:t>
          </a:r>
          <a:endParaRPr lang="cs-CZ" sz="1900" kern="1200" dirty="0"/>
        </a:p>
      </dsp:txBody>
      <dsp:txXfrm>
        <a:off x="33641" y="3073102"/>
        <a:ext cx="8141630" cy="621847"/>
      </dsp:txXfrm>
    </dsp:sp>
    <dsp:sp modelId="{B1DDF1AD-3BC2-43B8-A8D0-A33120EFAF7C}">
      <dsp:nvSpPr>
        <dsp:cNvPr id="0" name=""/>
        <dsp:cNvSpPr/>
      </dsp:nvSpPr>
      <dsp:spPr>
        <a:xfrm>
          <a:off x="0" y="3783311"/>
          <a:ext cx="8208912" cy="68912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34076"/>
                <a:satOff val="-536"/>
                <a:lumOff val="13262"/>
                <a:alphaOff val="0"/>
                <a:tint val="79000"/>
                <a:satMod val="180000"/>
              </a:schemeClr>
            </a:gs>
            <a:gs pos="65000">
              <a:schemeClr val="accent1">
                <a:shade val="50000"/>
                <a:hueOff val="34076"/>
                <a:satOff val="-536"/>
                <a:lumOff val="13262"/>
                <a:alphaOff val="0"/>
                <a:tint val="52000"/>
                <a:satMod val="250000"/>
              </a:schemeClr>
            </a:gs>
            <a:gs pos="100000">
              <a:schemeClr val="accent1">
                <a:shade val="50000"/>
                <a:hueOff val="34076"/>
                <a:satOff val="-536"/>
                <a:lumOff val="13262"/>
                <a:alphaOff val="0"/>
                <a:tint val="29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Vytvořeno: 15.2.2013 </a:t>
          </a:r>
          <a:endParaRPr lang="cs-CZ" sz="1900" kern="1200" dirty="0"/>
        </a:p>
      </dsp:txBody>
      <dsp:txXfrm>
        <a:off x="33641" y="3816952"/>
        <a:ext cx="8141630" cy="6218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9BB9-DD4E-43AB-B5E5-69A9D89AA01C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E942-F386-4E85-A928-254FEAEB92FB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9BB9-DD4E-43AB-B5E5-69A9D89AA01C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E942-F386-4E85-A928-254FEAEB92F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9BB9-DD4E-43AB-B5E5-69A9D89AA01C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E942-F386-4E85-A928-254FEAEB92F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9BB9-DD4E-43AB-B5E5-69A9D89AA01C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E942-F386-4E85-A928-254FEAEB92F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9BB9-DD4E-43AB-B5E5-69A9D89AA01C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E942-F386-4E85-A928-254FEAEB92F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9BB9-DD4E-43AB-B5E5-69A9D89AA01C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E942-F386-4E85-A928-254FEAEB92F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9BB9-DD4E-43AB-B5E5-69A9D89AA01C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E942-F386-4E85-A928-254FEAEB92F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9BB9-DD4E-43AB-B5E5-69A9D89AA01C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E942-F386-4E85-A928-254FEAEB92FB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9BB9-DD4E-43AB-B5E5-69A9D89AA01C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E942-F386-4E85-A928-254FEAEB92FB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9BB9-DD4E-43AB-B5E5-69A9D89AA01C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E942-F386-4E85-A928-254FEAEB92F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9BB9-DD4E-43AB-B5E5-69A9D89AA01C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E942-F386-4E85-A928-254FEAEB92F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2DBA9BB9-DD4E-43AB-B5E5-69A9D89AA01C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F38E942-F386-4E85-A928-254FEAEB92FB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04069754"/>
              </p:ext>
            </p:extLst>
          </p:nvPr>
        </p:nvGraphicFramePr>
        <p:xfrm>
          <a:off x="467544" y="681059"/>
          <a:ext cx="820891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267852"/>
            <a:ext cx="4024666" cy="78402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431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Pro </a:t>
            </a:r>
            <a:r>
              <a:rPr lang="cs-CZ" dirty="0" smtClean="0"/>
              <a:t>5. </a:t>
            </a:r>
            <a:r>
              <a:rPr lang="cs-CZ" dirty="0"/>
              <a:t>ročník ZŠ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Interaktivní procvičování slovíček </a:t>
            </a:r>
            <a:r>
              <a:rPr lang="cs-CZ" dirty="0" smtClean="0"/>
              <a:t>11.lekce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(</a:t>
            </a:r>
            <a:r>
              <a:rPr lang="cs-CZ" dirty="0"/>
              <a:t>učebnice </a:t>
            </a:r>
            <a:r>
              <a:rPr lang="cs-CZ" dirty="0" err="1"/>
              <a:t>Chatterbox</a:t>
            </a:r>
            <a:r>
              <a:rPr lang="cs-CZ" dirty="0"/>
              <a:t> </a:t>
            </a:r>
            <a:r>
              <a:rPr lang="cs-CZ" dirty="0" smtClean="0"/>
              <a:t>3)</a:t>
            </a: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Pomůcky:  fixy na interaktivní tabuli, počítače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Inovace: motivační interaktivní procvičování slovní zásoby na interaktivní tabuli či samostatná práce na PC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Metodické pokyny: doplňování </a:t>
            </a:r>
            <a:r>
              <a:rPr lang="cs-CZ" dirty="0" smtClean="0"/>
              <a:t>slovíček, předložky směru, spojování otázek a odpovědí.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193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Slovíčka 11.lekce</a:t>
            </a:r>
            <a:br>
              <a:rPr lang="cs-CZ" dirty="0" smtClean="0"/>
            </a:br>
            <a:r>
              <a:rPr lang="cs-CZ" dirty="0" smtClean="0"/>
              <a:t>Přelož do angličtiny: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Protože</a:t>
            </a:r>
          </a:p>
          <a:p>
            <a:r>
              <a:rPr lang="cs-CZ" dirty="0" smtClean="0"/>
              <a:t>Honit</a:t>
            </a:r>
          </a:p>
          <a:p>
            <a:r>
              <a:rPr lang="cs-CZ" dirty="0" smtClean="0"/>
              <a:t>Rozdíl</a:t>
            </a:r>
          </a:p>
          <a:p>
            <a:r>
              <a:rPr lang="cs-CZ" dirty="0" smtClean="0"/>
              <a:t>Dolů</a:t>
            </a:r>
          </a:p>
          <a:p>
            <a:r>
              <a:rPr lang="cs-CZ" dirty="0" smtClean="0"/>
              <a:t>Upustit</a:t>
            </a:r>
          </a:p>
          <a:p>
            <a:r>
              <a:rPr lang="cs-CZ" dirty="0" smtClean="0"/>
              <a:t>Upadnout</a:t>
            </a:r>
          </a:p>
          <a:p>
            <a:r>
              <a:rPr lang="cs-CZ" dirty="0" smtClean="0"/>
              <a:t>Návod</a:t>
            </a:r>
          </a:p>
          <a:p>
            <a:r>
              <a:rPr lang="cs-CZ" dirty="0" smtClean="0"/>
              <a:t>Klouzat, skluzavka</a:t>
            </a:r>
          </a:p>
          <a:p>
            <a:r>
              <a:rPr lang="cs-CZ" dirty="0" smtClean="0"/>
              <a:t>vyhrát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Because</a:t>
            </a:r>
            <a:endParaRPr lang="cs-CZ" dirty="0" smtClean="0"/>
          </a:p>
          <a:p>
            <a:r>
              <a:rPr lang="cs-CZ" dirty="0" smtClean="0"/>
              <a:t>Chase</a:t>
            </a:r>
          </a:p>
          <a:p>
            <a:r>
              <a:rPr lang="cs-CZ" dirty="0" err="1" smtClean="0"/>
              <a:t>Difference</a:t>
            </a:r>
            <a:endParaRPr lang="cs-CZ" dirty="0" smtClean="0"/>
          </a:p>
          <a:p>
            <a:r>
              <a:rPr lang="cs-CZ" dirty="0" smtClean="0"/>
              <a:t>Down</a:t>
            </a:r>
          </a:p>
          <a:p>
            <a:r>
              <a:rPr lang="cs-CZ" dirty="0" smtClean="0"/>
              <a:t>Drop, </a:t>
            </a:r>
            <a:r>
              <a:rPr lang="cs-CZ" dirty="0" err="1" smtClean="0"/>
              <a:t>dropped</a:t>
            </a:r>
            <a:endParaRPr lang="cs-CZ" dirty="0" smtClean="0"/>
          </a:p>
          <a:p>
            <a:r>
              <a:rPr lang="cs-CZ" dirty="0" err="1" smtClean="0"/>
              <a:t>Fall</a:t>
            </a:r>
            <a:r>
              <a:rPr lang="cs-CZ" dirty="0" smtClean="0"/>
              <a:t>, </a:t>
            </a:r>
            <a:r>
              <a:rPr lang="cs-CZ" dirty="0" err="1" smtClean="0"/>
              <a:t>fell</a:t>
            </a:r>
            <a:endParaRPr lang="cs-CZ" dirty="0" smtClean="0"/>
          </a:p>
          <a:p>
            <a:r>
              <a:rPr lang="cs-CZ" dirty="0" err="1" smtClean="0"/>
              <a:t>Instuction</a:t>
            </a:r>
            <a:endParaRPr lang="cs-CZ" dirty="0" smtClean="0"/>
          </a:p>
          <a:p>
            <a:r>
              <a:rPr lang="cs-CZ" dirty="0" err="1" smtClean="0"/>
              <a:t>Slide</a:t>
            </a:r>
            <a:endParaRPr lang="cs-CZ" dirty="0" smtClean="0"/>
          </a:p>
          <a:p>
            <a:r>
              <a:rPr lang="cs-CZ" dirty="0" err="1" smtClean="0"/>
              <a:t>Win</a:t>
            </a:r>
            <a:r>
              <a:rPr lang="cs-CZ" dirty="0" smtClean="0"/>
              <a:t>, </a:t>
            </a:r>
            <a:r>
              <a:rPr lang="cs-CZ" dirty="0" err="1" smtClean="0"/>
              <a:t>won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4075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 do češtiny: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 smtClean="0"/>
              <a:t>Stool</a:t>
            </a:r>
            <a:endParaRPr lang="cs-CZ" dirty="0" smtClean="0"/>
          </a:p>
          <a:p>
            <a:r>
              <a:rPr lang="cs-CZ" dirty="0" err="1" smtClean="0"/>
              <a:t>Strong</a:t>
            </a:r>
            <a:endParaRPr lang="cs-CZ" dirty="0" smtClean="0"/>
          </a:p>
          <a:p>
            <a:r>
              <a:rPr lang="cs-CZ" dirty="0" err="1" smtClean="0"/>
              <a:t>Tunnel</a:t>
            </a:r>
            <a:endParaRPr lang="cs-CZ" dirty="0" smtClean="0"/>
          </a:p>
          <a:p>
            <a:r>
              <a:rPr lang="cs-CZ" dirty="0" smtClean="0"/>
              <a:t>Up</a:t>
            </a:r>
          </a:p>
          <a:p>
            <a:r>
              <a:rPr lang="cs-CZ" dirty="0" err="1" smtClean="0"/>
              <a:t>Kill</a:t>
            </a:r>
            <a:endParaRPr lang="cs-CZ" dirty="0" smtClean="0"/>
          </a:p>
          <a:p>
            <a:r>
              <a:rPr lang="cs-CZ" dirty="0" err="1" smtClean="0"/>
              <a:t>Why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Get</a:t>
            </a:r>
            <a:r>
              <a:rPr lang="cs-CZ" dirty="0" smtClean="0"/>
              <a:t> on/</a:t>
            </a:r>
            <a:r>
              <a:rPr lang="cs-CZ" dirty="0" err="1" smtClean="0"/>
              <a:t>off</a:t>
            </a:r>
            <a:endParaRPr lang="cs-CZ" dirty="0" smtClean="0"/>
          </a:p>
          <a:p>
            <a:r>
              <a:rPr lang="cs-CZ" dirty="0" err="1" smtClean="0"/>
              <a:t>only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Stolička, sedátko</a:t>
            </a:r>
          </a:p>
          <a:p>
            <a:r>
              <a:rPr lang="cs-CZ" dirty="0" smtClean="0"/>
              <a:t>Silný</a:t>
            </a:r>
          </a:p>
          <a:p>
            <a:r>
              <a:rPr lang="cs-CZ" dirty="0" smtClean="0"/>
              <a:t>Tunel</a:t>
            </a:r>
          </a:p>
          <a:p>
            <a:r>
              <a:rPr lang="cs-CZ" dirty="0" smtClean="0"/>
              <a:t>Nahoru</a:t>
            </a:r>
          </a:p>
          <a:p>
            <a:r>
              <a:rPr lang="cs-CZ" dirty="0" smtClean="0"/>
              <a:t>Zabít</a:t>
            </a:r>
          </a:p>
          <a:p>
            <a:r>
              <a:rPr lang="cs-CZ" dirty="0" smtClean="0"/>
              <a:t>Proč?</a:t>
            </a:r>
          </a:p>
          <a:p>
            <a:r>
              <a:rPr lang="cs-CZ" dirty="0" smtClean="0"/>
              <a:t>Vylézt na/ slézt z</a:t>
            </a:r>
          </a:p>
          <a:p>
            <a:r>
              <a:rPr lang="cs-CZ" dirty="0" smtClean="0"/>
              <a:t>Pouze, jenom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031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Předložky směru – </a:t>
            </a:r>
            <a:r>
              <a:rPr lang="cs-CZ" dirty="0" err="1"/>
              <a:t>prepositions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direction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2513564"/>
              </p:ext>
            </p:extLst>
          </p:nvPr>
        </p:nvGraphicFramePr>
        <p:xfrm>
          <a:off x="457200" y="1600200"/>
          <a:ext cx="8229600" cy="292608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err="1" smtClean="0">
                          <a:solidFill>
                            <a:schemeClr val="bg1"/>
                          </a:solidFill>
                        </a:rPr>
                        <a:t>Get</a:t>
                      </a:r>
                      <a:r>
                        <a:rPr lang="cs-CZ" sz="2800" dirty="0" smtClean="0">
                          <a:solidFill>
                            <a:schemeClr val="bg1"/>
                          </a:solidFill>
                        </a:rPr>
                        <a:t> on ( nasednout na)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>
                          <a:solidFill>
                            <a:schemeClr val="bg1"/>
                          </a:solidFill>
                        </a:rPr>
                        <a:t>Get</a:t>
                      </a:r>
                      <a:r>
                        <a:rPr lang="cs-CZ" sz="280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cs-CZ" sz="2800" baseline="0" dirty="0" err="1" smtClean="0">
                          <a:solidFill>
                            <a:schemeClr val="bg1"/>
                          </a:solidFill>
                        </a:rPr>
                        <a:t>off</a:t>
                      </a:r>
                      <a:r>
                        <a:rPr lang="cs-CZ" sz="2800" baseline="0" dirty="0" smtClean="0">
                          <a:solidFill>
                            <a:schemeClr val="bg1"/>
                          </a:solidFill>
                        </a:rPr>
                        <a:t> ( vystoupit)</a:t>
                      </a:r>
                      <a:endParaRPr lang="cs-CZ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err="1" smtClean="0"/>
                        <a:t>Get</a:t>
                      </a:r>
                      <a:r>
                        <a:rPr lang="cs-CZ" sz="2800" b="1" dirty="0" smtClean="0"/>
                        <a:t> </a:t>
                      </a:r>
                      <a:r>
                        <a:rPr lang="cs-CZ" sz="2800" b="1" dirty="0" err="1" smtClean="0"/>
                        <a:t>into</a:t>
                      </a:r>
                      <a:r>
                        <a:rPr lang="cs-CZ" sz="2800" b="1" dirty="0" smtClean="0"/>
                        <a:t> ( vlézt, nasednout, vlézt do čeho)</a:t>
                      </a:r>
                      <a:endParaRPr lang="cs-CZ" sz="28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err="1" smtClean="0"/>
                        <a:t>Get</a:t>
                      </a:r>
                      <a:r>
                        <a:rPr lang="cs-CZ" sz="2800" b="1" dirty="0" smtClean="0"/>
                        <a:t> </a:t>
                      </a:r>
                      <a:r>
                        <a:rPr lang="cs-CZ" sz="2800" b="1" baseline="0" dirty="0" smtClean="0"/>
                        <a:t> </a:t>
                      </a:r>
                      <a:r>
                        <a:rPr lang="cs-CZ" sz="2800" b="1" baseline="0" dirty="0" err="1" smtClean="0"/>
                        <a:t>out</a:t>
                      </a:r>
                      <a:r>
                        <a:rPr lang="cs-CZ" sz="2800" b="1" baseline="0" dirty="0" smtClean="0"/>
                        <a:t> </a:t>
                      </a:r>
                      <a:r>
                        <a:rPr lang="cs-CZ" sz="2800" b="1" baseline="0" dirty="0" err="1" smtClean="0"/>
                        <a:t>of</a:t>
                      </a:r>
                      <a:r>
                        <a:rPr lang="cs-CZ" sz="2800" b="1" baseline="0" dirty="0" smtClean="0"/>
                        <a:t> ( dostat se ven)</a:t>
                      </a:r>
                      <a:endParaRPr lang="cs-CZ" sz="28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Go up ( jít nahoru, stoupat)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Go </a:t>
                      </a:r>
                      <a:r>
                        <a:rPr lang="cs-CZ" sz="2800" b="1" dirty="0" err="1" smtClean="0"/>
                        <a:t>down</a:t>
                      </a:r>
                      <a:r>
                        <a:rPr lang="cs-CZ" sz="2800" b="1" dirty="0" smtClean="0"/>
                        <a:t> ( jít dolů)</a:t>
                      </a:r>
                      <a:endParaRPr lang="cs-CZ" sz="28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Go </a:t>
                      </a:r>
                      <a:r>
                        <a:rPr lang="cs-CZ" sz="2800" b="1" dirty="0" err="1" smtClean="0"/>
                        <a:t>through</a:t>
                      </a:r>
                      <a:r>
                        <a:rPr lang="cs-CZ" sz="2800" b="1" dirty="0" smtClean="0"/>
                        <a:t> ( projít)</a:t>
                      </a:r>
                      <a:endParaRPr lang="cs-CZ" sz="28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Go </a:t>
                      </a:r>
                      <a:r>
                        <a:rPr lang="cs-CZ" sz="2800" b="1" dirty="0" err="1" smtClean="0"/>
                        <a:t>around</a:t>
                      </a:r>
                      <a:r>
                        <a:rPr lang="cs-CZ" sz="2800" b="1" dirty="0" smtClean="0"/>
                        <a:t> ( obejít)</a:t>
                      </a:r>
                      <a:endParaRPr lang="cs-CZ" sz="28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763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Napiš k obrázkům hodící se předložky:</a:t>
            </a:r>
            <a:endParaRPr lang="cs-CZ" dirty="0"/>
          </a:p>
        </p:txBody>
      </p:sp>
      <p:pic>
        <p:nvPicPr>
          <p:cNvPr id="2050" name="Picture 2" descr="C:\Users\0MGM\AppData\Local\Microsoft\Windows\Temporary Internet Files\Content.IE5\PV27JQP1\MC900150158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015" y="1988840"/>
            <a:ext cx="2056736" cy="1569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MGM\AppData\Local\Microsoft\Windows\Temporary Internet Files\Content.IE5\74XJ4ZVY\MC9000889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791" y="2132856"/>
            <a:ext cx="100675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MGM\AppData\Local\Microsoft\Windows\Temporary Internet Files\Content.IE5\E72SCZ1W\MC900355353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865" y="4418353"/>
            <a:ext cx="1638605" cy="181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0MGM\AppData\Local\Microsoft\Windows\Temporary Internet Files\Content.IE5\PV27JQP1\MC90005669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437112"/>
            <a:ext cx="1596542" cy="182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403648" y="1628800"/>
            <a:ext cx="187220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Go up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5364088" y="1412776"/>
            <a:ext cx="2028590" cy="4680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Go </a:t>
            </a:r>
            <a:r>
              <a:rPr lang="cs-CZ" sz="2800" dirty="0" err="1" smtClean="0"/>
              <a:t>down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1259632" y="3789040"/>
            <a:ext cx="201622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go </a:t>
            </a:r>
            <a:r>
              <a:rPr lang="cs-CZ" sz="2800" dirty="0" err="1" smtClean="0"/>
              <a:t>down</a:t>
            </a:r>
            <a:endParaRPr lang="cs-CZ" sz="2800" dirty="0"/>
          </a:p>
        </p:txBody>
      </p:sp>
      <p:sp>
        <p:nvSpPr>
          <p:cNvPr id="8" name="Obdélník 7"/>
          <p:cNvSpPr/>
          <p:nvPr/>
        </p:nvSpPr>
        <p:spPr>
          <a:xfrm>
            <a:off x="5508104" y="3861048"/>
            <a:ext cx="201622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Go </a:t>
            </a:r>
            <a:r>
              <a:rPr lang="cs-CZ" sz="2800" dirty="0" err="1" smtClean="0"/>
              <a:t>through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38047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Spoj otázku se správnou odpovědí a přelož: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 smtClean="0"/>
              <a:t>Why</a:t>
            </a:r>
            <a:r>
              <a:rPr lang="cs-CZ" dirty="0" smtClean="0"/>
              <a:t> </a:t>
            </a:r>
            <a:r>
              <a:rPr lang="cs-CZ" dirty="0" err="1" smtClean="0"/>
              <a:t>can´t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come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cinema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us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Why</a:t>
            </a:r>
            <a:r>
              <a:rPr lang="cs-CZ" dirty="0" smtClean="0"/>
              <a:t> </a:t>
            </a:r>
            <a:r>
              <a:rPr lang="cs-CZ" dirty="0" err="1" smtClean="0"/>
              <a:t>can´t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eat</a:t>
            </a:r>
            <a:r>
              <a:rPr lang="cs-CZ" dirty="0" smtClean="0"/>
              <a:t> </a:t>
            </a:r>
            <a:r>
              <a:rPr lang="cs-CZ" dirty="0" err="1"/>
              <a:t>y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dinner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Why</a:t>
            </a:r>
            <a:r>
              <a:rPr lang="cs-CZ" dirty="0" smtClean="0"/>
              <a:t> </a:t>
            </a:r>
            <a:r>
              <a:rPr lang="cs-CZ" dirty="0" err="1" smtClean="0"/>
              <a:t>can´t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go to </a:t>
            </a:r>
            <a:r>
              <a:rPr lang="cs-CZ" dirty="0" err="1" smtClean="0"/>
              <a:t>the</a:t>
            </a:r>
            <a:r>
              <a:rPr lang="cs-CZ" dirty="0" smtClean="0"/>
              <a:t> park?</a:t>
            </a:r>
          </a:p>
          <a:p>
            <a:r>
              <a:rPr lang="cs-CZ" dirty="0" err="1" smtClean="0"/>
              <a:t>Why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go </a:t>
            </a:r>
            <a:r>
              <a:rPr lang="cs-CZ" dirty="0" err="1" smtClean="0"/>
              <a:t>with</a:t>
            </a:r>
            <a:r>
              <a:rPr lang="cs-CZ" dirty="0" smtClean="0"/>
              <a:t> my </a:t>
            </a:r>
            <a:r>
              <a:rPr lang="cs-CZ" dirty="0" err="1" smtClean="0"/>
              <a:t>brother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/>
              <a:t> </a:t>
            </a:r>
            <a:r>
              <a:rPr lang="cs-CZ" dirty="0" err="1" smtClean="0"/>
              <a:t>school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 smtClean="0"/>
              <a:t>Because</a:t>
            </a:r>
            <a:r>
              <a:rPr lang="cs-CZ" dirty="0" smtClean="0"/>
              <a:t> I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ill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err="1" smtClean="0"/>
              <a:t>Because</a:t>
            </a:r>
            <a:r>
              <a:rPr lang="cs-CZ" dirty="0" smtClean="0"/>
              <a:t> I </a:t>
            </a:r>
            <a:r>
              <a:rPr lang="cs-CZ" dirty="0" err="1" smtClean="0"/>
              <a:t>am</a:t>
            </a:r>
            <a:r>
              <a:rPr lang="cs-CZ" dirty="0" smtClean="0"/>
              <a:t> not </a:t>
            </a:r>
            <a:r>
              <a:rPr lang="cs-CZ" dirty="0" err="1" smtClean="0"/>
              <a:t>hungry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err="1" smtClean="0"/>
              <a:t>Because</a:t>
            </a:r>
            <a:r>
              <a:rPr lang="cs-CZ" dirty="0" smtClean="0"/>
              <a:t> I </a:t>
            </a:r>
            <a:r>
              <a:rPr lang="cs-CZ" dirty="0" err="1" smtClean="0"/>
              <a:t>have</a:t>
            </a:r>
            <a:r>
              <a:rPr lang="cs-CZ" dirty="0" smtClean="0"/>
              <a:t> to </a:t>
            </a:r>
            <a:r>
              <a:rPr lang="cs-CZ" dirty="0" err="1" smtClean="0"/>
              <a:t>write</a:t>
            </a:r>
            <a:r>
              <a:rPr lang="cs-CZ" dirty="0" smtClean="0"/>
              <a:t> my </a:t>
            </a:r>
            <a:r>
              <a:rPr lang="cs-CZ" dirty="0" err="1" smtClean="0"/>
              <a:t>homework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Because</a:t>
            </a:r>
            <a:r>
              <a:rPr lang="cs-CZ" dirty="0" smtClean="0"/>
              <a:t> I </a:t>
            </a:r>
            <a:r>
              <a:rPr lang="cs-CZ" dirty="0" err="1" smtClean="0"/>
              <a:t>haven´t</a:t>
            </a:r>
            <a:r>
              <a:rPr lang="cs-CZ" dirty="0" smtClean="0"/>
              <a:t> </a:t>
            </a:r>
            <a:r>
              <a:rPr lang="cs-CZ" dirty="0" err="1" smtClean="0"/>
              <a:t>money</a:t>
            </a:r>
            <a:r>
              <a:rPr lang="cs-CZ" dirty="0" smtClean="0"/>
              <a:t>.</a:t>
            </a:r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3995936" y="2132856"/>
            <a:ext cx="792088" cy="2736304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2411760" y="2924944"/>
            <a:ext cx="2376264" cy="288032"/>
          </a:xfrm>
          <a:prstGeom prst="straightConnector1">
            <a:avLst/>
          </a:prstGeom>
          <a:ln w="38100">
            <a:solidFill>
              <a:srgbClr val="FFFF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2123728" y="4077072"/>
            <a:ext cx="2880320" cy="72008"/>
          </a:xfrm>
          <a:prstGeom prst="straightConnector1">
            <a:avLst/>
          </a:prstGeom>
          <a:ln w="38100">
            <a:solidFill>
              <a:srgbClr val="00B05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3995936" y="1844824"/>
            <a:ext cx="792088" cy="3168352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4706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ZDROJE: Ilustrace</a:t>
            </a:r>
            <a:r>
              <a:rPr lang="cs-CZ" dirty="0"/>
              <a:t>: office.microsoft.com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588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52</TotalTime>
  <Words>291</Words>
  <Application>Microsoft Office PowerPoint</Application>
  <PresentationFormat>Předvádění na obrazovce (4:3)</PresentationFormat>
  <Paragraphs>75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Došky</vt:lpstr>
      <vt:lpstr>Prezentace aplikace PowerPoint</vt:lpstr>
      <vt:lpstr>Anotace</vt:lpstr>
      <vt:lpstr>Slovíčka 11.lekce Přelož do angličtiny:</vt:lpstr>
      <vt:lpstr>Přelož do češtiny:</vt:lpstr>
      <vt:lpstr>Předložky směru – prepositions of direction</vt:lpstr>
      <vt:lpstr>Napiš k obrázkům hodící se předložky:</vt:lpstr>
      <vt:lpstr>Spoj otázku se správnou odpovědí a přelož:</vt:lpstr>
      <vt:lpstr>ZDROJE: Ilustrace: office.microsoft.com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0MGM</cp:lastModifiedBy>
  <cp:revision>9</cp:revision>
  <dcterms:created xsi:type="dcterms:W3CDTF">2013-02-13T16:12:28Z</dcterms:created>
  <dcterms:modified xsi:type="dcterms:W3CDTF">2013-03-14T07:54:57Z</dcterms:modified>
</cp:coreProperties>
</file>