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vList2" loCatId="list" qsTypeId="urn:microsoft.com/office/officeart/2005/8/quickstyle/simple3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b="1" dirty="0" smtClean="0"/>
            <a:t>: Základní škola a Mateřská škola Troskotovice, příspěvková organizace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Michaela Vráblíková 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VY_32_INOVACE_38AJ_5tr_SLOVICKA12.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/>
            <a:t>Téma</a:t>
          </a:r>
          <a:r>
            <a:rPr lang="cs-CZ" dirty="0" smtClean="0"/>
            <a:t>: Procvičování slovíček </a:t>
          </a:r>
          <a:r>
            <a:rPr lang="cs-CZ" dirty="0" smtClean="0"/>
            <a:t>12.lekce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</a:t>
          </a:r>
          <a:r>
            <a:rPr lang="cs-CZ" dirty="0" smtClean="0"/>
            <a:t>projektu: 01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6B0205A6-422D-4956-AD89-0CEBCAE4530D}">
      <dgm:prSet/>
      <dgm:spPr/>
      <dgm:t>
        <a:bodyPr/>
        <a:lstStyle/>
        <a:p>
          <a:pPr algn="l"/>
          <a:r>
            <a:rPr lang="cs-CZ" dirty="0" smtClean="0"/>
            <a:t>Vytvořeno: </a:t>
          </a:r>
          <a:r>
            <a:rPr lang="cs-CZ" dirty="0" smtClean="0"/>
            <a:t>14.4.2013</a:t>
          </a:r>
          <a:endParaRPr lang="cs-CZ" dirty="0"/>
        </a:p>
      </dgm:t>
    </dgm:pt>
    <dgm:pt modelId="{168864D7-72A0-4608-BC44-F4D46F72FF3E}" type="parTrans" cxnId="{74DEAA30-A8CD-4FF2-B1FF-748D58FB5D74}">
      <dgm:prSet/>
      <dgm:spPr/>
      <dgm:t>
        <a:bodyPr/>
        <a:lstStyle/>
        <a:p>
          <a:endParaRPr lang="cs-CZ"/>
        </a:p>
      </dgm:t>
    </dgm:pt>
    <dgm:pt modelId="{DB2C7C4B-FB0B-47FC-A6BD-4D152DC3D0CB}" type="sibTrans" cxnId="{74DEAA30-A8CD-4FF2-B1FF-748D58FB5D74}">
      <dgm:prSet/>
      <dgm:spPr/>
      <dgm:t>
        <a:bodyPr/>
        <a:lstStyle/>
        <a:p>
          <a:endParaRPr lang="cs-CZ"/>
        </a:p>
      </dgm:t>
    </dgm:pt>
    <dgm:pt modelId="{612116FE-9061-44B1-A457-8F1AFBD162E0}" type="pres">
      <dgm:prSet presAssocID="{39F8B381-5807-488E-AC22-73DD4140ED4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7B541546-39A7-4633-AED0-6028788110D7}" type="pres">
      <dgm:prSet presAssocID="{445C7998-7549-48B0-BD68-D4F0167F02E5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B9314F6-85CC-4C49-B24D-6AF5DF05D800}" type="pres">
      <dgm:prSet presAssocID="{C846DAC9-9D22-4975-84AF-8D4E4FA8DA5C}" presName="spacer" presStyleCnt="0"/>
      <dgm:spPr/>
    </dgm:pt>
    <dgm:pt modelId="{ACAD381E-21DC-4C07-8FDD-119C2EC3BB2E}" type="pres">
      <dgm:prSet presAssocID="{FBBFC3EA-9D9D-4F3A-BEA6-9C2C0E46BF20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08194AD-7544-4854-B7A4-4A67E5453B54}" type="pres">
      <dgm:prSet presAssocID="{83B48451-91B6-4E15-99C9-0FE713D5286E}" presName="spacer" presStyleCnt="0"/>
      <dgm:spPr/>
    </dgm:pt>
    <dgm:pt modelId="{ABF03533-6AD0-44CD-A08E-C9977356B6A8}" type="pres">
      <dgm:prSet presAssocID="{019433A1-1324-4DE1-9E6F-32B851095F74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0E42310-8BB6-41EA-B44F-0BAC7EFC9B2E}" type="pres">
      <dgm:prSet presAssocID="{2716416C-EF69-44CA-AEFE-14F7FF081354}" presName="spacer" presStyleCnt="0"/>
      <dgm:spPr/>
    </dgm:pt>
    <dgm:pt modelId="{1C4BCB69-D3A6-4CCF-9871-D9B9359B8159}" type="pres">
      <dgm:prSet presAssocID="{C73C7642-F245-4585-8F88-243F9FAEF6CA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4DE5943-AAB5-4DC3-B765-99B35FCB6ECD}" type="pres">
      <dgm:prSet presAssocID="{C6F235C3-B62B-4F7C-8AF0-6D3C84052041}" presName="spacer" presStyleCnt="0"/>
      <dgm:spPr/>
    </dgm:pt>
    <dgm:pt modelId="{97CBBA99-26B9-4E2D-BA76-BF47FEBF0134}" type="pres">
      <dgm:prSet presAssocID="{EBC41103-E2E5-4D48-9B4B-425520D3D098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A22653A-B2DB-4D9E-A633-AD2EC219A723}" type="pres">
      <dgm:prSet presAssocID="{CD7C273C-2CBB-488A-8BF2-5D00DBC541E5}" presName="spacer" presStyleCnt="0"/>
      <dgm:spPr/>
    </dgm:pt>
    <dgm:pt modelId="{B1DDF1AD-3BC2-43B8-A8D0-A33120EFAF7C}" type="pres">
      <dgm:prSet presAssocID="{6B0205A6-422D-4956-AD89-0CEBCAE4530D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4" destOrd="0" parTransId="{66EC36A9-2BA2-4EC9-AAE7-037918B0215E}" sibTransId="{CD7C273C-2CBB-488A-8BF2-5D00DBC541E5}"/>
    <dgm:cxn modelId="{40130A75-60FA-4C72-AF41-7E0F8F9660EF}" type="presOf" srcId="{FBBFC3EA-9D9D-4F3A-BEA6-9C2C0E46BF20}" destId="{ACAD381E-21DC-4C07-8FDD-119C2EC3BB2E}" srcOrd="0" destOrd="0" presId="urn:microsoft.com/office/officeart/2005/8/layout/vList2"/>
    <dgm:cxn modelId="{62C43AFB-68CA-448A-9FBD-A73C7B50F581}" type="presOf" srcId="{EBC41103-E2E5-4D48-9B4B-425520D3D098}" destId="{97CBBA99-26B9-4E2D-BA76-BF47FEBF0134}" srcOrd="0" destOrd="0" presId="urn:microsoft.com/office/officeart/2005/8/layout/vList2"/>
    <dgm:cxn modelId="{871B64E8-CBEC-4AE5-8B56-8525971B7AF4}" type="presOf" srcId="{39F8B381-5807-488E-AC22-73DD4140ED4A}" destId="{612116FE-9061-44B1-A457-8F1AFBD162E0}" srcOrd="0" destOrd="0" presId="urn:microsoft.com/office/officeart/2005/8/layout/vList2"/>
    <dgm:cxn modelId="{74DEAA30-A8CD-4FF2-B1FF-748D58FB5D74}" srcId="{39F8B381-5807-488E-AC22-73DD4140ED4A}" destId="{6B0205A6-422D-4956-AD89-0CEBCAE4530D}" srcOrd="5" destOrd="0" parTransId="{168864D7-72A0-4608-BC44-F4D46F72FF3E}" sibTransId="{DB2C7C4B-FB0B-47FC-A6BD-4D152DC3D0CB}"/>
    <dgm:cxn modelId="{FDB054A9-C43D-45D6-A0EA-8E4D79EA8BAE}" type="presOf" srcId="{C73C7642-F245-4585-8F88-243F9FAEF6CA}" destId="{1C4BCB69-D3A6-4CCF-9871-D9B9359B8159}" srcOrd="0" destOrd="0" presId="urn:microsoft.com/office/officeart/2005/8/layout/vList2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2363AC4C-F39C-4842-ACC9-EF3A7B9A05AD}" type="presOf" srcId="{019433A1-1324-4DE1-9E6F-32B851095F74}" destId="{ABF03533-6AD0-44CD-A08E-C9977356B6A8}" srcOrd="0" destOrd="0" presId="urn:microsoft.com/office/officeart/2005/8/layout/vList2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3" destOrd="0" parTransId="{3E2FFE2A-E7B1-401F-BAB6-893DF909FA64}" sibTransId="{C6F235C3-B62B-4F7C-8AF0-6D3C84052041}"/>
    <dgm:cxn modelId="{2DCB8BFB-5E68-46D1-B076-8C9D471F35EE}" type="presOf" srcId="{445C7998-7549-48B0-BD68-D4F0167F02E5}" destId="{7B541546-39A7-4633-AED0-6028788110D7}" srcOrd="0" destOrd="0" presId="urn:microsoft.com/office/officeart/2005/8/layout/vList2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5D71230F-AA2C-4AEE-B6CD-9A24A77FEB54}" type="presOf" srcId="{6B0205A6-422D-4956-AD89-0CEBCAE4530D}" destId="{B1DDF1AD-3BC2-43B8-A8D0-A33120EFAF7C}" srcOrd="0" destOrd="0" presId="urn:microsoft.com/office/officeart/2005/8/layout/vList2"/>
    <dgm:cxn modelId="{E06B307A-049D-42D3-8251-00008BA32992}" type="presParOf" srcId="{612116FE-9061-44B1-A457-8F1AFBD162E0}" destId="{7B541546-39A7-4633-AED0-6028788110D7}" srcOrd="0" destOrd="0" presId="urn:microsoft.com/office/officeart/2005/8/layout/vList2"/>
    <dgm:cxn modelId="{589ECD54-70E6-4BC6-A101-0170AE2BCB1A}" type="presParOf" srcId="{612116FE-9061-44B1-A457-8F1AFBD162E0}" destId="{9B9314F6-85CC-4C49-B24D-6AF5DF05D800}" srcOrd="1" destOrd="0" presId="urn:microsoft.com/office/officeart/2005/8/layout/vList2"/>
    <dgm:cxn modelId="{D8D04AA1-11FE-49F7-BE62-CA529EB3C3C0}" type="presParOf" srcId="{612116FE-9061-44B1-A457-8F1AFBD162E0}" destId="{ACAD381E-21DC-4C07-8FDD-119C2EC3BB2E}" srcOrd="2" destOrd="0" presId="urn:microsoft.com/office/officeart/2005/8/layout/vList2"/>
    <dgm:cxn modelId="{6BC511A3-A757-46AA-80A5-246AEE48DA1D}" type="presParOf" srcId="{612116FE-9061-44B1-A457-8F1AFBD162E0}" destId="{208194AD-7544-4854-B7A4-4A67E5453B54}" srcOrd="3" destOrd="0" presId="urn:microsoft.com/office/officeart/2005/8/layout/vList2"/>
    <dgm:cxn modelId="{AA6B6DC9-E8C8-47D2-A44D-EBA253FF07C7}" type="presParOf" srcId="{612116FE-9061-44B1-A457-8F1AFBD162E0}" destId="{ABF03533-6AD0-44CD-A08E-C9977356B6A8}" srcOrd="4" destOrd="0" presId="urn:microsoft.com/office/officeart/2005/8/layout/vList2"/>
    <dgm:cxn modelId="{D3C27B60-0489-4F27-8B1E-4B2C93E4CEFE}" type="presParOf" srcId="{612116FE-9061-44B1-A457-8F1AFBD162E0}" destId="{60E42310-8BB6-41EA-B44F-0BAC7EFC9B2E}" srcOrd="5" destOrd="0" presId="urn:microsoft.com/office/officeart/2005/8/layout/vList2"/>
    <dgm:cxn modelId="{D7E662D0-6660-4A8E-A67D-A7984750491B}" type="presParOf" srcId="{612116FE-9061-44B1-A457-8F1AFBD162E0}" destId="{1C4BCB69-D3A6-4CCF-9871-D9B9359B8159}" srcOrd="6" destOrd="0" presId="urn:microsoft.com/office/officeart/2005/8/layout/vList2"/>
    <dgm:cxn modelId="{EB1E8B7B-457E-4ADD-B6A8-713450ACEEBB}" type="presParOf" srcId="{612116FE-9061-44B1-A457-8F1AFBD162E0}" destId="{34DE5943-AAB5-4DC3-B765-99B35FCB6ECD}" srcOrd="7" destOrd="0" presId="urn:microsoft.com/office/officeart/2005/8/layout/vList2"/>
    <dgm:cxn modelId="{C6DE3397-C67F-49B3-9627-C6AA4E6EB6D5}" type="presParOf" srcId="{612116FE-9061-44B1-A457-8F1AFBD162E0}" destId="{97CBBA99-26B9-4E2D-BA76-BF47FEBF0134}" srcOrd="8" destOrd="0" presId="urn:microsoft.com/office/officeart/2005/8/layout/vList2"/>
    <dgm:cxn modelId="{34FCDBDE-B7F7-4CBD-9146-6DA35B5EAA4A}" type="presParOf" srcId="{612116FE-9061-44B1-A457-8F1AFBD162E0}" destId="{9A22653A-B2DB-4D9E-A633-AD2EC219A723}" srcOrd="9" destOrd="0" presId="urn:microsoft.com/office/officeart/2005/8/layout/vList2"/>
    <dgm:cxn modelId="{8754999A-29C2-485D-9CB0-26B6538BAF77}" type="presParOf" srcId="{612116FE-9061-44B1-A457-8F1AFBD162E0}" destId="{B1DDF1AD-3BC2-43B8-A8D0-A33120EFAF7C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541546-39A7-4633-AED0-6028788110D7}">
      <dsp:nvSpPr>
        <dsp:cNvPr id="0" name=""/>
        <dsp:cNvSpPr/>
      </dsp:nvSpPr>
      <dsp:spPr>
        <a:xfrm>
          <a:off x="0" y="5371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0"/>
                <a:satOff val="0"/>
                <a:lumOff val="0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0"/>
                <a:satOff val="0"/>
                <a:lumOff val="0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0"/>
                <a:satOff val="0"/>
                <a:lumOff val="0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0"/>
                <a:satOff val="0"/>
                <a:lumOff val="0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0"/>
              <a:satOff val="0"/>
              <a:lumOff val="0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školy</a:t>
          </a:r>
          <a:r>
            <a:rPr lang="cs-CZ" sz="1800" b="1" kern="1200" dirty="0" smtClean="0"/>
            <a:t>: Základní škola a Mateřská škola Troskotovice, příspěvková organizace</a:t>
          </a:r>
          <a:endParaRPr lang="cs-CZ" sz="1800" kern="1200" dirty="0"/>
        </a:p>
      </dsp:txBody>
      <dsp:txXfrm>
        <a:off x="33926" y="87637"/>
        <a:ext cx="8141060" cy="627128"/>
      </dsp:txXfrm>
    </dsp:sp>
    <dsp:sp modelId="{ACAD381E-21DC-4C07-8FDD-119C2EC3BB2E}">
      <dsp:nvSpPr>
        <dsp:cNvPr id="0" name=""/>
        <dsp:cNvSpPr/>
      </dsp:nvSpPr>
      <dsp:spPr>
        <a:xfrm>
          <a:off x="0" y="80053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39753"/>
                <a:satOff val="-6067"/>
                <a:lumOff val="14809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139753"/>
                <a:satOff val="-6067"/>
                <a:lumOff val="14809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139753"/>
                <a:satOff val="-6067"/>
                <a:lumOff val="14809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139753"/>
              <a:satOff val="-6067"/>
              <a:lumOff val="14809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Autor</a:t>
          </a:r>
          <a:r>
            <a:rPr lang="cs-CZ" sz="1800" kern="1200" dirty="0" smtClean="0"/>
            <a:t>: Michaela Vráblíková </a:t>
          </a:r>
          <a:endParaRPr lang="cs-CZ" sz="1800" kern="1200" dirty="0"/>
        </a:p>
      </dsp:txBody>
      <dsp:txXfrm>
        <a:off x="33926" y="834457"/>
        <a:ext cx="8141060" cy="627128"/>
      </dsp:txXfrm>
    </dsp:sp>
    <dsp:sp modelId="{ABF03533-6AD0-44CD-A08E-C9977356B6A8}">
      <dsp:nvSpPr>
        <dsp:cNvPr id="0" name=""/>
        <dsp:cNvSpPr/>
      </dsp:nvSpPr>
      <dsp:spPr>
        <a:xfrm>
          <a:off x="0" y="154735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79507"/>
                <a:satOff val="-12133"/>
                <a:lumOff val="29617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279507"/>
                <a:satOff val="-12133"/>
                <a:lumOff val="29617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279507"/>
                <a:satOff val="-12133"/>
                <a:lumOff val="29617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279507"/>
              <a:satOff val="-12133"/>
              <a:lumOff val="29617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Název : </a:t>
          </a:r>
          <a:r>
            <a:rPr lang="cs-CZ" sz="1800" kern="1200" dirty="0" smtClean="0"/>
            <a:t>VY_32_INOVACE_38AJ_5tr_SLOVICKA12.</a:t>
          </a:r>
          <a:endParaRPr lang="cs-CZ" sz="1800" kern="1200" dirty="0"/>
        </a:p>
      </dsp:txBody>
      <dsp:txXfrm>
        <a:off x="33926" y="1581277"/>
        <a:ext cx="8141060" cy="627128"/>
      </dsp:txXfrm>
    </dsp:sp>
    <dsp:sp modelId="{1C4BCB69-D3A6-4CCF-9871-D9B9359B8159}">
      <dsp:nvSpPr>
        <dsp:cNvPr id="0" name=""/>
        <dsp:cNvSpPr/>
      </dsp:nvSpPr>
      <dsp:spPr>
        <a:xfrm>
          <a:off x="0" y="229417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419260"/>
                <a:satOff val="-18200"/>
                <a:lumOff val="44426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419260"/>
                <a:satOff val="-18200"/>
                <a:lumOff val="44426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419260"/>
                <a:satOff val="-18200"/>
                <a:lumOff val="44426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419260"/>
                <a:satOff val="-18200"/>
                <a:lumOff val="44426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419260"/>
                <a:satOff val="-18200"/>
                <a:lumOff val="44426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419260"/>
              <a:satOff val="-18200"/>
              <a:lumOff val="44426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Téma</a:t>
          </a:r>
          <a:r>
            <a:rPr lang="cs-CZ" sz="1800" kern="1200" dirty="0" smtClean="0"/>
            <a:t>: Procvičování slovíček </a:t>
          </a:r>
          <a:r>
            <a:rPr lang="cs-CZ" sz="1800" kern="1200" dirty="0" smtClean="0"/>
            <a:t>12.lekce</a:t>
          </a:r>
          <a:endParaRPr lang="cs-CZ" sz="1800" kern="1200" dirty="0"/>
        </a:p>
      </dsp:txBody>
      <dsp:txXfrm>
        <a:off x="33926" y="2328097"/>
        <a:ext cx="8141060" cy="627128"/>
      </dsp:txXfrm>
    </dsp:sp>
    <dsp:sp modelId="{97CBBA99-26B9-4E2D-BA76-BF47FEBF0134}">
      <dsp:nvSpPr>
        <dsp:cNvPr id="0" name=""/>
        <dsp:cNvSpPr/>
      </dsp:nvSpPr>
      <dsp:spPr>
        <a:xfrm>
          <a:off x="0" y="304099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279507"/>
                <a:satOff val="-12133"/>
                <a:lumOff val="29617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279507"/>
                <a:satOff val="-12133"/>
                <a:lumOff val="29617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279507"/>
                <a:satOff val="-12133"/>
                <a:lumOff val="29617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279507"/>
                <a:satOff val="-12133"/>
                <a:lumOff val="29617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279507"/>
              <a:satOff val="-12133"/>
              <a:lumOff val="29617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/>
            <a:t>Číslo </a:t>
          </a:r>
          <a:r>
            <a:rPr lang="cs-CZ" sz="1800" kern="1200" dirty="0" smtClean="0"/>
            <a:t>projektu: 01</a:t>
          </a:r>
          <a:endParaRPr lang="cs-CZ" sz="1800" kern="1200" dirty="0"/>
        </a:p>
      </dsp:txBody>
      <dsp:txXfrm>
        <a:off x="33926" y="3074917"/>
        <a:ext cx="8141060" cy="627128"/>
      </dsp:txXfrm>
    </dsp:sp>
    <dsp:sp modelId="{B1DDF1AD-3BC2-43B8-A8D0-A33120EFAF7C}">
      <dsp:nvSpPr>
        <dsp:cNvPr id="0" name=""/>
        <dsp:cNvSpPr/>
      </dsp:nvSpPr>
      <dsp:spPr>
        <a:xfrm>
          <a:off x="0" y="3787811"/>
          <a:ext cx="8208912" cy="694980"/>
        </a:xfrm>
        <a:prstGeom prst="roundRect">
          <a:avLst/>
        </a:prstGeom>
        <a:gradFill rotWithShape="0">
          <a:gsLst>
            <a:gs pos="0">
              <a:schemeClr val="accent1">
                <a:shade val="50000"/>
                <a:hueOff val="139753"/>
                <a:satOff val="-6067"/>
                <a:lumOff val="14809"/>
                <a:alphaOff val="0"/>
                <a:tint val="15000"/>
                <a:satMod val="250000"/>
              </a:schemeClr>
            </a:gs>
            <a:gs pos="49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49100">
              <a:schemeClr val="accent1">
                <a:shade val="50000"/>
                <a:hueOff val="139753"/>
                <a:satOff val="-6067"/>
                <a:lumOff val="14809"/>
                <a:alphaOff val="0"/>
                <a:tint val="64000"/>
                <a:satMod val="160000"/>
              </a:schemeClr>
            </a:gs>
            <a:gs pos="92000">
              <a:schemeClr val="accent1">
                <a:shade val="50000"/>
                <a:hueOff val="139753"/>
                <a:satOff val="-6067"/>
                <a:lumOff val="14809"/>
                <a:alphaOff val="0"/>
                <a:tint val="50000"/>
                <a:satMod val="200000"/>
              </a:schemeClr>
            </a:gs>
            <a:gs pos="100000">
              <a:schemeClr val="accent1">
                <a:shade val="50000"/>
                <a:hueOff val="139753"/>
                <a:satOff val="-6067"/>
                <a:lumOff val="14809"/>
                <a:alphaOff val="0"/>
                <a:tint val="43000"/>
                <a:satMod val="190000"/>
              </a:schemeClr>
            </a:gs>
          </a:gsLst>
          <a:lin ang="5400000" scaled="1"/>
        </a:gradFill>
        <a:ln>
          <a:noFill/>
        </a:ln>
        <a:effectLst>
          <a:outerShdw blurRad="50800" dist="25000" dir="5400000" rotWithShape="0">
            <a:schemeClr val="accent1">
              <a:shade val="50000"/>
              <a:hueOff val="139753"/>
              <a:satOff val="-6067"/>
              <a:lumOff val="14809"/>
              <a:alphaOff val="0"/>
              <a:shade val="30000"/>
              <a:satMod val="150000"/>
              <a:alpha val="38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800" kern="1200" dirty="0" smtClean="0"/>
            <a:t>Vytvořeno: </a:t>
          </a:r>
          <a:r>
            <a:rPr lang="cs-CZ" sz="1800" kern="1200" dirty="0" smtClean="0"/>
            <a:t>14.4.2013</a:t>
          </a:r>
          <a:endParaRPr lang="cs-CZ" sz="1800" kern="1200" dirty="0"/>
        </a:p>
      </dsp:txBody>
      <dsp:txXfrm>
        <a:off x="33926" y="3821737"/>
        <a:ext cx="8141060" cy="62712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1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65E06F34-B81F-4FDF-A4B8-554357777EAF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E6460349-B20A-408A-88D8-E422143F8DF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E06F34-B81F-4FDF-A4B8-554357777EAF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460349-B20A-408A-88D8-E422143F8D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5E06F34-B81F-4FDF-A4B8-554357777EAF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E6460349-B20A-408A-88D8-E422143F8DF9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E06F34-B81F-4FDF-A4B8-554357777EAF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460349-B20A-408A-88D8-E422143F8D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E06F34-B81F-4FDF-A4B8-554357777EAF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460349-B20A-408A-88D8-E422143F8D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E06F34-B81F-4FDF-A4B8-554357777EAF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460349-B20A-408A-88D8-E422143F8D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65E06F34-B81F-4FDF-A4B8-554357777EAF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460349-B20A-408A-88D8-E422143F8D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E06F34-B81F-4FDF-A4B8-554357777EAF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460349-B20A-408A-88D8-E422143F8D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E06F34-B81F-4FDF-A4B8-554357777EAF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460349-B20A-408A-88D8-E422143F8DF9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5E06F34-B81F-4FDF-A4B8-554357777EAF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6460349-B20A-408A-88D8-E422143F8D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65E06F34-B81F-4FDF-A4B8-554357777EAF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E6460349-B20A-408A-88D8-E422143F8DF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1" name="Zástupný symbol pro text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65E06F34-B81F-4FDF-A4B8-554357777EAF}" type="datetimeFigureOut">
              <a:rPr lang="cs-CZ" smtClean="0"/>
              <a:t>13.4.2013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E6460349-B20A-408A-88D8-E422143F8DF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grammar.cz/telling_time_A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06730168"/>
              </p:ext>
            </p:extLst>
          </p:nvPr>
        </p:nvGraphicFramePr>
        <p:xfrm>
          <a:off x="467544" y="681059"/>
          <a:ext cx="8208912" cy="45365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267852"/>
            <a:ext cx="4024666" cy="784026"/>
          </a:xfrm>
          <a:prstGeom prst="rect">
            <a:avLst/>
          </a:prstGeom>
          <a:noFill/>
          <a:ln w="9525">
            <a:solidFill>
              <a:schemeClr val="tx2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57893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dirty="0"/>
              <a:t>Pro </a:t>
            </a:r>
            <a:r>
              <a:rPr lang="cs-CZ" dirty="0"/>
              <a:t>5</a:t>
            </a:r>
            <a:r>
              <a:rPr lang="cs-CZ" dirty="0" smtClean="0"/>
              <a:t>. </a:t>
            </a:r>
            <a:r>
              <a:rPr lang="cs-CZ" dirty="0"/>
              <a:t>ročník ZŠ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Interaktivní procvičování slovíček </a:t>
            </a:r>
            <a:r>
              <a:rPr lang="cs-CZ" dirty="0" smtClean="0"/>
              <a:t>12.lekce </a:t>
            </a:r>
            <a:r>
              <a:rPr lang="cs-CZ" dirty="0"/>
              <a:t>(učebnice </a:t>
            </a:r>
            <a:r>
              <a:rPr lang="cs-CZ" dirty="0" err="1"/>
              <a:t>Chatterbox</a:t>
            </a:r>
            <a:r>
              <a:rPr lang="cs-CZ" dirty="0"/>
              <a:t> </a:t>
            </a:r>
            <a:r>
              <a:rPr lang="cs-CZ" dirty="0"/>
              <a:t>3</a:t>
            </a:r>
            <a:r>
              <a:rPr lang="cs-CZ" dirty="0" smtClean="0"/>
              <a:t>)</a:t>
            </a: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/>
              <a:t>Pomůcky:  fixy na interaktivní tabuli, počítače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Inovace: motivační interaktivní procvičování slovní zásoby na interaktivní tabuli či samostatná práce na PC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Metodické pokyny: doplňování slovíček, </a:t>
            </a:r>
            <a:r>
              <a:rPr lang="cs-CZ" dirty="0" smtClean="0"/>
              <a:t>přiřazování </a:t>
            </a:r>
            <a:r>
              <a:rPr lang="cs-CZ" dirty="0" smtClean="0"/>
              <a:t>slovíček, vazba „ 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going</a:t>
            </a:r>
            <a:r>
              <a:rPr lang="cs-CZ" dirty="0" smtClean="0"/>
              <a:t> to“, vyjádření času, určování času</a:t>
            </a:r>
          </a:p>
          <a:p>
            <a:pPr>
              <a:buFont typeface="Wingdings" pitchFamily="2" charset="2"/>
              <a:buChar char="Ø"/>
            </a:pP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1040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 do angličtiny: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Havarovat, narazit</a:t>
            </a:r>
          </a:p>
          <a:p>
            <a:r>
              <a:rPr lang="cs-CZ" dirty="0" smtClean="0"/>
              <a:t>Spadnout</a:t>
            </a:r>
          </a:p>
          <a:p>
            <a:r>
              <a:rPr lang="cs-CZ" dirty="0" smtClean="0"/>
              <a:t>Myš</a:t>
            </a:r>
          </a:p>
          <a:p>
            <a:r>
              <a:rPr lang="cs-CZ" dirty="0" smtClean="0"/>
              <a:t>Uklouznout</a:t>
            </a:r>
          </a:p>
          <a:p>
            <a:r>
              <a:rPr lang="cs-CZ" dirty="0" smtClean="0"/>
              <a:t>Zachránit</a:t>
            </a:r>
          </a:p>
          <a:p>
            <a:r>
              <a:rPr lang="cs-CZ" dirty="0" smtClean="0"/>
              <a:t>Říci, vypravovat</a:t>
            </a:r>
          </a:p>
          <a:p>
            <a:r>
              <a:rPr lang="cs-CZ" dirty="0" smtClean="0"/>
              <a:t>Další/příští/den</a:t>
            </a:r>
          </a:p>
          <a:p>
            <a:r>
              <a:rPr lang="cs-CZ" dirty="0" smtClean="0"/>
              <a:t>Uhodit, udeřit</a:t>
            </a:r>
          </a:p>
          <a:p>
            <a:r>
              <a:rPr lang="cs-CZ" dirty="0" smtClean="0"/>
              <a:t>Běžet</a:t>
            </a:r>
          </a:p>
          <a:p>
            <a:r>
              <a:rPr lang="cs-CZ" dirty="0" smtClean="0"/>
              <a:t>odměna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err="1" smtClean="0"/>
              <a:t>Crash</a:t>
            </a:r>
            <a:endParaRPr lang="cs-CZ" dirty="0" smtClean="0"/>
          </a:p>
          <a:p>
            <a:r>
              <a:rPr lang="cs-CZ" dirty="0" err="1" smtClean="0"/>
              <a:t>Fall</a:t>
            </a:r>
            <a:r>
              <a:rPr lang="cs-CZ" dirty="0" smtClean="0"/>
              <a:t> </a:t>
            </a:r>
            <a:r>
              <a:rPr lang="cs-CZ" dirty="0" err="1" smtClean="0"/>
              <a:t>off</a:t>
            </a:r>
            <a:endParaRPr lang="cs-CZ" dirty="0" smtClean="0"/>
          </a:p>
          <a:p>
            <a:r>
              <a:rPr lang="cs-CZ" dirty="0" smtClean="0"/>
              <a:t>Mouse</a:t>
            </a:r>
          </a:p>
          <a:p>
            <a:r>
              <a:rPr lang="cs-CZ" dirty="0" smtClean="0"/>
              <a:t>Slip</a:t>
            </a:r>
          </a:p>
          <a:p>
            <a:r>
              <a:rPr lang="cs-CZ" dirty="0" err="1" smtClean="0"/>
              <a:t>Save</a:t>
            </a:r>
            <a:r>
              <a:rPr lang="cs-CZ" dirty="0" smtClean="0"/>
              <a:t>, </a:t>
            </a:r>
            <a:r>
              <a:rPr lang="cs-CZ" dirty="0" err="1" smtClean="0"/>
              <a:t>saved</a:t>
            </a:r>
            <a:endParaRPr lang="cs-CZ" dirty="0" smtClean="0"/>
          </a:p>
          <a:p>
            <a:r>
              <a:rPr lang="cs-CZ" dirty="0" err="1" smtClean="0"/>
              <a:t>Tell</a:t>
            </a:r>
            <a:endParaRPr lang="cs-CZ" dirty="0" smtClean="0"/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next</a:t>
            </a:r>
            <a:r>
              <a:rPr lang="cs-CZ" dirty="0" smtClean="0"/>
              <a:t> </a:t>
            </a:r>
            <a:r>
              <a:rPr lang="cs-CZ" dirty="0" err="1" smtClean="0"/>
              <a:t>day</a:t>
            </a:r>
            <a:endParaRPr lang="cs-CZ" dirty="0" smtClean="0"/>
          </a:p>
          <a:p>
            <a:r>
              <a:rPr lang="cs-CZ" dirty="0" err="1" smtClean="0"/>
              <a:t>Stike</a:t>
            </a:r>
            <a:r>
              <a:rPr lang="cs-CZ" dirty="0" smtClean="0"/>
              <a:t>, </a:t>
            </a:r>
            <a:r>
              <a:rPr lang="cs-CZ" dirty="0" err="1" smtClean="0"/>
              <a:t>struck</a:t>
            </a:r>
            <a:endParaRPr lang="cs-CZ" dirty="0" smtClean="0"/>
          </a:p>
          <a:p>
            <a:r>
              <a:rPr lang="cs-CZ" dirty="0" smtClean="0"/>
              <a:t>Run, ran</a:t>
            </a:r>
          </a:p>
          <a:p>
            <a:r>
              <a:rPr lang="cs-CZ" dirty="0" err="1" smtClean="0"/>
              <a:t>reward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75384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Budoucnost vyjádřená vazbou „</a:t>
            </a:r>
            <a:r>
              <a:rPr lang="cs-CZ" dirty="0" err="1" smtClean="0"/>
              <a:t>be</a:t>
            </a:r>
            <a:r>
              <a:rPr lang="cs-CZ" dirty="0" smtClean="0"/>
              <a:t> </a:t>
            </a:r>
            <a:r>
              <a:rPr lang="cs-CZ" dirty="0" err="1" smtClean="0"/>
              <a:t>going</a:t>
            </a:r>
            <a:r>
              <a:rPr lang="cs-CZ" dirty="0" smtClean="0"/>
              <a:t> to“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going</a:t>
            </a:r>
            <a:r>
              <a:rPr lang="cs-CZ" dirty="0" smtClean="0"/>
              <a:t> to play – budu hrát</a:t>
            </a:r>
          </a:p>
          <a:p>
            <a:r>
              <a:rPr lang="cs-CZ" dirty="0" err="1" smtClean="0"/>
              <a:t>You</a:t>
            </a:r>
            <a:r>
              <a:rPr lang="cs-CZ" dirty="0" smtClean="0"/>
              <a:t> are </a:t>
            </a:r>
            <a:r>
              <a:rPr lang="cs-CZ" dirty="0" err="1" smtClean="0"/>
              <a:t>going</a:t>
            </a:r>
            <a:r>
              <a:rPr lang="cs-CZ" dirty="0" smtClean="0"/>
              <a:t> to play – budeš, budete hrát</a:t>
            </a:r>
          </a:p>
          <a:p>
            <a:r>
              <a:rPr lang="cs-CZ" dirty="0" smtClean="0"/>
              <a:t>He ( </a:t>
            </a:r>
            <a:r>
              <a:rPr lang="cs-CZ" dirty="0" err="1" smtClean="0"/>
              <a:t>she</a:t>
            </a:r>
            <a:r>
              <a:rPr lang="cs-CZ" dirty="0" smtClean="0"/>
              <a:t>, </a:t>
            </a:r>
            <a:r>
              <a:rPr lang="cs-CZ" dirty="0" err="1" smtClean="0"/>
              <a:t>it</a:t>
            </a:r>
            <a:r>
              <a:rPr lang="cs-CZ" dirty="0" smtClean="0"/>
              <a:t>)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going</a:t>
            </a:r>
            <a:r>
              <a:rPr lang="cs-CZ" dirty="0" smtClean="0"/>
              <a:t> to play – bude hrát</a:t>
            </a:r>
          </a:p>
          <a:p>
            <a:r>
              <a:rPr lang="cs-CZ" dirty="0" smtClean="0"/>
              <a:t>Použití: </a:t>
            </a:r>
          </a:p>
          <a:p>
            <a:r>
              <a:rPr lang="cs-CZ" b="1" u="sng" dirty="0" smtClean="0"/>
              <a:t>1. Vyjadřuje něco, co se téměř jistě stane.</a:t>
            </a:r>
          </a:p>
          <a:p>
            <a:r>
              <a:rPr lang="cs-CZ" dirty="0" smtClean="0"/>
              <a:t>Př. </a:t>
            </a:r>
            <a:r>
              <a:rPr lang="cs-CZ" dirty="0" err="1" smtClean="0"/>
              <a:t>Look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clouds</a:t>
            </a:r>
            <a:r>
              <a:rPr lang="cs-CZ" dirty="0" smtClean="0"/>
              <a:t>.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going</a:t>
            </a:r>
            <a:r>
              <a:rPr lang="cs-CZ" dirty="0" smtClean="0"/>
              <a:t> to </a:t>
            </a:r>
            <a:r>
              <a:rPr lang="cs-CZ" dirty="0" err="1" smtClean="0"/>
              <a:t>rain</a:t>
            </a:r>
            <a:r>
              <a:rPr lang="cs-CZ" dirty="0" smtClean="0"/>
              <a:t>.</a:t>
            </a:r>
          </a:p>
          <a:p>
            <a:r>
              <a:rPr lang="cs-CZ" dirty="0" smtClean="0"/>
              <a:t>Podívej na ty mraky! Bude pršet!</a:t>
            </a:r>
          </a:p>
          <a:p>
            <a:r>
              <a:rPr lang="cs-CZ" b="1" u="sng" dirty="0" smtClean="0"/>
              <a:t>2.Vyjadřuje budoucí plán, záměr, něco, co máme v úmyslu.</a:t>
            </a:r>
          </a:p>
          <a:p>
            <a:r>
              <a:rPr lang="cs-CZ" dirty="0" smtClean="0"/>
              <a:t>I </a:t>
            </a:r>
            <a:r>
              <a:rPr lang="cs-CZ" dirty="0" err="1" smtClean="0"/>
              <a:t>am</a:t>
            </a:r>
            <a:r>
              <a:rPr lang="cs-CZ" dirty="0" smtClean="0"/>
              <a:t> </a:t>
            </a:r>
            <a:r>
              <a:rPr lang="cs-CZ" dirty="0" err="1" smtClean="0"/>
              <a:t>going</a:t>
            </a:r>
            <a:r>
              <a:rPr lang="cs-CZ" dirty="0" smtClean="0"/>
              <a:t> to study </a:t>
            </a:r>
            <a:r>
              <a:rPr lang="cs-CZ" dirty="0" err="1" smtClean="0"/>
              <a:t>English</a:t>
            </a:r>
            <a:r>
              <a:rPr lang="cs-CZ" dirty="0" smtClean="0"/>
              <a:t>.</a:t>
            </a:r>
          </a:p>
          <a:p>
            <a:r>
              <a:rPr lang="cs-CZ" dirty="0" smtClean="0"/>
              <a:t>Chystám se studovat angličtinu.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48665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Přelož do angličtiny: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On má v plánu koupit nové auto.</a:t>
            </a:r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going</a:t>
            </a:r>
            <a:r>
              <a:rPr lang="cs-CZ" dirty="0" smtClean="0"/>
              <a:t> to </a:t>
            </a:r>
            <a:r>
              <a:rPr lang="cs-CZ" dirty="0" err="1" smtClean="0"/>
              <a:t>buy</a:t>
            </a:r>
            <a:r>
              <a:rPr lang="cs-CZ" dirty="0" smtClean="0"/>
              <a:t> a </a:t>
            </a:r>
            <a:r>
              <a:rPr lang="cs-CZ" dirty="0" err="1" smtClean="0"/>
              <a:t>new</a:t>
            </a:r>
            <a:r>
              <a:rPr lang="cs-CZ" dirty="0" smtClean="0"/>
              <a:t> car.</a:t>
            </a:r>
          </a:p>
          <a:p>
            <a:endParaRPr lang="cs-CZ" dirty="0" smtClean="0"/>
          </a:p>
          <a:p>
            <a:r>
              <a:rPr lang="cs-CZ" dirty="0" smtClean="0"/>
              <a:t>Chystají se hrát fotbal.</a:t>
            </a:r>
          </a:p>
          <a:p>
            <a:r>
              <a:rPr lang="cs-CZ" dirty="0" err="1" smtClean="0"/>
              <a:t>They</a:t>
            </a:r>
            <a:r>
              <a:rPr lang="cs-CZ" dirty="0" smtClean="0"/>
              <a:t> are </a:t>
            </a:r>
            <a:r>
              <a:rPr lang="cs-CZ" dirty="0" err="1" smtClean="0"/>
              <a:t>going</a:t>
            </a:r>
            <a:r>
              <a:rPr lang="cs-CZ" dirty="0" smtClean="0"/>
              <a:t> to play </a:t>
            </a:r>
            <a:r>
              <a:rPr lang="cs-CZ" dirty="0" err="1" smtClean="0"/>
              <a:t>football</a:t>
            </a:r>
            <a:r>
              <a:rPr lang="cs-CZ" dirty="0" smtClean="0"/>
              <a:t>.</a:t>
            </a:r>
          </a:p>
          <a:p>
            <a:endParaRPr lang="cs-CZ" dirty="0"/>
          </a:p>
          <a:p>
            <a:r>
              <a:rPr lang="cs-CZ" dirty="0" smtClean="0"/>
              <a:t>Maminka se chystá vařit oběd.</a:t>
            </a:r>
          </a:p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Mum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 err="1" smtClean="0"/>
              <a:t>going</a:t>
            </a:r>
            <a:r>
              <a:rPr lang="cs-CZ" dirty="0" smtClean="0"/>
              <a:t> to </a:t>
            </a:r>
            <a:r>
              <a:rPr lang="cs-CZ" dirty="0" err="1" smtClean="0"/>
              <a:t>cook</a:t>
            </a:r>
            <a:r>
              <a:rPr lang="cs-CZ" dirty="0" smtClean="0"/>
              <a:t> lunch.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8079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What´s</a:t>
            </a:r>
            <a:r>
              <a:rPr lang="cs-CZ" dirty="0" smtClean="0"/>
              <a:t>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time</a:t>
            </a:r>
            <a:r>
              <a:rPr lang="cs-CZ" dirty="0"/>
              <a:t>?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err="1" smtClean="0"/>
              <a:t>a.m</a:t>
            </a:r>
            <a:r>
              <a:rPr lang="cs-CZ" dirty="0" smtClean="0"/>
              <a:t>. ( z lat. Ante </a:t>
            </a:r>
            <a:r>
              <a:rPr lang="cs-CZ" dirty="0" err="1" smtClean="0"/>
              <a:t>meridium</a:t>
            </a:r>
            <a:r>
              <a:rPr lang="cs-CZ" dirty="0" smtClean="0"/>
              <a:t> – před polednem)</a:t>
            </a:r>
          </a:p>
          <a:p>
            <a:r>
              <a:rPr lang="cs-CZ" dirty="0" err="1"/>
              <a:t>p</a:t>
            </a:r>
            <a:r>
              <a:rPr lang="cs-CZ" dirty="0" err="1" smtClean="0"/>
              <a:t>.m</a:t>
            </a:r>
            <a:r>
              <a:rPr lang="cs-CZ" dirty="0" smtClean="0"/>
              <a:t>.( z lat. Post </a:t>
            </a:r>
            <a:r>
              <a:rPr lang="cs-CZ" dirty="0" err="1" smtClean="0"/>
              <a:t>meridium</a:t>
            </a:r>
            <a:r>
              <a:rPr lang="cs-CZ" dirty="0" smtClean="0"/>
              <a:t> – po poledni)</a:t>
            </a:r>
          </a:p>
          <a:p>
            <a:endParaRPr lang="cs-CZ" b="1" dirty="0" smtClean="0"/>
          </a:p>
          <a:p>
            <a:endParaRPr lang="cs-CZ" b="1" dirty="0"/>
          </a:p>
          <a:p>
            <a:r>
              <a:rPr lang="cs-CZ" b="1" dirty="0" smtClean="0"/>
              <a:t>nebo </a:t>
            </a:r>
            <a:r>
              <a:rPr lang="cs-CZ" b="1" dirty="0"/>
              <a:t>tradiční vyjádření:</a:t>
            </a:r>
            <a:br>
              <a:rPr lang="cs-CZ" b="1" dirty="0"/>
            </a:br>
            <a:r>
              <a:rPr lang="cs-CZ" b="1" dirty="0"/>
              <a:t>ráno = in </a:t>
            </a:r>
            <a:r>
              <a:rPr lang="cs-CZ" b="1" dirty="0" err="1"/>
              <a:t>the</a:t>
            </a:r>
            <a:r>
              <a:rPr lang="cs-CZ" b="1" dirty="0"/>
              <a:t> </a:t>
            </a:r>
            <a:r>
              <a:rPr lang="cs-CZ" b="1" dirty="0" err="1"/>
              <a:t>morning</a:t>
            </a:r>
            <a:endParaRPr lang="cs-CZ" b="1" dirty="0"/>
          </a:p>
          <a:p>
            <a:r>
              <a:rPr lang="cs-CZ" b="1" dirty="0"/>
              <a:t>odpoledne = in </a:t>
            </a:r>
            <a:r>
              <a:rPr lang="cs-CZ" b="1" dirty="0" err="1"/>
              <a:t>the</a:t>
            </a:r>
            <a:r>
              <a:rPr lang="cs-CZ" b="1" dirty="0"/>
              <a:t> </a:t>
            </a:r>
            <a:r>
              <a:rPr lang="cs-CZ" b="1" dirty="0" err="1"/>
              <a:t>afternoon</a:t>
            </a:r>
            <a:endParaRPr lang="cs-CZ" b="1" dirty="0"/>
          </a:p>
          <a:p>
            <a:r>
              <a:rPr lang="cs-CZ" b="1" dirty="0"/>
              <a:t>večer = in </a:t>
            </a:r>
            <a:r>
              <a:rPr lang="cs-CZ" b="1" dirty="0" err="1"/>
              <a:t>the</a:t>
            </a:r>
            <a:r>
              <a:rPr lang="cs-CZ" b="1" dirty="0"/>
              <a:t> </a:t>
            </a:r>
            <a:r>
              <a:rPr lang="cs-CZ" b="1" dirty="0" err="1"/>
              <a:t>evening</a:t>
            </a:r>
            <a:endParaRPr lang="cs-CZ" b="1" dirty="0"/>
          </a:p>
          <a:p>
            <a:r>
              <a:rPr lang="cs-CZ" b="1" dirty="0"/>
              <a:t>v noci = </a:t>
            </a:r>
            <a:r>
              <a:rPr lang="cs-CZ" b="1" dirty="0" err="1"/>
              <a:t>at</a:t>
            </a:r>
            <a:r>
              <a:rPr lang="cs-CZ" b="1" dirty="0"/>
              <a:t> night</a:t>
            </a:r>
            <a:br>
              <a:rPr lang="cs-CZ" b="1" dirty="0"/>
            </a:br>
            <a:r>
              <a:rPr lang="cs-CZ" b="1" dirty="0"/>
              <a:t/>
            </a:r>
            <a:br>
              <a:rPr lang="cs-CZ" b="1" dirty="0"/>
            </a:br>
            <a:endParaRPr lang="cs-CZ" b="1" dirty="0" smtClean="0"/>
          </a:p>
          <a:p>
            <a:endParaRPr lang="cs-CZ" b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77857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Past – po,</a:t>
            </a:r>
            <a:br>
              <a:rPr lang="cs-CZ" dirty="0" smtClean="0"/>
            </a:br>
            <a:r>
              <a:rPr lang="cs-CZ" dirty="0" smtClean="0"/>
              <a:t> to   - do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3429000"/>
            <a:ext cx="2592288" cy="2232248"/>
          </a:xfr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060848"/>
            <a:ext cx="3600400" cy="2448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716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Urči čas:</a:t>
            </a:r>
            <a:endParaRPr lang="cs-CZ" dirty="0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916832"/>
            <a:ext cx="1586855" cy="1728192"/>
          </a:xfr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789040"/>
            <a:ext cx="2030751" cy="2088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931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Odpovídej v angličtině na tyto otázky: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time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usually</a:t>
            </a:r>
            <a:r>
              <a:rPr lang="cs-CZ" dirty="0" smtClean="0"/>
              <a:t> </a:t>
            </a:r>
            <a:r>
              <a:rPr lang="cs-CZ" dirty="0" err="1" smtClean="0"/>
              <a:t>get</a:t>
            </a:r>
            <a:r>
              <a:rPr lang="cs-CZ" dirty="0" smtClean="0"/>
              <a:t> up in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morning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time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usually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breakfast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usually</a:t>
            </a:r>
            <a:r>
              <a:rPr lang="cs-CZ" dirty="0" smtClean="0"/>
              <a:t> </a:t>
            </a:r>
            <a:r>
              <a:rPr lang="cs-CZ" dirty="0" err="1" smtClean="0"/>
              <a:t>eat</a:t>
            </a:r>
            <a:r>
              <a:rPr lang="cs-CZ" dirty="0" smtClean="0"/>
              <a:t> </a:t>
            </a:r>
            <a:r>
              <a:rPr lang="cs-CZ" dirty="0" err="1" smtClean="0"/>
              <a:t>for</a:t>
            </a:r>
            <a:r>
              <a:rPr lang="cs-CZ" dirty="0" smtClean="0"/>
              <a:t> lunch?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time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usually</a:t>
            </a:r>
            <a:r>
              <a:rPr lang="cs-CZ" dirty="0" smtClean="0"/>
              <a:t>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dinner</a:t>
            </a:r>
            <a:r>
              <a:rPr lang="cs-CZ" dirty="0" smtClean="0"/>
              <a:t>?</a:t>
            </a:r>
          </a:p>
          <a:p>
            <a:r>
              <a:rPr lang="cs-CZ" dirty="0" err="1" smtClean="0"/>
              <a:t>What</a:t>
            </a:r>
            <a:r>
              <a:rPr lang="cs-CZ" dirty="0" smtClean="0"/>
              <a:t> </a:t>
            </a:r>
            <a:r>
              <a:rPr lang="cs-CZ" dirty="0" err="1" smtClean="0"/>
              <a:t>time</a:t>
            </a:r>
            <a:r>
              <a:rPr lang="cs-CZ" dirty="0" smtClean="0"/>
              <a:t> do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usually</a:t>
            </a:r>
            <a:r>
              <a:rPr lang="cs-CZ" dirty="0" smtClean="0"/>
              <a:t> go to </a:t>
            </a:r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bed</a:t>
            </a:r>
            <a:r>
              <a:rPr lang="cs-CZ" dirty="0" smtClean="0"/>
              <a:t>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63717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Dopiš správný čas v angličtině: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9:15</a:t>
            </a:r>
          </a:p>
          <a:p>
            <a:r>
              <a:rPr lang="cs-CZ" dirty="0" smtClean="0"/>
              <a:t>8:30</a:t>
            </a:r>
          </a:p>
          <a:p>
            <a:r>
              <a:rPr lang="cs-CZ" dirty="0" smtClean="0"/>
              <a:t>15:50</a:t>
            </a:r>
          </a:p>
          <a:p>
            <a:r>
              <a:rPr lang="cs-CZ" dirty="0" smtClean="0"/>
              <a:t>6:45</a:t>
            </a:r>
          </a:p>
          <a:p>
            <a:r>
              <a:rPr lang="cs-CZ" dirty="0" smtClean="0"/>
              <a:t>5:20</a:t>
            </a:r>
          </a:p>
          <a:p>
            <a:r>
              <a:rPr lang="cs-CZ" dirty="0" smtClean="0"/>
              <a:t>7:10</a:t>
            </a:r>
          </a:p>
          <a:p>
            <a:r>
              <a:rPr lang="cs-CZ" dirty="0" smtClean="0"/>
              <a:t>17:00</a:t>
            </a:r>
          </a:p>
          <a:p>
            <a:r>
              <a:rPr lang="cs-CZ" dirty="0" smtClean="0"/>
              <a:t>18:45</a:t>
            </a:r>
          </a:p>
          <a:p>
            <a:r>
              <a:rPr lang="cs-CZ" dirty="0"/>
              <a:t>http://www.learningchocolate.com/content/clocks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66947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>
                <a:solidFill>
                  <a:schemeClr val="tx2">
                    <a:lumMod val="75000"/>
                  </a:schemeClr>
                </a:solidFill>
                <a:hlinkClick r:id="rId2"/>
              </a:rPr>
              <a:t>http://</a:t>
            </a:r>
            <a:r>
              <a:rPr lang="cs-CZ" dirty="0" smtClean="0">
                <a:solidFill>
                  <a:schemeClr val="tx2">
                    <a:lumMod val="75000"/>
                  </a:schemeClr>
                </a:solidFill>
                <a:hlinkClick r:id="rId2"/>
              </a:rPr>
              <a:t>grammar.cz/telling_time_A.html</a:t>
            </a:r>
            <a:endParaRPr lang="cs-CZ" dirty="0" smtClean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cs-CZ" dirty="0"/>
              <a:t>Ilustrace: </a:t>
            </a:r>
            <a:r>
              <a:rPr lang="cs-CZ" dirty="0" smtClean="0"/>
              <a:t>office.microsoft.com</a:t>
            </a:r>
          </a:p>
          <a:p>
            <a:r>
              <a:rPr lang="cs-CZ" dirty="0"/>
              <a:t>http://www.learningchocolate.com/content/clocks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3415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Bohat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Bohatý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67</TotalTime>
  <Words>392</Words>
  <Application>Microsoft Office PowerPoint</Application>
  <PresentationFormat>Předvádění na obrazovce (4:3)</PresentationFormat>
  <Paragraphs>84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Bohatý</vt:lpstr>
      <vt:lpstr>Prezentace aplikace PowerPoint</vt:lpstr>
      <vt:lpstr>Anotace</vt:lpstr>
      <vt:lpstr>Přelož do angličtiny:</vt:lpstr>
      <vt:lpstr>Budoucnost vyjádřená vazbou „be going to“</vt:lpstr>
      <vt:lpstr>Přelož do angličtiny:</vt:lpstr>
      <vt:lpstr>What´s the time?</vt:lpstr>
      <vt:lpstr>Past – po,  to   - do</vt:lpstr>
      <vt:lpstr>Urči čas:</vt:lpstr>
      <vt:lpstr>Odpovídej v angličtině na tyto otázky:</vt:lpstr>
      <vt:lpstr>Dopiš správný čas v angličtině:</vt:lpstr>
      <vt:lpstr>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0MGM</dc:creator>
  <cp:lastModifiedBy>0MGM</cp:lastModifiedBy>
  <cp:revision>8</cp:revision>
  <dcterms:created xsi:type="dcterms:W3CDTF">2013-04-13T11:33:44Z</dcterms:created>
  <dcterms:modified xsi:type="dcterms:W3CDTF">2013-04-13T12:40:49Z</dcterms:modified>
</cp:coreProperties>
</file>