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theme/themeOverride7.xml" ContentType="application/vnd.openxmlformats-officedocument.themeOverride+xml"/>
  <Override PartName="/ppt/theme/themeOverride8.xml" ContentType="application/vnd.openxmlformats-officedocument.themeOverr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Override5.xml" ContentType="application/vnd.openxmlformats-officedocument.themeOverride+xml"/>
  <Override PartName="/ppt/theme/themeOverride6.xml" ContentType="application/vnd.openxmlformats-officedocument.themeOverrid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theme/themeOverride3.xml" ContentType="application/vnd.openxmlformats-officedocument.themeOverride+xml"/>
  <Override PartName="/ppt/theme/themeOverride4.xml" ContentType="application/vnd.openxmlformats-officedocument.themeOverride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theme/themeOverride1.xml" ContentType="application/vnd.openxmlformats-officedocument.themeOverride+xml"/>
  <Override PartName="/ppt/theme/themeOverride2.xml" ContentType="application/vnd.openxmlformats-officedocument.themeOverride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2"/>
  </p:notesMasterIdLst>
  <p:sldIdLst>
    <p:sldId id="264" r:id="rId2"/>
    <p:sldId id="274" r:id="rId3"/>
    <p:sldId id="265" r:id="rId4"/>
    <p:sldId id="266" r:id="rId5"/>
    <p:sldId id="269" r:id="rId6"/>
    <p:sldId id="268" r:id="rId7"/>
    <p:sldId id="270" r:id="rId8"/>
    <p:sldId id="271" r:id="rId9"/>
    <p:sldId id="272" r:id="rId10"/>
    <p:sldId id="273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showOutlineIcons="0">
    <p:restoredLeft sz="15560" autoAdjust="0"/>
    <p:restoredTop sz="94660"/>
  </p:normalViewPr>
  <p:slideViewPr>
    <p:cSldViewPr>
      <p:cViewPr varScale="1">
        <p:scale>
          <a:sx n="65" d="100"/>
          <a:sy n="65" d="100"/>
        </p:scale>
        <p:origin x="-588" y="-11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31345C8-EB64-40AF-B0C9-6AABE74A08D5}" type="datetimeFigureOut">
              <a:rPr lang="cs-CZ" smtClean="0"/>
              <a:pPr/>
              <a:t>2.5.2013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6D39267-3EE1-4399-9E27-2FC7863AF0B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03207753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8ED58D-0F57-4818-B372-CF9A30D491C1}" type="datetimeFigureOut">
              <a:rPr lang="cs-CZ" smtClean="0"/>
              <a:pPr/>
              <a:t>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0765B2-EC45-491B-A306-BF4AEC92136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8ED58D-0F57-4818-B372-CF9A30D491C1}" type="datetimeFigureOut">
              <a:rPr lang="cs-CZ" smtClean="0"/>
              <a:pPr/>
              <a:t>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0765B2-EC45-491B-A306-BF4AEC92136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8ED58D-0F57-4818-B372-CF9A30D491C1}" type="datetimeFigureOut">
              <a:rPr lang="cs-CZ" smtClean="0"/>
              <a:pPr/>
              <a:t>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0765B2-EC45-491B-A306-BF4AEC92136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8ED58D-0F57-4818-B372-CF9A30D491C1}" type="datetimeFigureOut">
              <a:rPr lang="cs-CZ" smtClean="0"/>
              <a:pPr/>
              <a:t>2.5.2013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0765B2-EC45-491B-A306-BF4AEC92136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8ED58D-0F57-4818-B372-CF9A30D491C1}" type="datetimeFigureOut">
              <a:rPr lang="cs-CZ" smtClean="0"/>
              <a:pPr/>
              <a:t>2.5.2013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0765B2-EC45-491B-A306-BF4AEC92136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8ED58D-0F57-4818-B372-CF9A30D491C1}" type="datetimeFigureOut">
              <a:rPr lang="cs-CZ" smtClean="0"/>
              <a:pPr/>
              <a:t>2.5.2013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0765B2-EC45-491B-A306-BF4AEC92136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8ED58D-0F57-4818-B372-CF9A30D491C1}" type="datetimeFigureOut">
              <a:rPr lang="cs-CZ" smtClean="0"/>
              <a:pPr/>
              <a:t>2.5.2013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0765B2-EC45-491B-A306-BF4AEC92136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8ED58D-0F57-4818-B372-CF9A30D491C1}" type="datetimeFigureOut">
              <a:rPr lang="cs-CZ" smtClean="0"/>
              <a:pPr/>
              <a:t>2.5.2013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0765B2-EC45-491B-A306-BF4AEC92136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8ED58D-0F57-4818-B372-CF9A30D491C1}" type="datetimeFigureOut">
              <a:rPr lang="cs-CZ" smtClean="0"/>
              <a:pPr/>
              <a:t>2.5.2013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0765B2-EC45-491B-A306-BF4AEC92136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8ED58D-0F57-4818-B372-CF9A30D491C1}" type="datetimeFigureOut">
              <a:rPr lang="cs-CZ" smtClean="0"/>
              <a:pPr/>
              <a:t>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0765B2-EC45-491B-A306-BF4AEC92136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8ED58D-0F57-4818-B372-CF9A30D491C1}" type="datetimeFigureOut">
              <a:rPr lang="cs-CZ" smtClean="0"/>
              <a:pPr/>
              <a:t>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0765B2-EC45-491B-A306-BF4AEC92136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000082"/>
            </a:gs>
            <a:gs pos="30000">
              <a:srgbClr val="66008F"/>
            </a:gs>
            <a:gs pos="64999">
              <a:srgbClr val="BA0066"/>
            </a:gs>
            <a:gs pos="89999">
              <a:srgbClr val="FF0000"/>
            </a:gs>
            <a:gs pos="100000">
              <a:srgbClr val="FF8200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48ED58D-0F57-4818-B372-CF9A30D491C1}" type="datetimeFigureOut">
              <a:rPr lang="cs-CZ" smtClean="0"/>
              <a:pPr/>
              <a:t>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40765B2-EC45-491B-A306-BF4AEC92136E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>
    <p:dissolve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3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5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6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Zástupný symbol pro obsah 6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xmlns="" val="1245539513"/>
              </p:ext>
            </p:extLst>
          </p:nvPr>
        </p:nvGraphicFramePr>
        <p:xfrm>
          <a:off x="428596" y="571480"/>
          <a:ext cx="8358217" cy="3349328"/>
        </p:xfrm>
        <a:graphic>
          <a:graphicData uri="http://schemas.openxmlformats.org/drawingml/2006/table">
            <a:tbl>
              <a:tblPr firstRow="1" bandRow="1">
                <a:tableStyleId>{FABFCF23-3B69-468F-B69F-88F6DE6A72F2}</a:tableStyleId>
              </a:tblPr>
              <a:tblGrid>
                <a:gridCol w="4006416"/>
                <a:gridCol w="4351801"/>
              </a:tblGrid>
              <a:tr h="24261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 pitchFamily="18" charset="0"/>
                          <a:cs typeface="Times New Roman" pitchFamily="18" charset="0"/>
                        </a:rPr>
                        <a:t>Název školy:</a:t>
                      </a:r>
                      <a:endParaRPr lang="cs-CZ" sz="1200" b="0" dirty="0">
                        <a:solidFill>
                          <a:schemeClr val="bg1"/>
                        </a:solidFill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 pitchFamily="18" charset="0"/>
                          <a:cs typeface="Times New Roman" pitchFamily="18" charset="0"/>
                        </a:rPr>
                        <a:t>ZŠ a MŠ Verneřice</a:t>
                      </a:r>
                      <a:endParaRPr lang="cs-CZ" sz="1200" b="0" dirty="0">
                        <a:solidFill>
                          <a:schemeClr val="bg1"/>
                        </a:solidFill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</a:tr>
              <a:tr h="24261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 pitchFamily="18" charset="0"/>
                          <a:cs typeface="Times New Roman" pitchFamily="18" charset="0"/>
                        </a:rPr>
                        <a:t>Autor výukového materiálu: 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latin typeface="Times New Roman" pitchFamily="18" charset="0"/>
                          <a:cs typeface="Times New Roman" pitchFamily="18" charset="0"/>
                        </a:rPr>
                        <a:t>Eduard Šram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</a:tr>
              <a:tr h="24261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 pitchFamily="18" charset="0"/>
                          <a:cs typeface="Times New Roman" pitchFamily="18" charset="0"/>
                        </a:rPr>
                        <a:t>Číslo projektu: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 pitchFamily="18" charset="0"/>
                          <a:cs typeface="Times New Roman" pitchFamily="18" charset="0"/>
                        </a:rPr>
                        <a:t>CZ.1.07/1.4.00/21.1526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</a:tr>
              <a:tr h="24261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 pitchFamily="18" charset="0"/>
                          <a:cs typeface="Times New Roman" pitchFamily="18" charset="0"/>
                        </a:rPr>
                        <a:t>Název: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latin typeface="Times New Roman" pitchFamily="18" charset="0"/>
                          <a:cs typeface="Times New Roman" pitchFamily="18" charset="0"/>
                        </a:rPr>
                        <a:t>VY_32_INOVACE_V.NP2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</a:tr>
              <a:tr h="24261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 pitchFamily="18" charset="0"/>
                          <a:cs typeface="Times New Roman" pitchFamily="18" charset="0"/>
                        </a:rPr>
                        <a:t>Vytvořeno: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3. 4. 2013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</a:tr>
              <a:tr h="24261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 pitchFamily="18" charset="0"/>
                          <a:cs typeface="Times New Roman" pitchFamily="18" charset="0"/>
                        </a:rPr>
                        <a:t>Vzdělávací oblast: 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Člověk a příroda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</a:tr>
              <a:tr h="24261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 pitchFamily="18" charset="0"/>
                          <a:cs typeface="Times New Roman" pitchFamily="18" charset="0"/>
                        </a:rPr>
                        <a:t>Vzdělávací obor: 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latin typeface="Times New Roman" pitchFamily="18" charset="0"/>
                          <a:cs typeface="Times New Roman" pitchFamily="18" charset="0"/>
                        </a:rPr>
                        <a:t>Přírodopis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</a:tr>
              <a:tr h="24261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 pitchFamily="18" charset="0"/>
                          <a:cs typeface="Times New Roman" pitchFamily="18" charset="0"/>
                        </a:rPr>
                        <a:t>Tematický okruh: 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latin typeface="Times New Roman" pitchFamily="18" charset="0"/>
                          <a:cs typeface="Times New Roman" pitchFamily="18" charset="0"/>
                        </a:rPr>
                        <a:t>Vývoj planety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</a:tr>
              <a:tr h="24261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 pitchFamily="18" charset="0"/>
                          <a:cs typeface="Times New Roman" pitchFamily="18" charset="0"/>
                        </a:rPr>
                        <a:t>Určeno pro: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 pitchFamily="18" charset="0"/>
                          <a:cs typeface="Times New Roman" pitchFamily="18" charset="0"/>
                        </a:rPr>
                        <a:t>9</a:t>
                      </a:r>
                      <a:r>
                        <a:rPr lang="cs-CZ" sz="1200" dirty="0" smtClean="0">
                          <a:latin typeface="Times New Roman" pitchFamily="18" charset="0"/>
                          <a:cs typeface="Times New Roman" pitchFamily="18" charset="0"/>
                        </a:rPr>
                        <a:t>. </a:t>
                      </a:r>
                      <a:r>
                        <a:rPr lang="cs-CZ" sz="1200" dirty="0">
                          <a:latin typeface="Times New Roman" pitchFamily="18" charset="0"/>
                          <a:cs typeface="Times New Roman" pitchFamily="18" charset="0"/>
                        </a:rPr>
                        <a:t>ročník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</a:tr>
              <a:tr h="38826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 pitchFamily="18" charset="0"/>
                          <a:cs typeface="Times New Roman" pitchFamily="18" charset="0"/>
                        </a:rPr>
                        <a:t>Anotace: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Prvohory: </a:t>
                      </a:r>
                      <a:r>
                        <a:rPr lang="cs-CZ" sz="12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Periody</a:t>
                      </a:r>
                      <a:r>
                        <a:rPr lang="cs-CZ" sz="12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, </a:t>
                      </a:r>
                      <a:r>
                        <a:rPr lang="cs-CZ" sz="12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fauna, flóra. </a:t>
                      </a: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Inovace – využití ICT (interaktivní tabule).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</a:tr>
              <a:tr h="3523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 pitchFamily="18" charset="0"/>
                          <a:cs typeface="Times New Roman" pitchFamily="18" charset="0"/>
                        </a:rPr>
                        <a:t>Metodický pokyn: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Prezentace slouží k obeznámení žáků s vývojem planety v období prvohor.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</a:tr>
              <a:tr h="358363">
                <a:tc gridSpan="2"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 pitchFamily="18" charset="0"/>
                          <a:cs typeface="Times New Roman" pitchFamily="18" charset="0"/>
                        </a:rPr>
                        <a:t>Autorem materiálu a všech jeho částí, není-li uvedeno jinak, je </a:t>
                      </a:r>
                      <a:r>
                        <a:rPr lang="cs-CZ" sz="1200" dirty="0" smtClean="0">
                          <a:latin typeface="Times New Roman" pitchFamily="18" charset="0"/>
                          <a:cs typeface="Times New Roman" pitchFamily="18" charset="0"/>
                        </a:rPr>
                        <a:t>Eduard Šram.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3" name="Obrázek 1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857356" y="4500570"/>
            <a:ext cx="5407660" cy="1038225"/>
          </a:xfrm>
          <a:prstGeom prst="rect">
            <a:avLst/>
          </a:prstGeom>
          <a:noFill/>
        </p:spPr>
      </p:pic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0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500034" y="2285992"/>
            <a:ext cx="8229600" cy="1643066"/>
          </a:xfrm>
        </p:spPr>
        <p:txBody>
          <a:bodyPr>
            <a:noAutofit/>
          </a:bodyPr>
          <a:lstStyle/>
          <a:p>
            <a:r>
              <a:rPr lang="cs-CZ" sz="60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Paleozoikum</a:t>
            </a:r>
            <a:br>
              <a:rPr lang="cs-CZ" sz="60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</a:br>
            <a:r>
              <a:rPr lang="cs-CZ" sz="6000" b="1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(prvohory</a:t>
            </a:r>
            <a:r>
              <a:rPr lang="cs-CZ" sz="60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)</a:t>
            </a:r>
            <a:endParaRPr lang="cs-CZ" sz="6000" dirty="0"/>
          </a:p>
        </p:txBody>
      </p:sp>
    </p:spTree>
    <p:extLst>
      <p:ext uri="{BB962C8B-B14F-4D97-AF65-F5344CB8AC3E}">
        <p14:creationId xmlns:p14="http://schemas.microsoft.com/office/powerpoint/2010/main" xmlns="" val="3864418742"/>
      </p:ext>
    </p:extLst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000082"/>
            </a:gs>
            <a:gs pos="30000">
              <a:srgbClr val="66008F"/>
            </a:gs>
            <a:gs pos="64999">
              <a:srgbClr val="BA0066"/>
            </a:gs>
            <a:gs pos="89999">
              <a:srgbClr val="FF0000"/>
            </a:gs>
            <a:gs pos="100000">
              <a:srgbClr val="FF8200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Paleozoikum - prvohory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686320"/>
          </a:xfrm>
        </p:spPr>
        <p:txBody>
          <a:bodyPr>
            <a:normAutofit fontScale="92500"/>
          </a:bodyPr>
          <a:lstStyle/>
          <a:p>
            <a:r>
              <a:rPr lang="cs-CZ" b="1" dirty="0" smtClean="0">
                <a:solidFill>
                  <a:srgbClr val="FFFF00"/>
                </a:solidFill>
              </a:rPr>
              <a:t>542 </a:t>
            </a:r>
            <a:r>
              <a:rPr lang="cs-CZ" b="1" dirty="0" err="1" smtClean="0">
                <a:solidFill>
                  <a:srgbClr val="FFFF00"/>
                </a:solidFill>
              </a:rPr>
              <a:t>Ma</a:t>
            </a:r>
            <a:r>
              <a:rPr lang="cs-CZ" b="1" dirty="0" smtClean="0">
                <a:solidFill>
                  <a:srgbClr val="FFFF00"/>
                </a:solidFill>
              </a:rPr>
              <a:t> – 251 </a:t>
            </a:r>
            <a:r>
              <a:rPr lang="cs-CZ" b="1" dirty="0" err="1" smtClean="0">
                <a:solidFill>
                  <a:srgbClr val="FFFF00"/>
                </a:solidFill>
              </a:rPr>
              <a:t>Ma</a:t>
            </a:r>
            <a:r>
              <a:rPr lang="cs-CZ" b="1" dirty="0" smtClean="0">
                <a:solidFill>
                  <a:srgbClr val="FFFF00"/>
                </a:solidFill>
              </a:rPr>
              <a:t>, trvání 291 miliónů let</a:t>
            </a:r>
          </a:p>
          <a:p>
            <a:r>
              <a:rPr lang="cs-CZ" b="1" u="sng" dirty="0" smtClean="0">
                <a:solidFill>
                  <a:srgbClr val="FFFF00"/>
                </a:solidFill>
              </a:rPr>
              <a:t>6 period</a:t>
            </a:r>
            <a:r>
              <a:rPr lang="cs-CZ" b="1" dirty="0" smtClean="0">
                <a:solidFill>
                  <a:srgbClr val="FFFF00"/>
                </a:solidFill>
              </a:rPr>
              <a:t>: </a:t>
            </a:r>
            <a:r>
              <a:rPr lang="cs-CZ" b="1" u="sng" dirty="0" smtClean="0">
                <a:solidFill>
                  <a:srgbClr val="FFFF00"/>
                </a:solidFill>
              </a:rPr>
              <a:t>starší prvohory</a:t>
            </a:r>
            <a:r>
              <a:rPr lang="cs-CZ" b="1" dirty="0" smtClean="0">
                <a:solidFill>
                  <a:srgbClr val="FFFF00"/>
                </a:solidFill>
              </a:rPr>
              <a:t> - kambrium, ordovik, silur, devon; </a:t>
            </a:r>
            <a:r>
              <a:rPr lang="cs-CZ" b="1" u="sng" dirty="0" smtClean="0">
                <a:solidFill>
                  <a:srgbClr val="FFFF00"/>
                </a:solidFill>
              </a:rPr>
              <a:t>mladší prvohory</a:t>
            </a:r>
            <a:r>
              <a:rPr lang="cs-CZ" b="1" dirty="0" smtClean="0">
                <a:solidFill>
                  <a:srgbClr val="FFFF00"/>
                </a:solidFill>
              </a:rPr>
              <a:t> - karbon, perm</a:t>
            </a:r>
          </a:p>
          <a:p>
            <a:r>
              <a:rPr lang="cs-CZ" b="1" dirty="0" smtClean="0">
                <a:solidFill>
                  <a:srgbClr val="FFFF00"/>
                </a:solidFill>
              </a:rPr>
              <a:t>intenzivní rozvoj života: kambrium</a:t>
            </a:r>
          </a:p>
          <a:p>
            <a:r>
              <a:rPr lang="cs-CZ" b="1" dirty="0" smtClean="0">
                <a:solidFill>
                  <a:srgbClr val="FFFF00"/>
                </a:solidFill>
              </a:rPr>
              <a:t>perm: masivní vymírání druhů (až </a:t>
            </a:r>
            <a:r>
              <a:rPr lang="cs-CZ" b="1" dirty="0" smtClean="0">
                <a:solidFill>
                  <a:srgbClr val="FFFF00"/>
                </a:solidFill>
              </a:rPr>
              <a:t>95 %); </a:t>
            </a:r>
            <a:r>
              <a:rPr lang="cs-CZ" b="1" dirty="0" smtClean="0">
                <a:solidFill>
                  <a:srgbClr val="FFFF00"/>
                </a:solidFill>
              </a:rPr>
              <a:t>možné příčiny: kolize s vesmírnými tělesy, intenzivnější sopečná činnost, uvolňování </a:t>
            </a:r>
            <a:r>
              <a:rPr lang="cs-CZ" b="1" dirty="0" err="1" smtClean="0">
                <a:solidFill>
                  <a:srgbClr val="FFFF00"/>
                </a:solidFill>
              </a:rPr>
              <a:t>methanu</a:t>
            </a:r>
            <a:r>
              <a:rPr lang="cs-CZ" b="1" dirty="0" smtClean="0">
                <a:solidFill>
                  <a:srgbClr val="FFFF00"/>
                </a:solidFill>
              </a:rPr>
              <a:t>; zvýšení průměrných teplot a koncentrace CO</a:t>
            </a:r>
            <a:r>
              <a:rPr lang="cs-CZ" b="1" baseline="-25000" dirty="0" smtClean="0">
                <a:solidFill>
                  <a:srgbClr val="FFFF00"/>
                </a:solidFill>
              </a:rPr>
              <a:t>2</a:t>
            </a:r>
          </a:p>
          <a:p>
            <a:endParaRPr lang="cs-CZ" b="1" dirty="0" smtClean="0">
              <a:solidFill>
                <a:srgbClr val="FFFF00"/>
              </a:solidFill>
            </a:endParaRPr>
          </a:p>
          <a:p>
            <a:pPr>
              <a:buNone/>
            </a:pPr>
            <a:endParaRPr lang="cs-CZ" b="1" dirty="0" smtClean="0">
              <a:solidFill>
                <a:srgbClr val="FFFF00"/>
              </a:solidFill>
            </a:endParaRPr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000082"/>
            </a:gs>
            <a:gs pos="30000">
              <a:srgbClr val="66008F"/>
            </a:gs>
            <a:gs pos="64999">
              <a:srgbClr val="BA0066"/>
            </a:gs>
            <a:gs pos="89999">
              <a:srgbClr val="FF0000"/>
            </a:gs>
            <a:gs pos="100000">
              <a:srgbClr val="FF8200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Paleozoikum – prvohory:</a:t>
            </a:r>
            <a:br>
              <a:rPr lang="cs-CZ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</a:br>
            <a:r>
              <a:rPr lang="cs-CZ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Kambrium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686320"/>
          </a:xfrm>
        </p:spPr>
        <p:txBody>
          <a:bodyPr>
            <a:normAutofit/>
          </a:bodyPr>
          <a:lstStyle/>
          <a:p>
            <a:r>
              <a:rPr lang="cs-CZ" b="1" u="sng" dirty="0" smtClean="0">
                <a:solidFill>
                  <a:srgbClr val="FFFF00"/>
                </a:solidFill>
              </a:rPr>
              <a:t>fauna</a:t>
            </a:r>
            <a:r>
              <a:rPr lang="cs-CZ" b="1" dirty="0" smtClean="0">
                <a:solidFill>
                  <a:srgbClr val="FFFF00"/>
                </a:solidFill>
              </a:rPr>
              <a:t>: bezobratlí: hlavně </a:t>
            </a:r>
            <a:r>
              <a:rPr lang="cs-CZ" b="1" u="sng" dirty="0" smtClean="0">
                <a:solidFill>
                  <a:srgbClr val="FFFF00"/>
                </a:solidFill>
              </a:rPr>
              <a:t>trilobiti</a:t>
            </a:r>
            <a:r>
              <a:rPr lang="cs-CZ" b="1" dirty="0" smtClean="0">
                <a:solidFill>
                  <a:srgbClr val="FFFF00"/>
                </a:solidFill>
              </a:rPr>
              <a:t>, dále ramenonožci, ostnokožci, měkkýši, hlavonožci, mlži; kambrická exploze</a:t>
            </a:r>
          </a:p>
          <a:p>
            <a:r>
              <a:rPr lang="cs-CZ" b="1" u="sng" dirty="0" smtClean="0">
                <a:solidFill>
                  <a:srgbClr val="FFFF00"/>
                </a:solidFill>
              </a:rPr>
              <a:t>flóra</a:t>
            </a:r>
            <a:r>
              <a:rPr lang="cs-CZ" b="1" dirty="0" smtClean="0">
                <a:solidFill>
                  <a:srgbClr val="FFFF00"/>
                </a:solidFill>
              </a:rPr>
              <a:t>: nálezy suchozemských rostlin nedoloženy, mořské řasy a sinice </a:t>
            </a:r>
          </a:p>
          <a:p>
            <a:r>
              <a:rPr lang="cs-CZ" b="1" u="sng" dirty="0" err="1" smtClean="0">
                <a:solidFill>
                  <a:srgbClr val="FFFF00"/>
                </a:solidFill>
              </a:rPr>
              <a:t>Barrandien</a:t>
            </a:r>
            <a:r>
              <a:rPr lang="cs-CZ" b="1" dirty="0" smtClean="0">
                <a:solidFill>
                  <a:srgbClr val="FFFF00"/>
                </a:solidFill>
              </a:rPr>
              <a:t>: J. </a:t>
            </a:r>
            <a:r>
              <a:rPr lang="cs-CZ" b="1" dirty="0" err="1" smtClean="0">
                <a:solidFill>
                  <a:srgbClr val="FFFF00"/>
                </a:solidFill>
              </a:rPr>
              <a:t>Barrande</a:t>
            </a:r>
            <a:r>
              <a:rPr lang="cs-CZ" b="1" dirty="0" smtClean="0">
                <a:solidFill>
                  <a:srgbClr val="FFFF00"/>
                </a:solidFill>
              </a:rPr>
              <a:t> – francouzský paleontolog; oblast mezi Prahou a Plzní; Český kras; naleziště trilobitů (Rakovník)</a:t>
            </a:r>
            <a:endParaRPr lang="cs-CZ" b="1" baseline="-25000" dirty="0" smtClean="0">
              <a:solidFill>
                <a:srgbClr val="FFFF00"/>
              </a:solidFill>
            </a:endParaRPr>
          </a:p>
          <a:p>
            <a:endParaRPr lang="cs-CZ" b="1" dirty="0" smtClean="0">
              <a:solidFill>
                <a:srgbClr val="FFFF00"/>
              </a:solidFill>
            </a:endParaRPr>
          </a:p>
          <a:p>
            <a:pPr>
              <a:buNone/>
            </a:pPr>
            <a:endParaRPr lang="cs-CZ" b="1" dirty="0" smtClean="0">
              <a:solidFill>
                <a:srgbClr val="FFFF00"/>
              </a:solidFill>
            </a:endParaRPr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000082"/>
            </a:gs>
            <a:gs pos="30000">
              <a:srgbClr val="66008F"/>
            </a:gs>
            <a:gs pos="64999">
              <a:srgbClr val="BA0066"/>
            </a:gs>
            <a:gs pos="89999">
              <a:srgbClr val="FF0000"/>
            </a:gs>
            <a:gs pos="100000">
              <a:srgbClr val="FF8200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Paleozoikum – prvohory:</a:t>
            </a:r>
            <a:br>
              <a:rPr lang="cs-CZ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</a:br>
            <a:r>
              <a:rPr lang="cs-CZ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Ordovik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686320"/>
          </a:xfrm>
        </p:spPr>
        <p:txBody>
          <a:bodyPr>
            <a:normAutofit/>
          </a:bodyPr>
          <a:lstStyle/>
          <a:p>
            <a:r>
              <a:rPr lang="cs-CZ" sz="3600" b="1" u="sng" dirty="0" smtClean="0">
                <a:solidFill>
                  <a:srgbClr val="FFFF00"/>
                </a:solidFill>
              </a:rPr>
              <a:t>fauna</a:t>
            </a:r>
            <a:r>
              <a:rPr lang="cs-CZ" sz="3600" b="1" dirty="0" smtClean="0">
                <a:solidFill>
                  <a:srgbClr val="FFFF00"/>
                </a:solidFill>
              </a:rPr>
              <a:t>: bezobratlí: vrchol rozvoje trilobitů, rozvoj graptolitů, měkkýši, ramenonožci, hvězdice, hlavonožci, medúzy, první strunatci</a:t>
            </a:r>
          </a:p>
          <a:p>
            <a:r>
              <a:rPr lang="cs-CZ" sz="3600" b="1" u="sng" dirty="0" smtClean="0">
                <a:solidFill>
                  <a:srgbClr val="FFFF00"/>
                </a:solidFill>
              </a:rPr>
              <a:t>flóra</a:t>
            </a:r>
            <a:r>
              <a:rPr lang="cs-CZ" sz="3600" b="1" dirty="0" smtClean="0">
                <a:solidFill>
                  <a:srgbClr val="FFFF00"/>
                </a:solidFill>
              </a:rPr>
              <a:t>: </a:t>
            </a:r>
            <a:r>
              <a:rPr lang="cs-CZ" sz="3600" b="1" dirty="0" err="1" smtClean="0">
                <a:solidFill>
                  <a:srgbClr val="FFFF00"/>
                </a:solidFill>
              </a:rPr>
              <a:t>ruduchy</a:t>
            </a:r>
            <a:r>
              <a:rPr lang="cs-CZ" sz="3600" b="1" dirty="0" smtClean="0">
                <a:solidFill>
                  <a:srgbClr val="FFFF00"/>
                </a:solidFill>
              </a:rPr>
              <a:t> (červené řasy), rozvoj výtrusných rostlin </a:t>
            </a:r>
          </a:p>
          <a:p>
            <a:r>
              <a:rPr lang="cs-CZ" sz="3600" b="1" u="sng" dirty="0" err="1" smtClean="0">
                <a:solidFill>
                  <a:srgbClr val="FFFF00"/>
                </a:solidFill>
              </a:rPr>
              <a:t>Barrandien</a:t>
            </a:r>
            <a:endParaRPr lang="cs-CZ" sz="3600" b="1" baseline="-25000" dirty="0" smtClean="0">
              <a:solidFill>
                <a:srgbClr val="FFFF00"/>
              </a:solidFill>
            </a:endParaRPr>
          </a:p>
          <a:p>
            <a:endParaRPr lang="cs-CZ" b="1" dirty="0" smtClean="0">
              <a:solidFill>
                <a:srgbClr val="FFFF00"/>
              </a:solidFill>
            </a:endParaRPr>
          </a:p>
          <a:p>
            <a:pPr>
              <a:buNone/>
            </a:pPr>
            <a:endParaRPr lang="cs-CZ" b="1" dirty="0" smtClean="0">
              <a:solidFill>
                <a:srgbClr val="FFFF00"/>
              </a:solidFill>
            </a:endParaRPr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000082"/>
            </a:gs>
            <a:gs pos="30000">
              <a:srgbClr val="66008F"/>
            </a:gs>
            <a:gs pos="64999">
              <a:srgbClr val="BA0066"/>
            </a:gs>
            <a:gs pos="89999">
              <a:srgbClr val="FF0000"/>
            </a:gs>
            <a:gs pos="100000">
              <a:srgbClr val="FF8200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Paleozoikum – prvohory:</a:t>
            </a:r>
            <a:br>
              <a:rPr lang="cs-CZ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</a:br>
            <a:r>
              <a:rPr lang="cs-CZ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Silur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686320"/>
          </a:xfrm>
        </p:spPr>
        <p:txBody>
          <a:bodyPr>
            <a:normAutofit/>
          </a:bodyPr>
          <a:lstStyle/>
          <a:p>
            <a:r>
              <a:rPr lang="cs-CZ" sz="4000" b="1" u="sng" dirty="0" smtClean="0">
                <a:solidFill>
                  <a:srgbClr val="FFFF00"/>
                </a:solidFill>
              </a:rPr>
              <a:t>fauna</a:t>
            </a:r>
            <a:r>
              <a:rPr lang="cs-CZ" sz="4000" b="1" dirty="0" smtClean="0">
                <a:solidFill>
                  <a:srgbClr val="FFFF00"/>
                </a:solidFill>
              </a:rPr>
              <a:t>: bezobratlí: </a:t>
            </a:r>
            <a:r>
              <a:rPr lang="cs-CZ" sz="4000" b="1" dirty="0" err="1" smtClean="0">
                <a:solidFill>
                  <a:srgbClr val="FFFF00"/>
                </a:solidFill>
              </a:rPr>
              <a:t>graptoliti</a:t>
            </a:r>
            <a:r>
              <a:rPr lang="cs-CZ" sz="4000" b="1" dirty="0" smtClean="0">
                <a:solidFill>
                  <a:srgbClr val="FFFF00"/>
                </a:solidFill>
              </a:rPr>
              <a:t>, ústup trilobitů, významný rozvoj měkkýšů (hlavonožci), nálezy štírů, koráli</a:t>
            </a:r>
          </a:p>
          <a:p>
            <a:r>
              <a:rPr lang="cs-CZ" sz="4000" b="1" u="sng" dirty="0" smtClean="0">
                <a:solidFill>
                  <a:srgbClr val="FFFF00"/>
                </a:solidFill>
              </a:rPr>
              <a:t>flóra</a:t>
            </a:r>
            <a:r>
              <a:rPr lang="cs-CZ" sz="4000" b="1" dirty="0" smtClean="0">
                <a:solidFill>
                  <a:srgbClr val="FFFF00"/>
                </a:solidFill>
              </a:rPr>
              <a:t>: výtrusné rostliny (plavuně)</a:t>
            </a:r>
          </a:p>
          <a:p>
            <a:r>
              <a:rPr lang="cs-CZ" sz="4000" b="1" u="sng" dirty="0" err="1" smtClean="0">
                <a:solidFill>
                  <a:srgbClr val="FFFF00"/>
                </a:solidFill>
              </a:rPr>
              <a:t>Barrandien</a:t>
            </a:r>
            <a:endParaRPr lang="cs-CZ" sz="4000" b="1" baseline="-25000" dirty="0" smtClean="0">
              <a:solidFill>
                <a:srgbClr val="FFFF00"/>
              </a:solidFill>
            </a:endParaRPr>
          </a:p>
          <a:p>
            <a:endParaRPr lang="cs-CZ" b="1" dirty="0" smtClean="0">
              <a:solidFill>
                <a:srgbClr val="FFFF00"/>
              </a:solidFill>
            </a:endParaRPr>
          </a:p>
          <a:p>
            <a:pPr>
              <a:buNone/>
            </a:pPr>
            <a:endParaRPr lang="cs-CZ" b="1" dirty="0" smtClean="0">
              <a:solidFill>
                <a:srgbClr val="FFFF00"/>
              </a:solidFill>
            </a:endParaRPr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000082"/>
            </a:gs>
            <a:gs pos="30000">
              <a:srgbClr val="66008F"/>
            </a:gs>
            <a:gs pos="64999">
              <a:srgbClr val="BA0066"/>
            </a:gs>
            <a:gs pos="89999">
              <a:srgbClr val="FF0000"/>
            </a:gs>
            <a:gs pos="100000">
              <a:srgbClr val="FF8200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Paleozoikum – prvohory:</a:t>
            </a:r>
            <a:br>
              <a:rPr lang="cs-CZ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</a:br>
            <a:r>
              <a:rPr lang="cs-CZ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Devon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686320"/>
          </a:xfrm>
        </p:spPr>
        <p:txBody>
          <a:bodyPr>
            <a:normAutofit/>
          </a:bodyPr>
          <a:lstStyle/>
          <a:p>
            <a:r>
              <a:rPr lang="cs-CZ" b="1" u="sng" dirty="0" smtClean="0">
                <a:solidFill>
                  <a:srgbClr val="FFFF00"/>
                </a:solidFill>
              </a:rPr>
              <a:t>fauna</a:t>
            </a:r>
            <a:r>
              <a:rPr lang="cs-CZ" b="1" dirty="0" smtClean="0">
                <a:solidFill>
                  <a:srgbClr val="FFFF00"/>
                </a:solidFill>
              </a:rPr>
              <a:t>: </a:t>
            </a:r>
            <a:r>
              <a:rPr lang="cs-CZ" b="1" smtClean="0">
                <a:solidFill>
                  <a:srgbClr val="FFFF00"/>
                </a:solidFill>
              </a:rPr>
              <a:t>bezobratlí: </a:t>
            </a:r>
            <a:r>
              <a:rPr lang="cs-CZ" b="1" dirty="0" smtClean="0">
                <a:solidFill>
                  <a:srgbClr val="FFFF00"/>
                </a:solidFill>
              </a:rPr>
              <a:t>ústup graptolitů, vrchol ramenonožců; obratlovci: ryby, primitivní obojživelníci</a:t>
            </a:r>
          </a:p>
          <a:p>
            <a:r>
              <a:rPr lang="cs-CZ" b="1" u="sng" dirty="0" smtClean="0">
                <a:solidFill>
                  <a:srgbClr val="FFFF00"/>
                </a:solidFill>
              </a:rPr>
              <a:t>flóra</a:t>
            </a:r>
            <a:r>
              <a:rPr lang="cs-CZ" b="1" dirty="0" smtClean="0">
                <a:solidFill>
                  <a:srgbClr val="FFFF00"/>
                </a:solidFill>
              </a:rPr>
              <a:t>: rozvoj suchozemských rostlin: výtrusné rostliny (stromovité přesličky a plavuně), předchůdci nahosemenných</a:t>
            </a:r>
          </a:p>
          <a:p>
            <a:r>
              <a:rPr lang="cs-CZ" b="1" u="sng" dirty="0" err="1" smtClean="0">
                <a:solidFill>
                  <a:srgbClr val="FFFF00"/>
                </a:solidFill>
              </a:rPr>
              <a:t>Barrandien</a:t>
            </a:r>
            <a:endParaRPr lang="cs-CZ" b="1" baseline="-25000" dirty="0" smtClean="0">
              <a:solidFill>
                <a:srgbClr val="FFFF00"/>
              </a:solidFill>
            </a:endParaRPr>
          </a:p>
          <a:p>
            <a:endParaRPr lang="cs-CZ" b="1" dirty="0" smtClean="0">
              <a:solidFill>
                <a:srgbClr val="FFFF00"/>
              </a:solidFill>
            </a:endParaRPr>
          </a:p>
          <a:p>
            <a:pPr>
              <a:buNone/>
            </a:pPr>
            <a:endParaRPr lang="cs-CZ" b="1" dirty="0" smtClean="0">
              <a:solidFill>
                <a:srgbClr val="FFFF00"/>
              </a:solidFill>
            </a:endParaRPr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000082"/>
            </a:gs>
            <a:gs pos="30000">
              <a:srgbClr val="66008F"/>
            </a:gs>
            <a:gs pos="64999">
              <a:srgbClr val="BA0066"/>
            </a:gs>
            <a:gs pos="89999">
              <a:srgbClr val="FF0000"/>
            </a:gs>
            <a:gs pos="100000">
              <a:srgbClr val="FF8200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Paleozoikum – prvohory:</a:t>
            </a:r>
            <a:br>
              <a:rPr lang="cs-CZ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</a:br>
            <a:r>
              <a:rPr lang="cs-CZ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Karbon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686320"/>
          </a:xfrm>
        </p:spPr>
        <p:txBody>
          <a:bodyPr>
            <a:normAutofit/>
          </a:bodyPr>
          <a:lstStyle/>
          <a:p>
            <a:r>
              <a:rPr lang="cs-CZ" b="1" u="sng" dirty="0" smtClean="0">
                <a:solidFill>
                  <a:srgbClr val="FFFF00"/>
                </a:solidFill>
              </a:rPr>
              <a:t>fauna</a:t>
            </a:r>
            <a:r>
              <a:rPr lang="cs-CZ" b="1" dirty="0" smtClean="0">
                <a:solidFill>
                  <a:srgbClr val="FFFF00"/>
                </a:solidFill>
              </a:rPr>
              <a:t>: měkkýši, hlavonožci, mlži, rozvoj suchozemských členovců (hmyz, pavouci, stonožky, štíři), žraloci, obojživelníci</a:t>
            </a:r>
          </a:p>
          <a:p>
            <a:r>
              <a:rPr lang="cs-CZ" b="1" u="sng" dirty="0" smtClean="0">
                <a:solidFill>
                  <a:srgbClr val="FFFF00"/>
                </a:solidFill>
              </a:rPr>
              <a:t>flóra</a:t>
            </a:r>
            <a:r>
              <a:rPr lang="cs-CZ" b="1" dirty="0" smtClean="0">
                <a:solidFill>
                  <a:srgbClr val="FFFF00"/>
                </a:solidFill>
              </a:rPr>
              <a:t>: stromovité přesličky, plavuně, kapradiny, první jehličnany (nahosemenné)</a:t>
            </a:r>
          </a:p>
          <a:p>
            <a:r>
              <a:rPr lang="cs-CZ" b="1" dirty="0" smtClean="0">
                <a:solidFill>
                  <a:srgbClr val="FFFF00"/>
                </a:solidFill>
              </a:rPr>
              <a:t>atmosféra: zvýšený obsah kyslíku</a:t>
            </a:r>
          </a:p>
          <a:p>
            <a:r>
              <a:rPr lang="cs-CZ" b="1" dirty="0" smtClean="0">
                <a:solidFill>
                  <a:srgbClr val="FFFF00"/>
                </a:solidFill>
              </a:rPr>
              <a:t>průběžné ochlazení klimatu, ústup moří</a:t>
            </a:r>
          </a:p>
          <a:p>
            <a:r>
              <a:rPr lang="cs-CZ" b="1" dirty="0" smtClean="0">
                <a:solidFill>
                  <a:srgbClr val="FFFF00"/>
                </a:solidFill>
              </a:rPr>
              <a:t>vznik rozsáhlých ložisek č. uhlí</a:t>
            </a:r>
          </a:p>
          <a:p>
            <a:endParaRPr lang="cs-CZ" b="1" baseline="-25000" dirty="0" smtClean="0">
              <a:solidFill>
                <a:srgbClr val="FFFF00"/>
              </a:solidFill>
            </a:endParaRPr>
          </a:p>
          <a:p>
            <a:endParaRPr lang="cs-CZ" b="1" dirty="0" smtClean="0">
              <a:solidFill>
                <a:srgbClr val="FFFF00"/>
              </a:solidFill>
            </a:endParaRPr>
          </a:p>
          <a:p>
            <a:pPr>
              <a:buNone/>
            </a:pPr>
            <a:endParaRPr lang="cs-CZ" b="1" dirty="0" smtClean="0">
              <a:solidFill>
                <a:srgbClr val="FFFF00"/>
              </a:solidFill>
            </a:endParaRPr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000082"/>
            </a:gs>
            <a:gs pos="30000">
              <a:srgbClr val="66008F"/>
            </a:gs>
            <a:gs pos="64999">
              <a:srgbClr val="BA0066"/>
            </a:gs>
            <a:gs pos="89999">
              <a:srgbClr val="FF0000"/>
            </a:gs>
            <a:gs pos="100000">
              <a:srgbClr val="FF8200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Paleozoikum – prvohory:</a:t>
            </a:r>
            <a:br>
              <a:rPr lang="cs-CZ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</a:br>
            <a:r>
              <a:rPr lang="cs-CZ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Perm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686320"/>
          </a:xfrm>
        </p:spPr>
        <p:txBody>
          <a:bodyPr>
            <a:normAutofit/>
          </a:bodyPr>
          <a:lstStyle/>
          <a:p>
            <a:r>
              <a:rPr lang="cs-CZ" sz="3600" b="1" u="sng" dirty="0" smtClean="0">
                <a:solidFill>
                  <a:srgbClr val="FFFF00"/>
                </a:solidFill>
              </a:rPr>
              <a:t>fauna</a:t>
            </a:r>
            <a:r>
              <a:rPr lang="cs-CZ" sz="3600" b="1" dirty="0" smtClean="0">
                <a:solidFill>
                  <a:srgbClr val="FFFF00"/>
                </a:solidFill>
              </a:rPr>
              <a:t>: členovci: brouci, motýli; rozvoj obratlovců: plazi; vymření trilobitů</a:t>
            </a:r>
          </a:p>
          <a:p>
            <a:r>
              <a:rPr lang="cs-CZ" sz="3600" b="1" u="sng" dirty="0" smtClean="0">
                <a:solidFill>
                  <a:srgbClr val="FFFF00"/>
                </a:solidFill>
              </a:rPr>
              <a:t>flóra</a:t>
            </a:r>
            <a:r>
              <a:rPr lang="cs-CZ" sz="3600" b="1" dirty="0" smtClean="0">
                <a:solidFill>
                  <a:srgbClr val="FFFF00"/>
                </a:solidFill>
              </a:rPr>
              <a:t>: stromovité přesličky, plavuně, kapradiny, dominance nahosemenných (jehličnany)</a:t>
            </a:r>
          </a:p>
          <a:p>
            <a:r>
              <a:rPr lang="cs-CZ" sz="3600" b="1" dirty="0" smtClean="0">
                <a:solidFill>
                  <a:srgbClr val="FFFF00"/>
                </a:solidFill>
              </a:rPr>
              <a:t>konec permu: masivní vymíraní druhů</a:t>
            </a:r>
          </a:p>
          <a:p>
            <a:endParaRPr lang="cs-CZ" b="1" baseline="-25000" dirty="0" smtClean="0">
              <a:solidFill>
                <a:srgbClr val="FFFF00"/>
              </a:solidFill>
            </a:endParaRPr>
          </a:p>
          <a:p>
            <a:endParaRPr lang="cs-CZ" b="1" dirty="0" smtClean="0">
              <a:solidFill>
                <a:srgbClr val="FFFF00"/>
              </a:solidFill>
            </a:endParaRPr>
          </a:p>
          <a:p>
            <a:pPr>
              <a:buNone/>
            </a:pPr>
            <a:endParaRPr lang="cs-CZ" b="1" dirty="0" smtClean="0">
              <a:solidFill>
                <a:srgbClr val="FFFF00"/>
              </a:solidFill>
            </a:endParaRPr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000082"/>
            </a:gs>
            <a:gs pos="30000">
              <a:srgbClr val="66008F"/>
            </a:gs>
            <a:gs pos="64999">
              <a:srgbClr val="BA0066"/>
            </a:gs>
            <a:gs pos="89999">
              <a:srgbClr val="FF0000"/>
            </a:gs>
            <a:gs pos="100000">
              <a:srgbClr val="FF8200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Paleozoikum – prvohory:</a:t>
            </a:r>
            <a:br>
              <a:rPr lang="cs-CZ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</a:br>
            <a:r>
              <a:rPr lang="cs-CZ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Vrásnění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686320"/>
          </a:xfrm>
        </p:spPr>
        <p:txBody>
          <a:bodyPr>
            <a:normAutofit/>
          </a:bodyPr>
          <a:lstStyle/>
          <a:p>
            <a:r>
              <a:rPr lang="cs-CZ" sz="4400" b="1" u="sng" dirty="0" smtClean="0">
                <a:solidFill>
                  <a:srgbClr val="FFFF00"/>
                </a:solidFill>
              </a:rPr>
              <a:t>Kaledonské</a:t>
            </a:r>
            <a:r>
              <a:rPr lang="cs-CZ" sz="4400" b="1" dirty="0" smtClean="0">
                <a:solidFill>
                  <a:srgbClr val="FFFF00"/>
                </a:solidFill>
              </a:rPr>
              <a:t>: svrchní kambrium – spodní devon; horská pásma: Z a V Atlantského oceánu</a:t>
            </a:r>
          </a:p>
          <a:p>
            <a:r>
              <a:rPr lang="cs-CZ" sz="4400" b="1" u="sng" dirty="0" smtClean="0">
                <a:solidFill>
                  <a:srgbClr val="FFFF00"/>
                </a:solidFill>
              </a:rPr>
              <a:t>Variské (Hercynské)</a:t>
            </a:r>
            <a:r>
              <a:rPr lang="cs-CZ" sz="4400" b="1" dirty="0" smtClean="0">
                <a:solidFill>
                  <a:srgbClr val="FFFF00"/>
                </a:solidFill>
              </a:rPr>
              <a:t>: devon, karbon; Česká vysočina</a:t>
            </a:r>
          </a:p>
          <a:p>
            <a:endParaRPr lang="cs-CZ" b="1" baseline="-25000" dirty="0" smtClean="0">
              <a:solidFill>
                <a:srgbClr val="FFFF00"/>
              </a:solidFill>
            </a:endParaRPr>
          </a:p>
          <a:p>
            <a:endParaRPr lang="cs-CZ" b="1" dirty="0" smtClean="0">
              <a:solidFill>
                <a:srgbClr val="FFFF00"/>
              </a:solidFill>
            </a:endParaRPr>
          </a:p>
          <a:p>
            <a:pPr>
              <a:buNone/>
            </a:pPr>
            <a:endParaRPr lang="cs-CZ" b="1" dirty="0" smtClean="0">
              <a:solidFill>
                <a:srgbClr val="FFFF00"/>
              </a:solidFill>
            </a:endParaRPr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Kancelář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2.xml><?xml version="1.0" encoding="utf-8"?>
<a:themeOverride xmlns:a="http://schemas.openxmlformats.org/drawingml/2006/main">
  <a:clrScheme name="Kancelář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3.xml><?xml version="1.0" encoding="utf-8"?>
<a:themeOverride xmlns:a="http://schemas.openxmlformats.org/drawingml/2006/main">
  <a:clrScheme name="Kancelář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4.xml><?xml version="1.0" encoding="utf-8"?>
<a:themeOverride xmlns:a="http://schemas.openxmlformats.org/drawingml/2006/main">
  <a:clrScheme name="Kancelář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5.xml><?xml version="1.0" encoding="utf-8"?>
<a:themeOverride xmlns:a="http://schemas.openxmlformats.org/drawingml/2006/main">
  <a:clrScheme name="Kancelář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6.xml><?xml version="1.0" encoding="utf-8"?>
<a:themeOverride xmlns:a="http://schemas.openxmlformats.org/drawingml/2006/main">
  <a:clrScheme name="Kancelář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7.xml><?xml version="1.0" encoding="utf-8"?>
<a:themeOverride xmlns:a="http://schemas.openxmlformats.org/drawingml/2006/main">
  <a:clrScheme name="Kancelář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8.xml><?xml version="1.0" encoding="utf-8"?>
<a:themeOverride xmlns:a="http://schemas.openxmlformats.org/drawingml/2006/main">
  <a:clrScheme name="Kancelář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1235</TotalTime>
  <Words>456</Words>
  <Application>Microsoft Office PowerPoint</Application>
  <PresentationFormat>Předvádění na obrazovce (4:3)</PresentationFormat>
  <Paragraphs>61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sady Office</vt:lpstr>
      <vt:lpstr>Snímek 1</vt:lpstr>
      <vt:lpstr>Paleozoikum (prvohory)</vt:lpstr>
      <vt:lpstr>Paleozoikum - prvohory</vt:lpstr>
      <vt:lpstr>Paleozoikum – prvohory: Kambrium</vt:lpstr>
      <vt:lpstr>Paleozoikum – prvohory: Ordovik</vt:lpstr>
      <vt:lpstr>Paleozoikum – prvohory: Silur</vt:lpstr>
      <vt:lpstr>Paleozoikum – prvohory: Devon</vt:lpstr>
      <vt:lpstr>Paleozoikum – prvohory: Karbon</vt:lpstr>
      <vt:lpstr>Paleozoikum – prvohory: Perm</vt:lpstr>
      <vt:lpstr>Paleozoikum – prvohory: Vrásnění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User1</dc:creator>
  <cp:lastModifiedBy>Jirka</cp:lastModifiedBy>
  <cp:revision>142</cp:revision>
  <dcterms:created xsi:type="dcterms:W3CDTF">2012-11-21T17:26:46Z</dcterms:created>
  <dcterms:modified xsi:type="dcterms:W3CDTF">2013-05-02T17:23:02Z</dcterms:modified>
</cp:coreProperties>
</file>