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74" r:id="rId3"/>
    <p:sldId id="265" r:id="rId4"/>
    <p:sldId id="266" r:id="rId5"/>
    <p:sldId id="269" r:id="rId6"/>
    <p:sldId id="275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>
        <p:scale>
          <a:sx n="70" d="100"/>
          <a:sy n="70" d="100"/>
        </p:scale>
        <p:origin x="-438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57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a/TIC_oceans.png/1280px-TIC_oceans.pn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5/Carbon_cycle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22334826"/>
              </p:ext>
            </p:extLst>
          </p:nvPr>
        </p:nvGraphicFramePr>
        <p:xfrm>
          <a:off x="428596" y="571480"/>
          <a:ext cx="8358217" cy="37862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VY_32_INOVACE_V.NP5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Ekologie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Cyklus uhlíku v přírodě: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cyklus uhlíku, zdroje uhlíku, fotosyntéza.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cyklem uhlíku v přírodě.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Cyklus uhlíku</a:t>
            </a:r>
            <a:endParaRPr lang="cs-CZ" sz="6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Cyklus uhlíku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proces, při němž dochází k neustálé výměně uhlíku mezi biosférou, litosférou, hydrosférou, </a:t>
            </a:r>
            <a:r>
              <a:rPr lang="cs-CZ" b="1" dirty="0" err="1" smtClean="0">
                <a:solidFill>
                  <a:srgbClr val="FFFF00"/>
                </a:solidFill>
              </a:rPr>
              <a:t>pedosférou</a:t>
            </a:r>
            <a:r>
              <a:rPr lang="cs-CZ" b="1" dirty="0" smtClean="0">
                <a:solidFill>
                  <a:srgbClr val="FFFF00"/>
                </a:solidFill>
              </a:rPr>
              <a:t> a atmosférou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uhlík na Zemi</a:t>
            </a:r>
            <a:r>
              <a:rPr lang="cs-CZ" b="1" dirty="0" smtClean="0">
                <a:solidFill>
                  <a:srgbClr val="FFFF00"/>
                </a:solidFill>
              </a:rPr>
              <a:t>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atmosféra – hlavně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(a </a:t>
            </a:r>
            <a:r>
              <a:rPr lang="cs-CZ" b="1" dirty="0" err="1" smtClean="0">
                <a:solidFill>
                  <a:srgbClr val="FFFF00"/>
                </a:solidFill>
              </a:rPr>
              <a:t>methan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litosféra – sedimenty: uhličitany (vápenec)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hydrosféra – organická hmota a rozpuštěný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biosféra – organická hmota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Cyklus uhlíku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686320"/>
          </a:xfrm>
        </p:spPr>
        <p:txBody>
          <a:bodyPr>
            <a:normAutofit fontScale="70000" lnSpcReduction="20000"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z atmosféry se uhlík dostává</a:t>
            </a:r>
            <a:r>
              <a:rPr lang="cs-CZ" sz="4000" b="1" dirty="0" smtClean="0">
                <a:solidFill>
                  <a:srgbClr val="FFFF00"/>
                </a:solidFill>
              </a:rPr>
              <a:t> např.: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fotosyntézou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rozpouštěním ve vodě (</a:t>
            </a:r>
            <a:r>
              <a:rPr lang="cs-CZ" sz="4000" b="1" dirty="0" smtClean="0">
                <a:solidFill>
                  <a:srgbClr val="FFFF00"/>
                </a:solidFill>
                <a:hlinkClick r:id="rId3"/>
              </a:rPr>
              <a:t>množství CO</a:t>
            </a:r>
            <a:r>
              <a:rPr lang="cs-CZ" sz="4000" b="1" baseline="-25000" dirty="0" smtClean="0">
                <a:solidFill>
                  <a:srgbClr val="FFFF00"/>
                </a:solidFill>
                <a:hlinkClick r:id="rId3"/>
              </a:rPr>
              <a:t>2</a:t>
            </a:r>
            <a:r>
              <a:rPr lang="cs-CZ" sz="4000" b="1" dirty="0" smtClean="0">
                <a:solidFill>
                  <a:srgbClr val="FFFF00"/>
                </a:solidFill>
              </a:rPr>
              <a:t> v oceánu, 1990)</a:t>
            </a:r>
          </a:p>
          <a:p>
            <a:r>
              <a:rPr lang="cs-CZ" sz="4000" b="1" u="sng" dirty="0" smtClean="0">
                <a:solidFill>
                  <a:srgbClr val="FFFF00"/>
                </a:solidFill>
              </a:rPr>
              <a:t>do atmosféry se uhlík dostává</a:t>
            </a:r>
            <a:r>
              <a:rPr lang="cs-CZ" sz="4000" b="1" dirty="0" smtClean="0">
                <a:solidFill>
                  <a:srgbClr val="FFFF00"/>
                </a:solidFill>
              </a:rPr>
              <a:t> např.: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dýcháním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rozkladem organické hmoty (houby)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hořením organické hmoty (např. spalováním fosilních paliv)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sopečnou činností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jinými lidskými aktivitami (</a:t>
            </a:r>
            <a:r>
              <a:rPr lang="cs-CZ" sz="4000" b="1" dirty="0" err="1" smtClean="0">
                <a:solidFill>
                  <a:srgbClr val="FFFF00"/>
                </a:solidFill>
              </a:rPr>
              <a:t>chem</a:t>
            </a:r>
            <a:r>
              <a:rPr lang="cs-CZ" sz="4000" b="1" dirty="0" smtClean="0">
                <a:solidFill>
                  <a:srgbClr val="FFFF00"/>
                </a:solidFill>
              </a:rPr>
              <a:t>. výroby)</a:t>
            </a:r>
          </a:p>
          <a:p>
            <a:endParaRPr lang="cs-CZ" sz="40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Cyklus uhlíku: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hlinkClick r:id="rId3"/>
              </a:rPr>
              <a:t>schema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obrázek schematicky znázorňuje C-cyklus; bílá čísla ukazují množství uloženého uhlíku (miliardy tun, </a:t>
            </a:r>
            <a:r>
              <a:rPr lang="cs-CZ" sz="4400" b="1" dirty="0" err="1" smtClean="0">
                <a:solidFill>
                  <a:srgbClr val="FFFF00"/>
                </a:solidFill>
              </a:rPr>
              <a:t>Gt</a:t>
            </a:r>
            <a:r>
              <a:rPr lang="cs-CZ" sz="4400" b="1" dirty="0" smtClean="0">
                <a:solidFill>
                  <a:srgbClr val="FFFF00"/>
                </a:solidFill>
              </a:rPr>
              <a:t>), žlutá tok uhlíku mezi složkami (</a:t>
            </a:r>
            <a:r>
              <a:rPr lang="cs-CZ" sz="4400" b="1" dirty="0" err="1" smtClean="0">
                <a:solidFill>
                  <a:srgbClr val="FFFF00"/>
                </a:solidFill>
              </a:rPr>
              <a:t>Gt</a:t>
            </a:r>
            <a:r>
              <a:rPr lang="cs-CZ" sz="4400" b="1" dirty="0" smtClean="0">
                <a:solidFill>
                  <a:srgbClr val="FFFF00"/>
                </a:solidFill>
              </a:rPr>
              <a:t>), červená čísla příspěvek člověka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Cyklus uhlíku – fotosyntéza: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0000" lnSpcReduction="20000"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biochemický proces, při němž je energie světelného záření přeměněna na energii chemických vazeb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z hlediska existence života na Zemi jeden z nejdůležitějších procesů vůbec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probíhá v autotrofních organismech – např. v zelených rostlinách, baktériích, sinicích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hlavní fotosyntetické barvivo: chlorofyl</a:t>
            </a:r>
          </a:p>
          <a:p>
            <a:r>
              <a:rPr lang="cs-CZ" sz="4400" b="1" dirty="0" smtClean="0">
                <a:solidFill>
                  <a:srgbClr val="FFFF00"/>
                </a:solidFill>
              </a:rPr>
              <a:t>rovnice shrnující celý proces:</a:t>
            </a:r>
          </a:p>
          <a:p>
            <a:pPr>
              <a:buNone/>
            </a:pP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CO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+ 12 H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→ C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+ 6 O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+ 6 H</a:t>
            </a:r>
            <a:r>
              <a:rPr lang="cs-CZ" sz="51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51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78592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 pozornost děkuji.</a:t>
            </a:r>
          </a:p>
        </p:txBody>
      </p:sp>
    </p:spTree>
    <p:extLst>
      <p:ext uri="{BB962C8B-B14F-4D97-AF65-F5344CB8AC3E}">
        <p14:creationId xmlns:p14="http://schemas.microsoft.com/office/powerpoint/2010/main" xmlns="" val="214171052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xit" presetSubtype="16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1872</TotalTime>
  <Words>330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Cyklus uhlíku</vt:lpstr>
      <vt:lpstr>Cyklus uhlíku</vt:lpstr>
      <vt:lpstr>Cyklus uhlíku</vt:lpstr>
      <vt:lpstr>Cyklus uhlíku: schema</vt:lpstr>
      <vt:lpstr>Cyklus uhlíku – fotosyntéza: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204</cp:revision>
  <dcterms:created xsi:type="dcterms:W3CDTF">2012-11-21T17:26:46Z</dcterms:created>
  <dcterms:modified xsi:type="dcterms:W3CDTF">2013-05-02T17:39:29Z</dcterms:modified>
</cp:coreProperties>
</file>