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Override5.xml" ContentType="application/vnd.openxmlformats-officedocument.themeOverrid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4" r:id="rId2"/>
    <p:sldId id="274" r:id="rId3"/>
    <p:sldId id="265" r:id="rId4"/>
    <p:sldId id="266" r:id="rId5"/>
    <p:sldId id="269" r:id="rId6"/>
    <p:sldId id="275" r:id="rId7"/>
    <p:sldId id="277" r:id="rId8"/>
    <p:sldId id="27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4843" autoAdjust="0"/>
    <p:restoredTop sz="94660"/>
  </p:normalViewPr>
  <p:slideViewPr>
    <p:cSldViewPr>
      <p:cViewPr>
        <p:scale>
          <a:sx n="94" d="100"/>
          <a:sy n="94" d="100"/>
        </p:scale>
        <p:origin x="-72" y="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1345C8-EB64-40AF-B0C9-6AABE74A08D5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39267-3EE1-4399-9E27-2FC7863AF0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05786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8ED58D-0F57-4818-B372-CF9A30D491C1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0765B2-EC45-491B-A306-BF4AEC9213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100783738"/>
              </p:ext>
            </p:extLst>
          </p:nvPr>
        </p:nvGraphicFramePr>
        <p:xfrm>
          <a:off x="428596" y="571480"/>
          <a:ext cx="8358217" cy="3501635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4006416"/>
                <a:gridCol w="4351801"/>
              </a:tblGrid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VY_32_INOVACE_V.NP6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3. 4. 2013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Člověk a příroda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Přírodopis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Vývoj planety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42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9.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5360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Radiouhlíková metoda datování: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princip metody, využití, nevýhody metody.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Inovace – využití ICT (interaktivní tabule).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4237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obeznámení žáků s principem určování stáří biologického materiálu s využitím uhlíku </a:t>
                      </a:r>
                      <a:r>
                        <a:rPr lang="cs-CZ" sz="1200" baseline="30000" smtClean="0">
                          <a:latin typeface="Times New Roman" pitchFamily="18" charset="0"/>
                          <a:cs typeface="Times New Roman" pitchFamily="18" charset="0"/>
                        </a:rPr>
                        <a:t>14</a:t>
                      </a:r>
                      <a:r>
                        <a:rPr lang="cs-CZ" sz="1200" baseline="0" smtClean="0">
                          <a:latin typeface="Times New Roman" pitchFamily="18" charset="0"/>
                          <a:cs typeface="Times New Roman" pitchFamily="18" charset="0"/>
                        </a:rPr>
                        <a:t>C.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58363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857760"/>
            <a:ext cx="5407660" cy="103822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2285992"/>
            <a:ext cx="8229600" cy="1643066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Radiouhlíková metoda datování</a:t>
            </a:r>
            <a:endParaRPr lang="cs-CZ" sz="60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Radiouhlíková metoda datování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fyzikálně – chemická metoda pro určování stáří biologického materiálu, objevena v roce 1940</a:t>
            </a:r>
          </a:p>
          <a:p>
            <a:r>
              <a:rPr lang="cs-CZ" b="1" dirty="0">
                <a:solidFill>
                  <a:srgbClr val="FFFF00"/>
                </a:solidFill>
              </a:rPr>
              <a:t>z</a:t>
            </a:r>
            <a:r>
              <a:rPr lang="cs-CZ" b="1" dirty="0" smtClean="0">
                <a:solidFill>
                  <a:srgbClr val="FFFF00"/>
                </a:solidFill>
              </a:rPr>
              <a:t>aložena na poklesu počtu atomů izotopu </a:t>
            </a:r>
            <a:r>
              <a:rPr lang="cs-CZ" b="1" u="sng" dirty="0" smtClean="0">
                <a:solidFill>
                  <a:srgbClr val="FFFF00"/>
                </a:solidFill>
              </a:rPr>
              <a:t>uhlíku </a:t>
            </a:r>
            <a:r>
              <a:rPr lang="cs-CZ" b="1" u="sng" baseline="30000" dirty="0" smtClean="0">
                <a:solidFill>
                  <a:srgbClr val="FFFF00"/>
                </a:solidFill>
              </a:rPr>
              <a:t>14</a:t>
            </a:r>
            <a:r>
              <a:rPr lang="cs-CZ" b="1" u="sng" dirty="0" smtClean="0">
                <a:solidFill>
                  <a:srgbClr val="FFFF00"/>
                </a:solidFill>
              </a:rPr>
              <a:t>C</a:t>
            </a:r>
          </a:p>
          <a:p>
            <a:r>
              <a:rPr lang="cs-CZ" b="1" u="sng" dirty="0" smtClean="0">
                <a:solidFill>
                  <a:srgbClr val="FFFF00"/>
                </a:solidFill>
              </a:rPr>
              <a:t>Izotop</a:t>
            </a:r>
            <a:r>
              <a:rPr lang="cs-CZ" b="1" dirty="0" smtClean="0">
                <a:solidFill>
                  <a:srgbClr val="FFFF00"/>
                </a:solidFill>
              </a:rPr>
              <a:t>: atomy téhož prvku mají vždy stejné protonové číslo (stejný počet protonů v jádře), mohou se však lišit počtem neutronů (a tedy hmotností)</a:t>
            </a:r>
          </a:p>
          <a:p>
            <a:r>
              <a:rPr lang="cs-CZ" b="1" dirty="0">
                <a:solidFill>
                  <a:srgbClr val="FFFF00"/>
                </a:solidFill>
              </a:rPr>
              <a:t>p</a:t>
            </a:r>
            <a:r>
              <a:rPr lang="cs-CZ" b="1" dirty="0" smtClean="0">
                <a:solidFill>
                  <a:srgbClr val="FFFF00"/>
                </a:solidFill>
              </a:rPr>
              <a:t>řipomeňte si pojmy </a:t>
            </a:r>
            <a:r>
              <a:rPr lang="cs-CZ" b="1" u="sng" dirty="0" smtClean="0">
                <a:solidFill>
                  <a:srgbClr val="FFFF00"/>
                </a:solidFill>
              </a:rPr>
              <a:t>protonové a nukleonové číslo</a:t>
            </a:r>
            <a:r>
              <a:rPr lang="cs-CZ" b="1" dirty="0" smtClean="0">
                <a:solidFill>
                  <a:srgbClr val="FFFF00"/>
                </a:solidFill>
              </a:rPr>
              <a:t> a způsob jejich zápisu</a:t>
            </a: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Radiouhlíková metoda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datování - princip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686320"/>
          </a:xfrm>
        </p:spPr>
        <p:txBody>
          <a:bodyPr>
            <a:normAutofit fontScale="77500" lnSpcReduction="20000"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uhlík </a:t>
            </a:r>
            <a:r>
              <a:rPr lang="cs-CZ" sz="4000" b="1" baseline="30000" dirty="0" smtClean="0">
                <a:solidFill>
                  <a:srgbClr val="FFFF00"/>
                </a:solidFill>
              </a:rPr>
              <a:t>14</a:t>
            </a:r>
            <a:r>
              <a:rPr lang="cs-CZ" sz="4000" b="1" dirty="0" smtClean="0">
                <a:solidFill>
                  <a:srgbClr val="FFFF00"/>
                </a:solidFill>
              </a:rPr>
              <a:t>C se v průběhu života do organismů neustále doplňuje</a:t>
            </a:r>
            <a:endParaRPr lang="cs-CZ" sz="4000" b="1" dirty="0">
              <a:solidFill>
                <a:srgbClr val="FFFF00"/>
              </a:solidFill>
            </a:endParaRPr>
          </a:p>
          <a:p>
            <a:r>
              <a:rPr lang="cs-CZ" sz="4000" b="1" dirty="0">
                <a:solidFill>
                  <a:srgbClr val="FFFF00"/>
                </a:solidFill>
              </a:rPr>
              <a:t>v</a:t>
            </a:r>
            <a:r>
              <a:rPr lang="cs-CZ" sz="4000" b="1" dirty="0" smtClean="0">
                <a:solidFill>
                  <a:srgbClr val="FFFF00"/>
                </a:solidFill>
              </a:rPr>
              <a:t>znik uhlíku </a:t>
            </a:r>
            <a:r>
              <a:rPr lang="cs-CZ" sz="4000" b="1" baseline="30000" dirty="0" smtClean="0">
                <a:solidFill>
                  <a:srgbClr val="FFFF00"/>
                </a:solidFill>
              </a:rPr>
              <a:t>14</a:t>
            </a:r>
            <a:r>
              <a:rPr lang="cs-CZ" sz="4000" b="1" dirty="0" smtClean="0">
                <a:solidFill>
                  <a:srgbClr val="FFFF00"/>
                </a:solidFill>
              </a:rPr>
              <a:t>C: kosmickým zářením (interakcí neutronu s atomem dusíku </a:t>
            </a:r>
            <a:r>
              <a:rPr lang="cs-CZ" sz="4000" b="1" baseline="30000" dirty="0" smtClean="0">
                <a:solidFill>
                  <a:srgbClr val="FFFF00"/>
                </a:solidFill>
              </a:rPr>
              <a:t>14</a:t>
            </a:r>
            <a:r>
              <a:rPr lang="cs-CZ" sz="4000" b="1" baseline="-25000" dirty="0" smtClean="0">
                <a:solidFill>
                  <a:srgbClr val="FFFF00"/>
                </a:solidFill>
              </a:rPr>
              <a:t>7</a:t>
            </a:r>
            <a:r>
              <a:rPr lang="cs-CZ" sz="4000" b="1" dirty="0" smtClean="0">
                <a:solidFill>
                  <a:srgbClr val="FFFF00"/>
                </a:solidFill>
              </a:rPr>
              <a:t>N: „vyražení“ protonu, vznik </a:t>
            </a:r>
            <a:r>
              <a:rPr lang="cs-CZ" sz="4000" b="1" baseline="30000" dirty="0" smtClean="0">
                <a:solidFill>
                  <a:srgbClr val="FFFF00"/>
                </a:solidFill>
              </a:rPr>
              <a:t>14</a:t>
            </a:r>
            <a:r>
              <a:rPr lang="cs-CZ" sz="4000" b="1" baseline="-25000" dirty="0" smtClean="0">
                <a:solidFill>
                  <a:srgbClr val="FFFF00"/>
                </a:solidFill>
              </a:rPr>
              <a:t>6</a:t>
            </a:r>
            <a:r>
              <a:rPr lang="cs-CZ" sz="4000" b="1" dirty="0" smtClean="0">
                <a:solidFill>
                  <a:srgbClr val="FFFF00"/>
                </a:solidFill>
              </a:rPr>
              <a:t>C: </a:t>
            </a:r>
            <a:r>
              <a:rPr lang="cs-CZ" sz="4000" b="1" u="sng" dirty="0" smtClean="0">
                <a:solidFill>
                  <a:srgbClr val="FFFF00"/>
                </a:solidFill>
              </a:rPr>
              <a:t>n + </a:t>
            </a:r>
            <a:r>
              <a:rPr lang="cs-CZ" sz="4000" b="1" u="sng" baseline="30000" dirty="0" smtClean="0">
                <a:solidFill>
                  <a:srgbClr val="FFFF00"/>
                </a:solidFill>
              </a:rPr>
              <a:t>14</a:t>
            </a:r>
            <a:r>
              <a:rPr lang="cs-CZ" sz="4000" b="1" u="sng" baseline="-25000" dirty="0" smtClean="0">
                <a:solidFill>
                  <a:srgbClr val="FFFF00"/>
                </a:solidFill>
              </a:rPr>
              <a:t>7</a:t>
            </a:r>
            <a:r>
              <a:rPr lang="cs-CZ" sz="4000" b="1" u="sng" dirty="0" smtClean="0">
                <a:solidFill>
                  <a:srgbClr val="FFFF00"/>
                </a:solidFill>
              </a:rPr>
              <a:t>N = </a:t>
            </a:r>
            <a:r>
              <a:rPr lang="cs-CZ" sz="4000" b="1" u="sng" baseline="30000" dirty="0" smtClean="0">
                <a:solidFill>
                  <a:srgbClr val="FFFF00"/>
                </a:solidFill>
              </a:rPr>
              <a:t>14</a:t>
            </a:r>
            <a:r>
              <a:rPr lang="cs-CZ" sz="4000" b="1" u="sng" baseline="-25000" dirty="0" smtClean="0">
                <a:solidFill>
                  <a:srgbClr val="FFFF00"/>
                </a:solidFill>
              </a:rPr>
              <a:t>6</a:t>
            </a:r>
            <a:r>
              <a:rPr lang="cs-CZ" sz="4000" b="1" u="sng" dirty="0" smtClean="0">
                <a:solidFill>
                  <a:srgbClr val="FFFF00"/>
                </a:solidFill>
              </a:rPr>
              <a:t>C + p</a:t>
            </a:r>
            <a:r>
              <a:rPr lang="cs-CZ" sz="4000" b="1" dirty="0" smtClean="0">
                <a:solidFill>
                  <a:srgbClr val="FFFF00"/>
                </a:solidFill>
              </a:rPr>
              <a:t>)</a:t>
            </a:r>
          </a:p>
          <a:p>
            <a:r>
              <a:rPr lang="cs-CZ" sz="4000" b="1" dirty="0">
                <a:solidFill>
                  <a:srgbClr val="FFFF00"/>
                </a:solidFill>
              </a:rPr>
              <a:t>z</a:t>
            </a:r>
            <a:r>
              <a:rPr lang="cs-CZ" sz="4000" b="1" dirty="0" smtClean="0">
                <a:solidFill>
                  <a:srgbClr val="FFFF00"/>
                </a:solidFill>
              </a:rPr>
              <a:t> uhlíku </a:t>
            </a:r>
            <a:r>
              <a:rPr lang="cs-CZ" sz="4000" b="1" baseline="30000" dirty="0" smtClean="0">
                <a:solidFill>
                  <a:srgbClr val="FFFF00"/>
                </a:solidFill>
              </a:rPr>
              <a:t>14</a:t>
            </a:r>
            <a:r>
              <a:rPr lang="cs-CZ" sz="4000" b="1" dirty="0" smtClean="0">
                <a:solidFill>
                  <a:srgbClr val="FFFF00"/>
                </a:solidFill>
              </a:rPr>
              <a:t>C vzniká CO</a:t>
            </a:r>
            <a:r>
              <a:rPr lang="cs-CZ" sz="4000" b="1" baseline="-25000" dirty="0" smtClean="0">
                <a:solidFill>
                  <a:srgbClr val="FFFF00"/>
                </a:solidFill>
              </a:rPr>
              <a:t>2</a:t>
            </a:r>
            <a:r>
              <a:rPr lang="cs-CZ" sz="4000" b="1" dirty="0" smtClean="0">
                <a:solidFill>
                  <a:srgbClr val="FFFF00"/>
                </a:solidFill>
              </a:rPr>
              <a:t>, který se dostává do organismů (viz cyklus uhlíku v přírodě)</a:t>
            </a:r>
          </a:p>
          <a:p>
            <a:r>
              <a:rPr lang="cs-CZ" sz="4000" b="1" dirty="0">
                <a:solidFill>
                  <a:srgbClr val="FFFF00"/>
                </a:solidFill>
              </a:rPr>
              <a:t>z</a:t>
            </a:r>
            <a:r>
              <a:rPr lang="cs-CZ" sz="4000" b="1" dirty="0" smtClean="0">
                <a:solidFill>
                  <a:srgbClr val="FFFF00"/>
                </a:solidFill>
              </a:rPr>
              <a:t>astoupení </a:t>
            </a:r>
            <a:r>
              <a:rPr lang="cs-CZ" sz="4000" b="1" dirty="0">
                <a:solidFill>
                  <a:srgbClr val="FFFF00"/>
                </a:solidFill>
              </a:rPr>
              <a:t>uhlíku </a:t>
            </a:r>
            <a:r>
              <a:rPr lang="cs-CZ" sz="4000" b="1" baseline="30000" dirty="0">
                <a:solidFill>
                  <a:srgbClr val="FFFF00"/>
                </a:solidFill>
              </a:rPr>
              <a:t>14</a:t>
            </a:r>
            <a:r>
              <a:rPr lang="cs-CZ" sz="4000" b="1" dirty="0">
                <a:solidFill>
                  <a:srgbClr val="FFFF00"/>
                </a:solidFill>
              </a:rPr>
              <a:t>C </a:t>
            </a:r>
            <a:r>
              <a:rPr lang="cs-CZ" sz="4000" b="1" dirty="0" smtClean="0">
                <a:solidFill>
                  <a:srgbClr val="FFFF00"/>
                </a:solidFill>
              </a:rPr>
              <a:t>v přírodě: 0,000001</a:t>
            </a:r>
            <a:r>
              <a:rPr lang="cs-CZ" sz="4000" b="1" dirty="0">
                <a:solidFill>
                  <a:srgbClr val="FFFF00"/>
                </a:solidFill>
              </a:rPr>
              <a:t> % veškerého </a:t>
            </a:r>
            <a:r>
              <a:rPr lang="cs-CZ" sz="4000" b="1" dirty="0" smtClean="0">
                <a:solidFill>
                  <a:srgbClr val="FFFF00"/>
                </a:solidFill>
              </a:rPr>
              <a:t>C</a:t>
            </a:r>
          </a:p>
          <a:p>
            <a:r>
              <a:rPr lang="cs-CZ" sz="4000" b="1" dirty="0" smtClean="0">
                <a:solidFill>
                  <a:srgbClr val="FFFF00"/>
                </a:solidFill>
              </a:rPr>
              <a:t>smrt organismu = přerušení příjmu uhlíku </a:t>
            </a:r>
            <a:r>
              <a:rPr lang="cs-CZ" sz="4000" b="1" baseline="30000" dirty="0" smtClean="0">
                <a:solidFill>
                  <a:srgbClr val="FFFF00"/>
                </a:solidFill>
              </a:rPr>
              <a:t>14</a:t>
            </a:r>
            <a:r>
              <a:rPr lang="cs-CZ" sz="4000" b="1" dirty="0" smtClean="0">
                <a:solidFill>
                  <a:srgbClr val="FFFF00"/>
                </a:solidFill>
              </a:rPr>
              <a:t>C</a:t>
            </a:r>
            <a:endParaRPr lang="cs-CZ" sz="4000" b="1" dirty="0">
              <a:solidFill>
                <a:srgbClr val="FFFF00"/>
              </a:solidFill>
            </a:endParaRPr>
          </a:p>
          <a:p>
            <a:endParaRPr lang="cs-CZ" sz="4000" b="1" dirty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Radiouhlíková metoda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datování - princip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srgbClr val="FFFF00"/>
                </a:solidFill>
              </a:rPr>
              <a:t>p</a:t>
            </a:r>
            <a:r>
              <a:rPr lang="cs-CZ" sz="3600" b="1" dirty="0" smtClean="0">
                <a:solidFill>
                  <a:srgbClr val="FFFF00"/>
                </a:solidFill>
              </a:rPr>
              <a:t>oločas </a:t>
            </a:r>
            <a:r>
              <a:rPr lang="cs-CZ" sz="3600" b="1" dirty="0">
                <a:solidFill>
                  <a:srgbClr val="FFFF00"/>
                </a:solidFill>
              </a:rPr>
              <a:t>rozpadu </a:t>
            </a:r>
            <a:r>
              <a:rPr lang="cs-CZ" sz="3600" b="1" dirty="0" smtClean="0">
                <a:solidFill>
                  <a:srgbClr val="FFFF00"/>
                </a:solidFill>
              </a:rPr>
              <a:t>uhlíku </a:t>
            </a:r>
            <a:r>
              <a:rPr lang="cs-CZ" sz="3600" b="1" baseline="30000" dirty="0" smtClean="0">
                <a:solidFill>
                  <a:srgbClr val="FFFF00"/>
                </a:solidFill>
              </a:rPr>
              <a:t>14</a:t>
            </a:r>
            <a:r>
              <a:rPr lang="cs-CZ" sz="3600" b="1" dirty="0" smtClean="0">
                <a:solidFill>
                  <a:srgbClr val="FFFF00"/>
                </a:solidFill>
              </a:rPr>
              <a:t>C </a:t>
            </a:r>
            <a:r>
              <a:rPr lang="cs-CZ" sz="3600" b="1" dirty="0">
                <a:solidFill>
                  <a:srgbClr val="FFFF00"/>
                </a:solidFill>
              </a:rPr>
              <a:t>je 5730 </a:t>
            </a:r>
            <a:r>
              <a:rPr lang="cs-CZ" sz="3600" b="1" dirty="0" smtClean="0">
                <a:solidFill>
                  <a:srgbClr val="FFFF00"/>
                </a:solidFill>
              </a:rPr>
              <a:t>let, uhlík </a:t>
            </a:r>
            <a:r>
              <a:rPr lang="cs-CZ" sz="3600" b="1" baseline="30000" dirty="0" smtClean="0">
                <a:solidFill>
                  <a:srgbClr val="FFFF00"/>
                </a:solidFill>
              </a:rPr>
              <a:t>12</a:t>
            </a:r>
            <a:r>
              <a:rPr lang="cs-CZ" sz="3600" b="1" dirty="0" smtClean="0">
                <a:solidFill>
                  <a:srgbClr val="FFFF00"/>
                </a:solidFill>
              </a:rPr>
              <a:t>C je ovšem stabilní (nerozpadá se), </a:t>
            </a:r>
            <a:r>
              <a:rPr lang="cs-CZ" sz="3600" b="1" dirty="0">
                <a:solidFill>
                  <a:srgbClr val="FFFF00"/>
                </a:solidFill>
              </a:rPr>
              <a:t>změřením jeho poměru ke stabilnímu </a:t>
            </a:r>
            <a:r>
              <a:rPr lang="cs-CZ" sz="3600" b="1" baseline="30000" dirty="0">
                <a:solidFill>
                  <a:srgbClr val="FFFF00"/>
                </a:solidFill>
              </a:rPr>
              <a:t>12</a:t>
            </a:r>
            <a:r>
              <a:rPr lang="cs-CZ" sz="3600" b="1" dirty="0">
                <a:solidFill>
                  <a:srgbClr val="FFFF00"/>
                </a:solidFill>
              </a:rPr>
              <a:t>C je pak možné určit dobu, kdy organismus </a:t>
            </a:r>
            <a:r>
              <a:rPr lang="cs-CZ" sz="3600" b="1" dirty="0" smtClean="0">
                <a:solidFill>
                  <a:srgbClr val="FFFF00"/>
                </a:solidFill>
              </a:rPr>
              <a:t>zemřel</a:t>
            </a:r>
          </a:p>
          <a:p>
            <a:r>
              <a:rPr lang="cs-CZ" sz="3600" b="1" u="sng" dirty="0" smtClean="0">
                <a:solidFill>
                  <a:srgbClr val="FFFF00"/>
                </a:solidFill>
              </a:rPr>
              <a:t>poločas rozpadu</a:t>
            </a:r>
            <a:r>
              <a:rPr lang="cs-CZ" sz="3600" b="1" dirty="0" smtClean="0">
                <a:solidFill>
                  <a:srgbClr val="FFFF00"/>
                </a:solidFill>
              </a:rPr>
              <a:t>: </a:t>
            </a:r>
            <a:r>
              <a:rPr lang="cs-CZ" sz="3600" b="1" dirty="0">
                <a:solidFill>
                  <a:srgbClr val="FFFF00"/>
                </a:solidFill>
              </a:rPr>
              <a:t>doba, za kterou se přemění polovina celkového počtu atomárních jader ve vzorku</a:t>
            </a:r>
          </a:p>
          <a:p>
            <a:endParaRPr lang="cs-CZ" sz="3100" b="1" dirty="0">
              <a:solidFill>
                <a:srgbClr val="FFFF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FFFF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Radiouhlíková metoda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datování, poločas rozpadu</a:t>
            </a:r>
            <a:b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</a:b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(wikipedia.cz)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441696"/>
          </a:xfrm>
        </p:spPr>
        <p:txBody>
          <a:bodyPr>
            <a:normAutofit fontScale="25000" lnSpcReduction="20000"/>
          </a:bodyPr>
          <a:lstStyle/>
          <a:p>
            <a:r>
              <a:rPr lang="cs-CZ" sz="9000" b="1" dirty="0">
                <a:solidFill>
                  <a:srgbClr val="FFFF00"/>
                </a:solidFill>
              </a:rPr>
              <a:t>rok smrti </a:t>
            </a:r>
            <a:r>
              <a:rPr lang="cs-CZ" sz="9000" b="1" dirty="0" smtClean="0">
                <a:solidFill>
                  <a:srgbClr val="FFFF00"/>
                </a:solidFill>
              </a:rPr>
              <a:t>organismu - rozpadlo </a:t>
            </a:r>
            <a:r>
              <a:rPr lang="cs-CZ" sz="9000" b="1" dirty="0">
                <a:solidFill>
                  <a:srgbClr val="FFFF00"/>
                </a:solidFill>
              </a:rPr>
              <a:t>se</a:t>
            </a:r>
          </a:p>
          <a:p>
            <a:r>
              <a:rPr lang="cs-CZ" sz="9000" b="1" dirty="0">
                <a:solidFill>
                  <a:srgbClr val="FFFF00"/>
                </a:solidFill>
              </a:rPr>
              <a:t>-5730 </a:t>
            </a:r>
            <a:r>
              <a:rPr lang="cs-CZ" sz="9000" b="1" dirty="0" smtClean="0">
                <a:solidFill>
                  <a:srgbClr val="FFFF00"/>
                </a:solidFill>
              </a:rPr>
              <a:t>– 50 %</a:t>
            </a:r>
            <a:endParaRPr lang="cs-CZ" sz="9000" b="1" dirty="0">
              <a:solidFill>
                <a:srgbClr val="FFFF00"/>
              </a:solidFill>
            </a:endParaRPr>
          </a:p>
          <a:p>
            <a:r>
              <a:rPr lang="cs-CZ" sz="9000" b="1" dirty="0">
                <a:solidFill>
                  <a:srgbClr val="FFFF00"/>
                </a:solidFill>
              </a:rPr>
              <a:t>-9460 </a:t>
            </a:r>
            <a:r>
              <a:rPr lang="cs-CZ" sz="9000" b="1" dirty="0" smtClean="0">
                <a:solidFill>
                  <a:srgbClr val="FFFF00"/>
                </a:solidFill>
              </a:rPr>
              <a:t>– 75 %</a:t>
            </a:r>
            <a:endParaRPr lang="cs-CZ" sz="9000" b="1" dirty="0">
              <a:solidFill>
                <a:srgbClr val="FFFF00"/>
              </a:solidFill>
            </a:endParaRPr>
          </a:p>
          <a:p>
            <a:r>
              <a:rPr lang="cs-CZ" sz="9000" b="1" dirty="0">
                <a:solidFill>
                  <a:srgbClr val="FFFF00"/>
                </a:solidFill>
              </a:rPr>
              <a:t>-15190 </a:t>
            </a:r>
            <a:r>
              <a:rPr lang="cs-CZ" sz="9000" b="1" dirty="0" smtClean="0">
                <a:solidFill>
                  <a:srgbClr val="FFFF00"/>
                </a:solidFill>
              </a:rPr>
              <a:t>- </a:t>
            </a:r>
            <a:r>
              <a:rPr lang="cs-CZ" sz="9000" b="1" smtClean="0">
                <a:solidFill>
                  <a:srgbClr val="FFFF00"/>
                </a:solidFill>
              </a:rPr>
              <a:t>87,5 %</a:t>
            </a:r>
            <a:endParaRPr lang="cs-CZ" sz="9000" b="1" dirty="0">
              <a:solidFill>
                <a:srgbClr val="FFFF00"/>
              </a:solidFill>
            </a:endParaRPr>
          </a:p>
          <a:p>
            <a:r>
              <a:rPr lang="cs-CZ" sz="9000" b="1" dirty="0">
                <a:solidFill>
                  <a:srgbClr val="FFFF00"/>
                </a:solidFill>
              </a:rPr>
              <a:t>-20920 </a:t>
            </a:r>
            <a:r>
              <a:rPr lang="cs-CZ" sz="9000" b="1" dirty="0" smtClean="0">
                <a:solidFill>
                  <a:srgbClr val="FFFF00"/>
                </a:solidFill>
              </a:rPr>
              <a:t>- 93,75 %</a:t>
            </a:r>
            <a:endParaRPr lang="cs-CZ" sz="9000" b="1" dirty="0">
              <a:solidFill>
                <a:srgbClr val="FFFF00"/>
              </a:solidFill>
            </a:endParaRPr>
          </a:p>
          <a:p>
            <a:r>
              <a:rPr lang="cs-CZ" sz="9000" b="1" dirty="0">
                <a:solidFill>
                  <a:srgbClr val="FFFF00"/>
                </a:solidFill>
              </a:rPr>
              <a:t>-26650 </a:t>
            </a:r>
            <a:r>
              <a:rPr lang="cs-CZ" sz="9000" b="1" dirty="0" smtClean="0">
                <a:solidFill>
                  <a:srgbClr val="FFFF00"/>
                </a:solidFill>
              </a:rPr>
              <a:t>- 96,875 %</a:t>
            </a:r>
            <a:endParaRPr lang="cs-CZ" sz="9000" b="1" dirty="0">
              <a:solidFill>
                <a:srgbClr val="FFFF00"/>
              </a:solidFill>
            </a:endParaRPr>
          </a:p>
          <a:p>
            <a:r>
              <a:rPr lang="cs-CZ" sz="9000" b="1" dirty="0">
                <a:solidFill>
                  <a:srgbClr val="FFFF00"/>
                </a:solidFill>
              </a:rPr>
              <a:t>-32380 </a:t>
            </a:r>
            <a:r>
              <a:rPr lang="cs-CZ" sz="9000" b="1" dirty="0" smtClean="0">
                <a:solidFill>
                  <a:srgbClr val="FFFF00"/>
                </a:solidFill>
              </a:rPr>
              <a:t>- 98,4375 %</a:t>
            </a:r>
            <a:endParaRPr lang="cs-CZ" sz="9000" b="1" dirty="0">
              <a:solidFill>
                <a:srgbClr val="FFFF00"/>
              </a:solidFill>
            </a:endParaRPr>
          </a:p>
          <a:p>
            <a:r>
              <a:rPr lang="cs-CZ" sz="9000" b="1" dirty="0">
                <a:solidFill>
                  <a:srgbClr val="FFFF00"/>
                </a:solidFill>
              </a:rPr>
              <a:t>-38110 </a:t>
            </a:r>
            <a:r>
              <a:rPr lang="cs-CZ" sz="9000" b="1" dirty="0" smtClean="0">
                <a:solidFill>
                  <a:srgbClr val="FFFF00"/>
                </a:solidFill>
              </a:rPr>
              <a:t>- 99,21875 %</a:t>
            </a:r>
            <a:endParaRPr lang="cs-CZ" sz="9000" b="1" dirty="0">
              <a:solidFill>
                <a:srgbClr val="FFFF00"/>
              </a:solidFill>
            </a:endParaRPr>
          </a:p>
          <a:p>
            <a:r>
              <a:rPr lang="cs-CZ" sz="9000" b="1" dirty="0">
                <a:solidFill>
                  <a:srgbClr val="FFFF00"/>
                </a:solidFill>
              </a:rPr>
              <a:t>-43840 </a:t>
            </a:r>
            <a:r>
              <a:rPr lang="cs-CZ" sz="9000" b="1" dirty="0" smtClean="0">
                <a:solidFill>
                  <a:srgbClr val="FFFF00"/>
                </a:solidFill>
              </a:rPr>
              <a:t>- 99,609375 %</a:t>
            </a:r>
            <a:endParaRPr lang="cs-CZ" sz="9000" b="1" dirty="0">
              <a:solidFill>
                <a:srgbClr val="FFFF00"/>
              </a:solidFill>
            </a:endParaRPr>
          </a:p>
          <a:p>
            <a:r>
              <a:rPr lang="cs-CZ" sz="9000" b="1" dirty="0">
                <a:solidFill>
                  <a:srgbClr val="FFFF00"/>
                </a:solidFill>
              </a:rPr>
              <a:t>-49570 </a:t>
            </a:r>
            <a:r>
              <a:rPr lang="cs-CZ" sz="9000" b="1" dirty="0" smtClean="0">
                <a:solidFill>
                  <a:srgbClr val="FFFF00"/>
                </a:solidFill>
              </a:rPr>
              <a:t>- 99,8046875 %</a:t>
            </a:r>
            <a:endParaRPr lang="cs-CZ" sz="9000" b="1" dirty="0">
              <a:solidFill>
                <a:srgbClr val="FFFF00"/>
              </a:solidFill>
            </a:endParaRPr>
          </a:p>
          <a:p>
            <a:r>
              <a:rPr lang="cs-CZ" sz="9000" b="1" dirty="0" smtClean="0">
                <a:solidFill>
                  <a:srgbClr val="FFFF00"/>
                </a:solidFill>
              </a:rPr>
              <a:t>Dále se pro datování používají např. argon nebo uran (případně i jiné izotopy, využití rozdílných poločasů rozpadu), protože obsah </a:t>
            </a:r>
            <a:r>
              <a:rPr lang="cs-CZ" sz="9200" b="1" dirty="0">
                <a:solidFill>
                  <a:srgbClr val="FFFF00"/>
                </a:solidFill>
              </a:rPr>
              <a:t>uhlíku </a:t>
            </a:r>
            <a:r>
              <a:rPr lang="cs-CZ" sz="9200" b="1" baseline="30000" dirty="0">
                <a:solidFill>
                  <a:srgbClr val="FFFF00"/>
                </a:solidFill>
              </a:rPr>
              <a:t>14</a:t>
            </a:r>
            <a:r>
              <a:rPr lang="cs-CZ" sz="9200" b="1" dirty="0">
                <a:solidFill>
                  <a:srgbClr val="FFFF00"/>
                </a:solidFill>
              </a:rPr>
              <a:t>C </a:t>
            </a:r>
            <a:r>
              <a:rPr lang="cs-CZ" sz="9200" b="1" dirty="0" smtClean="0">
                <a:solidFill>
                  <a:srgbClr val="FFFF00"/>
                </a:solidFill>
              </a:rPr>
              <a:t>ve vzorku je příliš nízký – předpoklad vzniku chyb)</a:t>
            </a:r>
            <a:endParaRPr lang="cs-CZ" sz="92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Radiouhlíková metoda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datování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441696"/>
          </a:xfrm>
        </p:spPr>
        <p:txBody>
          <a:bodyPr>
            <a:normAutofit fontScale="40000" lnSpcReduction="20000"/>
          </a:bodyPr>
          <a:lstStyle/>
          <a:p>
            <a:r>
              <a:rPr lang="cs-CZ" sz="9000" b="1" u="sng" dirty="0" smtClean="0">
                <a:solidFill>
                  <a:srgbClr val="FFFF00"/>
                </a:solidFill>
              </a:rPr>
              <a:t>nevýhody</a:t>
            </a:r>
            <a:r>
              <a:rPr lang="cs-CZ" sz="9000" b="1" dirty="0" smtClean="0">
                <a:solidFill>
                  <a:srgbClr val="FFFF00"/>
                </a:solidFill>
              </a:rPr>
              <a:t>:</a:t>
            </a:r>
          </a:p>
          <a:p>
            <a:r>
              <a:rPr lang="cs-CZ" sz="9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omezená přesnost určení stáří biologického materiálu (zhruba 200 – 50000 let)</a:t>
            </a:r>
          </a:p>
          <a:p>
            <a:r>
              <a:rPr lang="cs-CZ" sz="9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použitelnost pouze pro biologický materiál</a:t>
            </a:r>
          </a:p>
          <a:p>
            <a:r>
              <a:rPr lang="cs-CZ" sz="9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destruktivní metoda: vzorek se obvykle spálí na čistý uhlík</a:t>
            </a:r>
            <a:endParaRPr lang="cs-CZ" sz="92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902288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785926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Za pozornost děkuji.</a:t>
            </a:r>
          </a:p>
        </p:txBody>
      </p:sp>
    </p:spTree>
    <p:extLst>
      <p:ext uri="{BB962C8B-B14F-4D97-AF65-F5344CB8AC3E}">
        <p14:creationId xmlns:p14="http://schemas.microsoft.com/office/powerpoint/2010/main" xmlns="" val="2141710526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xit" presetSubtype="16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1984</TotalTime>
  <Words>423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Radiouhlíková metoda datování</vt:lpstr>
      <vt:lpstr>Radiouhlíková metoda datování</vt:lpstr>
      <vt:lpstr>Radiouhlíková metoda datování - princip</vt:lpstr>
      <vt:lpstr>Radiouhlíková metoda datování - princip</vt:lpstr>
      <vt:lpstr>Radiouhlíková metoda datování, poločas rozpadu (wikipedia.cz)</vt:lpstr>
      <vt:lpstr>Radiouhlíková metoda datování</vt:lpstr>
      <vt:lpstr>Za pozornost děkuji.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User1</dc:creator>
  <cp:lastModifiedBy>Jirka</cp:lastModifiedBy>
  <cp:revision>215</cp:revision>
  <dcterms:created xsi:type="dcterms:W3CDTF">2012-11-21T17:26:46Z</dcterms:created>
  <dcterms:modified xsi:type="dcterms:W3CDTF">2013-05-02T17:40:07Z</dcterms:modified>
</cp:coreProperties>
</file>