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1" r:id="rId2"/>
    <p:sldId id="257" r:id="rId3"/>
    <p:sldId id="258" r:id="rId4"/>
    <p:sldId id="259" r:id="rId5"/>
    <p:sldId id="260" r:id="rId6"/>
    <p:sldId id="262" r:id="rId7"/>
    <p:sldId id="264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B5F245-C62D-44BF-B802-73A4FF2AA830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C36F30-610E-4216-A90D-78C1F3896E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39080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28" y="4343324"/>
            <a:ext cx="5486309" cy="4114871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BD978-6728-4ED6-8BAF-0E6545786FCF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8529-090C-456C-A14D-8E875205E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44812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BD978-6728-4ED6-8BAF-0E6545786FCF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8529-090C-456C-A14D-8E875205E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88013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BD978-6728-4ED6-8BAF-0E6545786FCF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8529-090C-456C-A14D-8E875205E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25370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BD978-6728-4ED6-8BAF-0E6545786FCF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8529-090C-456C-A14D-8E875205E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69023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BD978-6728-4ED6-8BAF-0E6545786FCF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8529-090C-456C-A14D-8E875205E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24612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BD978-6728-4ED6-8BAF-0E6545786FCF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8529-090C-456C-A14D-8E875205E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92550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BD978-6728-4ED6-8BAF-0E6545786FCF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8529-090C-456C-A14D-8E875205E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34726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BD978-6728-4ED6-8BAF-0E6545786FCF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8529-090C-456C-A14D-8E875205E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73368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BD978-6728-4ED6-8BAF-0E6545786FCF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8529-090C-456C-A14D-8E875205E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03154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BD978-6728-4ED6-8BAF-0E6545786FCF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8529-090C-456C-A14D-8E875205E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52263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BD978-6728-4ED6-8BAF-0E6545786FCF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8529-090C-456C-A14D-8E875205E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02566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9BD978-6728-4ED6-8BAF-0E6545786FCF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0B8529-090C-456C-A14D-8E875205E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79510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685800" y="2130478"/>
            <a:ext cx="7772043" cy="3489121"/>
          </a:xfrm>
        </p:spPr>
        <p:txBody>
          <a:bodyPr>
            <a:spAutoFit/>
          </a:bodyPr>
          <a:lstStyle/>
          <a:p>
            <a:pPr lvl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/>
          <p:nvPr/>
        </p:nvSpPr>
        <p:spPr>
          <a:xfrm>
            <a:off x="1339559" y="4140000"/>
            <a:ext cx="6400443" cy="2953795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val f2"/>
              <a:gd name="f7" fmla="val f3"/>
              <a:gd name="f8" fmla="+- f7 0 f6"/>
              <a:gd name="f9" fmla="*/ f8 1 21600"/>
              <a:gd name="f10" fmla="*/ f6 1 f9"/>
              <a:gd name="f11" fmla="*/ f7 1 f9"/>
              <a:gd name="f12" fmla="*/ f10 f4 1"/>
              <a:gd name="f13" fmla="*/ f11 f4 1"/>
              <a:gd name="f14" fmla="*/ f11 f5 1"/>
              <a:gd name="f15" fmla="*/ f10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2" t="f15" r="f13" b="f14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square" lIns="91440" tIns="91440" rIns="91440" bIns="45720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Lucida Sans Unicode" pitchFamily="2"/>
              <a:cs typeface="Mangal" pitchFamily="2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2157" y="179999"/>
            <a:ext cx="9143643" cy="2340004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1259997" y="1799996"/>
            <a:ext cx="7020004" cy="1439997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Podnadpis 5"/>
          <p:cNvSpPr txBox="1">
            <a:spLocks noGrp="1"/>
          </p:cNvSpPr>
          <p:nvPr>
            <p:ph type="subTitle" idx="4294967295"/>
          </p:nvPr>
        </p:nvSpPr>
        <p:spPr>
          <a:xfrm>
            <a:off x="457200" y="1649522"/>
            <a:ext cx="8229243" cy="4435918"/>
          </a:xfrm>
        </p:spPr>
        <p:txBody>
          <a:bodyPr anchor="ctr" anchorCtr="1"/>
          <a:lstStyle/>
          <a:p>
            <a:pPr marL="0" lvl="0" indent="0" algn="ctr" hangingPunct="0">
              <a:buNone/>
            </a:pPr>
            <a:r>
              <a:rPr lang="cs-CZ" dirty="0" smtClean="0">
                <a:latin typeface="TrebuchetMS" pitchFamily="34"/>
              </a:rPr>
              <a:t>VY_32_INOVACE_2 PRV3-1</a:t>
            </a:r>
            <a:endParaRPr lang="cs-CZ" dirty="0">
              <a:latin typeface="TrebuchetMS" pitchFamily="34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18614" y="4005064"/>
            <a:ext cx="7400899" cy="2376264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 b="1" i="0" u="none" strike="noStrike" kern="0" cap="none" spc="0" baseline="0">
                <a:solidFill>
                  <a:srgbClr val="000000"/>
                </a:solidFill>
                <a:uFillTx/>
                <a:latin typeface="TrebuchetMS-Bold"/>
                <a:ea typeface="TrebuchetMS-Bold"/>
                <a:cs typeface="TrebuchetMS-Bold"/>
              </a:defRPr>
            </a:pPr>
            <a:r>
              <a:rPr lang="cs-CZ" sz="3100" b="1" i="0" u="none" strike="noStrike" kern="1200" cap="none" spc="0" baseline="0" dirty="0">
                <a:solidFill>
                  <a:srgbClr val="000000"/>
                </a:solidFill>
                <a:uFillTx/>
                <a:latin typeface="TrebuchetMS-Bold" pitchFamily="18"/>
                <a:ea typeface="TrebuchetMS-Bold" pitchFamily="2"/>
                <a:cs typeface="TrebuchetMS-Bold" pitchFamily="2"/>
              </a:rPr>
              <a:t>VÝUKOVÝ MATERIÁL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2250" b="0" i="0" u="none" strike="noStrike" kern="0" cap="none" spc="0" baseline="0">
                <a:solidFill>
                  <a:srgbClr val="000000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225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zpracovaný v rámci projektu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2250" b="0" i="0" u="none" strike="noStrike" kern="0" cap="none" spc="0" baseline="0">
                <a:solidFill>
                  <a:srgbClr val="000000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225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EU peníze školám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000" b="0" i="0" u="none" strike="noStrike" kern="0" cap="none" spc="0" baseline="0">
                <a:solidFill>
                  <a:srgbClr val="000000"/>
                </a:solidFill>
                <a:uFillTx/>
                <a:latin typeface="TrebuchetMS-Bold"/>
                <a:ea typeface="TrebuchetMS-Bold"/>
                <a:cs typeface="TrebuchetMS-Bold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Registrační číslo projektu: </a:t>
            </a:r>
            <a:r>
              <a:rPr lang="cs-CZ" sz="120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CZ.1.07/1.4.00/21.2597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000" b="0" i="0" u="none" strike="noStrike" kern="0" cap="none" spc="0" baseline="0">
                <a:solidFill>
                  <a:srgbClr val="000000"/>
                </a:solidFill>
                <a:uFillTx/>
                <a:latin typeface="TrebuchetMS-Bold"/>
                <a:ea typeface="TrebuchetMS-Bold"/>
                <a:cs typeface="TrebuchetMS-Bold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Šablona: </a:t>
            </a:r>
            <a:r>
              <a:rPr lang="cs-CZ" sz="120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III/2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Ověřeno ve výuce dne</a:t>
            </a:r>
            <a:r>
              <a:rPr lang="cs-CZ" sz="1200" b="0" i="0" u="none" strike="noStrike" kern="1200" cap="none" spc="0" baseline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: </a:t>
            </a:r>
            <a:r>
              <a:rPr lang="cs-CZ" sz="120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24.4.2013</a:t>
            </a:r>
            <a:r>
              <a:rPr lang="cs-CZ" sz="1200" b="0" i="0" u="none" strike="noStrike" kern="1200" cap="none" spc="0" baseline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 </a:t>
            </a: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Třída: </a:t>
            </a: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II.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Název </a:t>
            </a: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materiálu: Naše škola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 </a:t>
            </a: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Anotace: procvičování slovní zásoby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Autor: 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Lada Boháčková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</p:txBody>
      </p:sp>
    </p:spTree>
    <p:extLst>
      <p:ext uri="{BB962C8B-B14F-4D97-AF65-F5344CB8AC3E}">
        <p14:creationId xmlns:p14="http://schemas.microsoft.com/office/powerpoint/2010/main" val="689297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co  nepatří do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třídy  - lavice, tabule, tramvaj, učebnice</a:t>
            </a:r>
          </a:p>
          <a:p>
            <a:r>
              <a:rPr lang="cs-CZ" dirty="0"/>
              <a:t>š</a:t>
            </a:r>
            <a:r>
              <a:rPr lang="cs-CZ" dirty="0" smtClean="0"/>
              <a:t>atny - botník, věšák, kůň, čepice</a:t>
            </a:r>
          </a:p>
          <a:p>
            <a:r>
              <a:rPr lang="cs-CZ" dirty="0"/>
              <a:t>j</a:t>
            </a:r>
            <a:r>
              <a:rPr lang="cs-CZ" dirty="0" smtClean="0"/>
              <a:t>ídelny - klaun, talíř, příbor, jídelní stůl</a:t>
            </a:r>
          </a:p>
          <a:p>
            <a:r>
              <a:rPr lang="cs-CZ" dirty="0" smtClean="0"/>
              <a:t>tělocvičny - míč, žíněnka, knedlík, vařečka</a:t>
            </a:r>
          </a:p>
          <a:p>
            <a:r>
              <a:rPr lang="cs-CZ" dirty="0"/>
              <a:t>d</a:t>
            </a:r>
            <a:r>
              <a:rPr lang="cs-CZ" dirty="0" smtClean="0"/>
              <a:t>ružiny - hračky, blecha, děti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025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Vytleskej rytmus a vymysli slova se stejným počtem slabik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ř</a:t>
            </a:r>
            <a:r>
              <a:rPr lang="cs-CZ" dirty="0" smtClean="0"/>
              <a:t>editelka</a:t>
            </a:r>
          </a:p>
          <a:p>
            <a:r>
              <a:rPr lang="cs-CZ" dirty="0"/>
              <a:t>š</a:t>
            </a:r>
            <a:r>
              <a:rPr lang="cs-CZ" dirty="0" smtClean="0"/>
              <a:t>kolník</a:t>
            </a:r>
          </a:p>
          <a:p>
            <a:r>
              <a:rPr lang="cs-CZ" dirty="0"/>
              <a:t>ž</a:t>
            </a:r>
            <a:r>
              <a:rPr lang="cs-CZ" dirty="0" smtClean="0"/>
              <a:t>ák</a:t>
            </a:r>
          </a:p>
          <a:p>
            <a:r>
              <a:rPr lang="cs-CZ" dirty="0" smtClean="0"/>
              <a:t>ořezávátko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04652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Oprav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 školy chodíme pouze v sobotu a neděli.</a:t>
            </a:r>
          </a:p>
          <a:p>
            <a:r>
              <a:rPr lang="cs-CZ" dirty="0" smtClean="0"/>
              <a:t>Oběd ve školní kuchyni nám připravuje pan školník.</a:t>
            </a:r>
          </a:p>
          <a:p>
            <a:r>
              <a:rPr lang="cs-CZ" dirty="0" smtClean="0"/>
              <a:t>Paní ředitelka odmetá v zimě sníh před školou.</a:t>
            </a:r>
          </a:p>
          <a:p>
            <a:r>
              <a:rPr lang="cs-CZ" dirty="0" smtClean="0"/>
              <a:t>V tělocvičně s námi pan učitel píše, čte a počítá.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28369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Nakresli své nejoblíbenější místo </a:t>
            </a:r>
            <a:r>
              <a:rPr lang="cs-CZ" smtClean="0"/>
              <a:t>ve škole.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04707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 druhé třídy chodí 15 děvčat. Chlapců je o 5 méně. Kolik dětí navštěvuje druhou třídu?</a:t>
            </a:r>
          </a:p>
          <a:p>
            <a:endParaRPr lang="cs-CZ" dirty="0"/>
          </a:p>
          <a:p>
            <a:r>
              <a:rPr lang="cs-CZ" dirty="0" smtClean="0"/>
              <a:t>Vytvoř podobné úlohy ze školního prostředí.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04912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materiál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47882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Děvčat je 15.</a:t>
            </a:r>
          </a:p>
          <a:p>
            <a:r>
              <a:rPr lang="cs-CZ" dirty="0" smtClean="0"/>
              <a:t>Chlapců o 5 méně.( 15 – 5 = 10)</a:t>
            </a:r>
          </a:p>
          <a:p>
            <a:r>
              <a:rPr lang="cs-CZ" dirty="0" smtClean="0"/>
              <a:t>Dětí je 25. </a:t>
            </a:r>
            <a:r>
              <a:rPr lang="cs-CZ" smtClean="0"/>
              <a:t>(15+ 10 = 25)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Řešení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789678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212</Words>
  <Application>Microsoft Office PowerPoint</Application>
  <PresentationFormat>Předvádění na obrazovce (4:3)</PresentationFormat>
  <Paragraphs>38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    </vt:lpstr>
      <vt:lpstr>Najdi co  nepatří do</vt:lpstr>
      <vt:lpstr>Vytleskej rytmus a vymysli slova se stejným počtem slabik</vt:lpstr>
      <vt:lpstr>Oprav věty</vt:lpstr>
      <vt:lpstr>Nakresli své nejoblíbenější místo ve škole.</vt:lpstr>
      <vt:lpstr>vypočítej</vt:lpstr>
      <vt:lpstr>Použité zdroje:</vt:lpstr>
      <vt:lpstr>Řešení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zš2</dc:title>
  <dc:creator>Žák</dc:creator>
  <cp:lastModifiedBy>Žák</cp:lastModifiedBy>
  <cp:revision>10</cp:revision>
  <dcterms:created xsi:type="dcterms:W3CDTF">2012-08-29T12:35:57Z</dcterms:created>
  <dcterms:modified xsi:type="dcterms:W3CDTF">2013-05-03T10:54:27Z</dcterms:modified>
</cp:coreProperties>
</file>