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4" d="100"/>
          <a:sy n="74" d="100"/>
        </p:scale>
        <p:origin x="-216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A6DBED17-4C34-427E-94E7-C10D7A8B163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EA609EC-CB86-41DF-91C5-31DEACCCA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BED17-4C34-427E-94E7-C10D7A8B163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609EC-CB86-41DF-91C5-31DEACCCA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BED17-4C34-427E-94E7-C10D7A8B163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609EC-CB86-41DF-91C5-31DEACCCA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BED17-4C34-427E-94E7-C10D7A8B163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609EC-CB86-41DF-91C5-31DEACCCAEA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BED17-4C34-427E-94E7-C10D7A8B163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609EC-CB86-41DF-91C5-31DEACCCAEA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BED17-4C34-427E-94E7-C10D7A8B163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609EC-CB86-41DF-91C5-31DEACCCA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BED17-4C34-427E-94E7-C10D7A8B163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609EC-CB86-41DF-91C5-31DEACCCA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A6DBED17-4C34-427E-94E7-C10D7A8B163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EA609EC-CB86-41DF-91C5-31DEACCCA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A6DBED17-4C34-427E-94E7-C10D7A8B163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EA609EC-CB86-41DF-91C5-31DEACCCA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BED17-4C34-427E-94E7-C10D7A8B163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609EC-CB86-41DF-91C5-31DEACCCA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BED17-4C34-427E-94E7-C10D7A8B163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609EC-CB86-41DF-91C5-31DEACCCA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6DBED17-4C34-427E-94E7-C10D7A8B163A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EA609EC-CB86-41DF-91C5-31DEACCCAEA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340769"/>
            <a:ext cx="7772400" cy="144016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6" name="Rectangle 1"/>
          <p:cNvSpPr>
            <a:spLocks noGrp="1" noChangeArrowheads="1"/>
          </p:cNvSpPr>
          <p:nvPr>
            <p:ph type="subTitle" idx="1"/>
          </p:nvPr>
        </p:nvSpPr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5477841"/>
              </p:ext>
            </p:extLst>
          </p:nvPr>
        </p:nvGraphicFramePr>
        <p:xfrm>
          <a:off x="2267744" y="2132859"/>
          <a:ext cx="4608512" cy="39045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11431"/>
                <a:gridCol w="3297081"/>
              </a:tblGrid>
              <a:tr h="3565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Základní škola Zaječí, okres Břeclav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Školní 402, 691 05, příspěvková organizace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</a:tr>
              <a:tr h="1723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projektu: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CZ.1.07/1.4.00/21.1131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</a:tr>
              <a:tr h="1723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PaedDr. Alena Krontorádová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</a:tr>
              <a:tr h="1723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vytvoření: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3.9.2012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</a:tr>
              <a:tr h="1723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Ověření ve výuce: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6.9.2012 v IX</a:t>
                      </a:r>
                      <a:r>
                        <a:rPr lang="cs-CZ" sz="1100" dirty="0" smtClean="0">
                          <a:effectLst/>
                        </a:rPr>
                        <a:t>. třídě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</a:tr>
              <a:tr h="1723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Šablona: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III/2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</a:tr>
              <a:tr h="1723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Sada: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r>
                        <a:rPr lang="cs-CZ" sz="1100" smtClean="0">
                          <a:effectLst/>
                        </a:rPr>
                        <a:t>6.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</a:tr>
              <a:tr h="3565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VY_32_INOVACE_ </a:t>
                      </a:r>
                      <a:r>
                        <a:rPr lang="cs-CZ" sz="1100" dirty="0" smtClean="0">
                          <a:effectLst/>
                        </a:rPr>
                        <a:t>6/4 _  </a:t>
                      </a:r>
                      <a:r>
                        <a:rPr lang="cs-CZ" sz="1100" dirty="0">
                          <a:effectLst/>
                        </a:rPr>
                        <a:t>JAZYKŮ JE MNOHO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</a:tr>
              <a:tr h="1723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Předmět: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Český jazyk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</a:tr>
              <a:tr h="1723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Ročník: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9.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</a:tr>
              <a:tr h="3565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Indoevropské jazyky, jazyky živé a mrtvé, slovanské jazyky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</a:tr>
              <a:tr h="3565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Anotace: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Příbuznost jazyků, třídění indoevropských jazyků, rozdělení slovanských jazyků, mimoevropské jazyky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</a:tr>
              <a:tr h="7950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Použité zdroje: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Styblík,V.,Čechová,M.,Hauser,P.,</a:t>
                      </a:r>
                      <a:r>
                        <a:rPr lang="cs-CZ" sz="800" dirty="0" err="1">
                          <a:effectLst/>
                        </a:rPr>
                        <a:t>Hošnová</a:t>
                      </a:r>
                      <a:r>
                        <a:rPr lang="cs-CZ" sz="800" smtClean="0">
                          <a:effectLst/>
                        </a:rPr>
                        <a:t>, E</a:t>
                      </a:r>
                      <a:r>
                        <a:rPr lang="cs-CZ" sz="800" dirty="0">
                          <a:effectLst/>
                        </a:rPr>
                        <a:t>. – Český jazyk pro 9.ročník základní školy a pro odpovídající ročník víceletých gymnázií</a:t>
                      </a:r>
                      <a:r>
                        <a:rPr lang="cs-CZ" sz="800" dirty="0" smtClean="0">
                          <a:effectLst/>
                        </a:rPr>
                        <a:t>. Praha</a:t>
                      </a:r>
                      <a:r>
                        <a:rPr lang="cs-CZ" sz="800" dirty="0">
                          <a:effectLst/>
                        </a:rPr>
                        <a:t>: SPN – pedagogické nakladatelství, akciová společnost,1997.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IBSN 80-85937-87-5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err="1">
                          <a:effectLst/>
                        </a:rPr>
                        <a:t>Jelínek,J.,Styblík</a:t>
                      </a:r>
                      <a:r>
                        <a:rPr lang="cs-CZ" sz="800" dirty="0" smtClean="0">
                          <a:effectLst/>
                        </a:rPr>
                        <a:t>, V</a:t>
                      </a:r>
                      <a:r>
                        <a:rPr lang="cs-CZ" sz="800" dirty="0">
                          <a:effectLst/>
                        </a:rPr>
                        <a:t>. – Čtení o českém jazyku. Praha: Státní pedagogické </a:t>
                      </a:r>
                      <a:r>
                        <a:rPr lang="cs-CZ" sz="800" dirty="0" err="1">
                          <a:effectLst/>
                        </a:rPr>
                        <a:t>nakladatelství,n.p</a:t>
                      </a:r>
                      <a:r>
                        <a:rPr lang="cs-CZ" sz="800" dirty="0">
                          <a:effectLst/>
                        </a:rPr>
                        <a:t>., 1982.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97" marR="52397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2960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4979" y="1052737"/>
            <a:ext cx="6254044" cy="1008112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Jazyků je mnoho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456267" y="2132856"/>
            <a:ext cx="6231467" cy="3888432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cs-CZ" b="1" dirty="0" smtClean="0"/>
              <a:t>Název školy: </a:t>
            </a:r>
            <a:r>
              <a:rPr lang="cs-CZ" dirty="0" smtClean="0"/>
              <a:t>Základní škola Zaječí, okres Břeclav, Školní 402, 691 05, příspěvková   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    organizace</a:t>
            </a:r>
          </a:p>
          <a:p>
            <a:pPr algn="l"/>
            <a:r>
              <a:rPr lang="cs-CZ" b="1" dirty="0" smtClean="0"/>
              <a:t>Číslo projektu</a:t>
            </a:r>
            <a:r>
              <a:rPr lang="cs-CZ" dirty="0" smtClean="0"/>
              <a:t>: CZ.1.07/1.4.00/21.1131</a:t>
            </a:r>
          </a:p>
          <a:p>
            <a:pPr algn="l"/>
            <a:r>
              <a:rPr lang="cs-CZ" sz="2200" b="1" dirty="0" smtClean="0"/>
              <a:t>Autor: PaedDr. Alena </a:t>
            </a:r>
            <a:r>
              <a:rPr lang="cs-CZ" sz="2200" b="1" dirty="0" err="1" smtClean="0"/>
              <a:t>Krontorádová</a:t>
            </a:r>
            <a:endParaRPr lang="cs-CZ" sz="2200" b="1" dirty="0" smtClean="0"/>
          </a:p>
          <a:p>
            <a:pPr algn="l"/>
            <a:r>
              <a:rPr lang="cs-CZ" b="1" dirty="0" smtClean="0"/>
              <a:t>Datum vytvoření</a:t>
            </a:r>
            <a:r>
              <a:rPr lang="cs-CZ" dirty="0" smtClean="0"/>
              <a:t>: 3. 9. 2012</a:t>
            </a:r>
          </a:p>
          <a:p>
            <a:pPr algn="l"/>
            <a:r>
              <a:rPr lang="cs-CZ" b="1" dirty="0" smtClean="0"/>
              <a:t>Ověření ve výuce: </a:t>
            </a:r>
            <a:r>
              <a:rPr lang="cs-CZ" dirty="0" smtClean="0"/>
              <a:t>6. 9. 2012 v IX. třídě</a:t>
            </a:r>
          </a:p>
          <a:p>
            <a:pPr algn="l"/>
            <a:r>
              <a:rPr lang="cs-CZ" b="1" dirty="0" smtClean="0"/>
              <a:t>Šablona: III/2</a:t>
            </a:r>
          </a:p>
          <a:p>
            <a:pPr algn="l"/>
            <a:r>
              <a:rPr lang="cs-CZ" b="1" dirty="0" smtClean="0"/>
              <a:t>Sada:</a:t>
            </a:r>
          </a:p>
          <a:p>
            <a:pPr algn="l"/>
            <a:r>
              <a:rPr lang="cs-CZ" sz="2200" b="1" dirty="0" smtClean="0"/>
              <a:t>Název materiálu: VY_32_INOVACE_ / _ JAZYKŮ JE MNOHO</a:t>
            </a:r>
          </a:p>
          <a:p>
            <a:pPr algn="l"/>
            <a:r>
              <a:rPr lang="cs-CZ" sz="2200" b="1" dirty="0" smtClean="0"/>
              <a:t>Předmět: Český jazyk</a:t>
            </a:r>
          </a:p>
          <a:p>
            <a:pPr algn="l"/>
            <a:r>
              <a:rPr lang="cs-CZ" sz="2200" b="1" dirty="0" smtClean="0"/>
              <a:t>Ročník: 9.</a:t>
            </a:r>
          </a:p>
          <a:p>
            <a:pPr algn="l"/>
            <a:r>
              <a:rPr lang="cs-CZ" b="1" dirty="0" smtClean="0"/>
              <a:t>Klíčová slova: </a:t>
            </a:r>
            <a:r>
              <a:rPr lang="cs-CZ" dirty="0" smtClean="0"/>
              <a:t>Indoevropské jazyky, jazyky živé a mrtvé, slovanské jazyky</a:t>
            </a:r>
          </a:p>
          <a:p>
            <a:pPr algn="l"/>
            <a:r>
              <a:rPr lang="cs-CZ" b="1" dirty="0" smtClean="0"/>
              <a:t>Anotace: </a:t>
            </a:r>
            <a:r>
              <a:rPr lang="cs-CZ" dirty="0" smtClean="0"/>
              <a:t>Příbuznost jazyků, třídění indoevropských jazyků, rozdělení slovanských 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jazyků, mimoevropské jazyky</a:t>
            </a:r>
          </a:p>
          <a:p>
            <a:pPr algn="l"/>
            <a:r>
              <a:rPr lang="cs-CZ" b="1" dirty="0" smtClean="0"/>
              <a:t>Použité zdroje: </a:t>
            </a:r>
          </a:p>
          <a:p>
            <a:pPr algn="l"/>
            <a:r>
              <a:rPr lang="cs-CZ" dirty="0"/>
              <a:t>	</a:t>
            </a:r>
            <a:r>
              <a:rPr lang="cs-CZ" dirty="0" smtClean="0"/>
              <a:t>Styblík, V., Čechová, M., Hauser, P., </a:t>
            </a:r>
            <a:r>
              <a:rPr lang="cs-CZ" dirty="0" err="1" smtClean="0"/>
              <a:t>Hošnová</a:t>
            </a:r>
            <a:r>
              <a:rPr lang="cs-CZ" dirty="0" smtClean="0"/>
              <a:t>, E. – </a:t>
            </a:r>
            <a:r>
              <a:rPr lang="cs-CZ" i="1" dirty="0" smtClean="0"/>
              <a:t>Český jazyk pro 9. ročník základní </a:t>
            </a:r>
          </a:p>
          <a:p>
            <a:pPr algn="l"/>
            <a:r>
              <a:rPr lang="cs-CZ" i="1" dirty="0"/>
              <a:t> </a:t>
            </a:r>
            <a:r>
              <a:rPr lang="cs-CZ" i="1" dirty="0" smtClean="0"/>
              <a:t>                         školy a odpovídající ročník víceletých gymnázií. Praha: SPN – pedagogické  </a:t>
            </a:r>
          </a:p>
          <a:p>
            <a:pPr algn="l"/>
            <a:r>
              <a:rPr lang="cs-CZ" i="1" dirty="0"/>
              <a:t> </a:t>
            </a:r>
            <a:r>
              <a:rPr lang="cs-CZ" i="1" dirty="0" smtClean="0"/>
              <a:t>                         nakladatelství, akciová společnost, 1997. </a:t>
            </a:r>
            <a:r>
              <a:rPr lang="cs-CZ" dirty="0" smtClean="0"/>
              <a:t>IBSN 80-85937-87-5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         Jelínek, J., Styblík, V., - Čtení o českém jazyku. Praha: Státní pedagogické   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         nakladatelství, n. p., 1982.</a:t>
            </a:r>
          </a:p>
          <a:p>
            <a:pPr algn="l"/>
            <a:endParaRPr lang="cs-CZ" dirty="0" smtClean="0"/>
          </a:p>
          <a:p>
            <a:pPr marL="342900" indent="-342900" algn="l">
              <a:buFontTx/>
              <a:buChar char="-"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907704" y="188640"/>
            <a:ext cx="5375398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277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Kolika jazyky lidstvo mluví?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Evropa – několik desítek </a:t>
            </a:r>
            <a:r>
              <a:rPr lang="cs-CZ" b="1" dirty="0" smtClean="0"/>
              <a:t>jazyků</a:t>
            </a:r>
          </a:p>
          <a:p>
            <a:endParaRPr lang="cs-CZ" dirty="0"/>
          </a:p>
          <a:p>
            <a:r>
              <a:rPr lang="cs-CZ" b="1" dirty="0"/>
              <a:t>Afrika – asi 500 </a:t>
            </a:r>
            <a:r>
              <a:rPr lang="cs-CZ" b="1" dirty="0" smtClean="0"/>
              <a:t>jazyků</a:t>
            </a:r>
          </a:p>
          <a:p>
            <a:endParaRPr lang="cs-CZ" dirty="0"/>
          </a:p>
          <a:p>
            <a:r>
              <a:rPr lang="cs-CZ" b="1" dirty="0"/>
              <a:t>Amerika – Indiáni mluví asi 1000 různých jazyků</a:t>
            </a:r>
            <a:r>
              <a:rPr lang="cs-CZ" b="1" dirty="0" smtClean="0"/>
              <a:t>.</a:t>
            </a:r>
          </a:p>
          <a:p>
            <a:endParaRPr lang="cs-CZ" dirty="0"/>
          </a:p>
          <a:p>
            <a:r>
              <a:rPr lang="cs-CZ" b="1" dirty="0"/>
              <a:t>Na světě je asi 2 000 různých jazyků.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594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Příbuznost jazyků - srovnej</a:t>
            </a:r>
            <a:endParaRPr lang="cs-CZ" b="1" dirty="0">
              <a:solidFill>
                <a:srgbClr val="00B0F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3264505"/>
              </p:ext>
            </p:extLst>
          </p:nvPr>
        </p:nvGraphicFramePr>
        <p:xfrm>
          <a:off x="1331640" y="2348880"/>
          <a:ext cx="6696744" cy="26966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16124"/>
                <a:gridCol w="1116124"/>
                <a:gridCol w="1116124"/>
                <a:gridCol w="1116124"/>
                <a:gridCol w="1116124"/>
                <a:gridCol w="1116124"/>
              </a:tblGrid>
              <a:tr h="898899">
                <a:tc>
                  <a:txBody>
                    <a:bodyPr/>
                    <a:lstStyle/>
                    <a:p>
                      <a:pPr algn="ctr"/>
                      <a:endParaRPr lang="cs-CZ" sz="1900" dirty="0" smtClean="0"/>
                    </a:p>
                    <a:p>
                      <a:pPr algn="ctr"/>
                      <a:r>
                        <a:rPr lang="cs-CZ" sz="1900" dirty="0" smtClean="0"/>
                        <a:t>česky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900" dirty="0" smtClean="0"/>
                    </a:p>
                    <a:p>
                      <a:pPr algn="ctr"/>
                      <a:r>
                        <a:rPr lang="cs-CZ" sz="1900" dirty="0" smtClean="0"/>
                        <a:t>řecky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900" dirty="0" smtClean="0"/>
                    </a:p>
                    <a:p>
                      <a:pPr algn="ctr"/>
                      <a:r>
                        <a:rPr lang="cs-CZ" sz="1900" dirty="0" smtClean="0"/>
                        <a:t>latinsky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900" dirty="0" smtClean="0"/>
                    </a:p>
                    <a:p>
                      <a:pPr algn="ctr"/>
                      <a:r>
                        <a:rPr lang="cs-CZ" sz="1900" dirty="0" smtClean="0"/>
                        <a:t>italsky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900" dirty="0" smtClean="0"/>
                    </a:p>
                    <a:p>
                      <a:pPr algn="ctr"/>
                      <a:r>
                        <a:rPr lang="cs-CZ" sz="1900" dirty="0" smtClean="0"/>
                        <a:t>německy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900" dirty="0" smtClean="0"/>
                    </a:p>
                    <a:p>
                      <a:pPr algn="ctr"/>
                      <a:r>
                        <a:rPr lang="cs-CZ" sz="1900" dirty="0" smtClean="0"/>
                        <a:t>anglicky</a:t>
                      </a:r>
                      <a:endParaRPr lang="cs-CZ" sz="1900" dirty="0"/>
                    </a:p>
                  </a:txBody>
                  <a:tcPr/>
                </a:tc>
              </a:tr>
              <a:tr h="898899">
                <a:tc>
                  <a:txBody>
                    <a:bodyPr/>
                    <a:lstStyle/>
                    <a:p>
                      <a:pPr algn="ctr"/>
                      <a:endParaRPr lang="cs-CZ" sz="1900" dirty="0" smtClean="0"/>
                    </a:p>
                    <a:p>
                      <a:pPr algn="ctr"/>
                      <a:r>
                        <a:rPr lang="cs-CZ" sz="1900" dirty="0" smtClean="0"/>
                        <a:t>nový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900" dirty="0" smtClean="0"/>
                    </a:p>
                    <a:p>
                      <a:pPr algn="ctr"/>
                      <a:r>
                        <a:rPr lang="cs-CZ" sz="1900" dirty="0" err="1" smtClean="0"/>
                        <a:t>neos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900" dirty="0" smtClean="0"/>
                    </a:p>
                    <a:p>
                      <a:pPr algn="ctr"/>
                      <a:r>
                        <a:rPr lang="cs-CZ" sz="1900" dirty="0" err="1" smtClean="0"/>
                        <a:t>novus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900" dirty="0" smtClean="0"/>
                    </a:p>
                    <a:p>
                      <a:pPr algn="ctr"/>
                      <a:r>
                        <a:rPr lang="cs-CZ" sz="1900" dirty="0" err="1" smtClean="0"/>
                        <a:t>nuovo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900" dirty="0" smtClean="0"/>
                    </a:p>
                    <a:p>
                      <a:pPr algn="ctr"/>
                      <a:r>
                        <a:rPr lang="cs-CZ" sz="1900" dirty="0" err="1" smtClean="0"/>
                        <a:t>neu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900" dirty="0" smtClean="0"/>
                    </a:p>
                    <a:p>
                      <a:pPr algn="ctr"/>
                      <a:r>
                        <a:rPr lang="cs-CZ" sz="1900" dirty="0" err="1" smtClean="0"/>
                        <a:t>new</a:t>
                      </a:r>
                      <a:endParaRPr lang="cs-CZ" sz="1900" dirty="0"/>
                    </a:p>
                  </a:txBody>
                  <a:tcPr/>
                </a:tc>
              </a:tr>
              <a:tr h="898899">
                <a:tc>
                  <a:txBody>
                    <a:bodyPr/>
                    <a:lstStyle/>
                    <a:p>
                      <a:pPr algn="ctr"/>
                      <a:endParaRPr lang="cs-CZ" sz="1900" dirty="0" smtClean="0"/>
                    </a:p>
                    <a:p>
                      <a:pPr algn="ctr"/>
                      <a:r>
                        <a:rPr lang="cs-CZ" sz="1900" dirty="0" smtClean="0"/>
                        <a:t>bratr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900" dirty="0" smtClean="0"/>
                    </a:p>
                    <a:p>
                      <a:pPr algn="ctr"/>
                      <a:r>
                        <a:rPr lang="cs-CZ" sz="1900" dirty="0" err="1" smtClean="0"/>
                        <a:t>frátér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900" dirty="0" smtClean="0"/>
                    </a:p>
                    <a:p>
                      <a:pPr algn="ctr"/>
                      <a:r>
                        <a:rPr lang="cs-CZ" sz="1900" dirty="0" err="1" smtClean="0"/>
                        <a:t>frater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900" dirty="0" smtClean="0"/>
                    </a:p>
                    <a:p>
                      <a:pPr algn="ctr"/>
                      <a:r>
                        <a:rPr lang="cs-CZ" sz="1900" dirty="0" err="1" smtClean="0"/>
                        <a:t>fratello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900" dirty="0" smtClean="0"/>
                    </a:p>
                    <a:p>
                      <a:pPr algn="ctr"/>
                      <a:r>
                        <a:rPr lang="cs-CZ" sz="1900" dirty="0" err="1" smtClean="0"/>
                        <a:t>Bruder</a:t>
                      </a:r>
                      <a:r>
                        <a:rPr lang="cs-CZ" sz="1900" dirty="0" smtClean="0"/>
                        <a:t> 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900" dirty="0" smtClean="0"/>
                    </a:p>
                    <a:p>
                      <a:pPr algn="ctr"/>
                      <a:r>
                        <a:rPr lang="cs-CZ" sz="1900" dirty="0" err="1" smtClean="0"/>
                        <a:t>brother</a:t>
                      </a:r>
                      <a:endParaRPr lang="cs-CZ" sz="19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3593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Příbuznost jazyků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/>
              <a:t>Většina jazyků v Evropě a Přední Asii tvoří rodinu jazyků navzájem si příbuzných.</a:t>
            </a:r>
            <a:endParaRPr lang="cs-CZ" dirty="0"/>
          </a:p>
          <a:p>
            <a:pPr marL="0" indent="0" algn="ctr">
              <a:buNone/>
            </a:pPr>
            <a:r>
              <a:rPr lang="cs-CZ" b="1" dirty="0"/>
              <a:t>Společný jazykový základ – prajazyk indoevropský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Jazyky </a:t>
            </a:r>
            <a:r>
              <a:rPr lang="cs-CZ" b="1" dirty="0">
                <a:solidFill>
                  <a:srgbClr val="FF0000"/>
                </a:solidFill>
              </a:rPr>
              <a:t>indoevropské – asi 150 živých jazyků (nejrozšířenější jazyková skupina)</a:t>
            </a:r>
            <a:endParaRPr lang="cs-CZ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2200" b="1" dirty="0"/>
              <a:t>(jazyky evropské, indické a některé asijské)</a:t>
            </a:r>
            <a:endParaRPr lang="cs-CZ" sz="2200" dirty="0"/>
          </a:p>
          <a:p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3954372" y="3573016"/>
            <a:ext cx="1152128" cy="8430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5692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Třídění jazyků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b="1" dirty="0">
                <a:solidFill>
                  <a:srgbClr val="7030A0"/>
                </a:solidFill>
              </a:rPr>
              <a:t>Slovanské jazyky : </a:t>
            </a:r>
            <a:endParaRPr lang="cs-CZ" b="1" dirty="0" smtClean="0">
              <a:solidFill>
                <a:srgbClr val="7030A0"/>
              </a:solidFill>
            </a:endParaRPr>
          </a:p>
          <a:p>
            <a:pPr marL="0" lv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a</a:t>
            </a:r>
            <a:r>
              <a:rPr lang="cs-CZ" b="1" dirty="0"/>
              <a:t>) </a:t>
            </a:r>
            <a:r>
              <a:rPr lang="cs-CZ" b="1" i="1" u="sng" dirty="0"/>
              <a:t>západní</a:t>
            </a:r>
            <a:r>
              <a:rPr lang="cs-CZ" b="1" i="1" dirty="0"/>
              <a:t> </a:t>
            </a:r>
            <a:r>
              <a:rPr lang="cs-CZ" b="1" dirty="0"/>
              <a:t>– čeština, slovenština, polština, </a:t>
            </a:r>
            <a:endParaRPr lang="cs-CZ" b="1" dirty="0" smtClean="0"/>
          </a:p>
          <a:p>
            <a:pPr marL="0" lv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horní </a:t>
            </a:r>
            <a:r>
              <a:rPr lang="cs-CZ" b="1" dirty="0"/>
              <a:t>a </a:t>
            </a:r>
            <a:r>
              <a:rPr lang="cs-CZ" b="1" dirty="0" smtClean="0"/>
              <a:t>dolní </a:t>
            </a:r>
            <a:r>
              <a:rPr lang="cs-CZ" b="1" dirty="0"/>
              <a:t>lužická </a:t>
            </a:r>
            <a:r>
              <a:rPr lang="cs-CZ" b="1" dirty="0" smtClean="0"/>
              <a:t>srbština</a:t>
            </a:r>
            <a:r>
              <a:rPr lang="cs-CZ" b="1" dirty="0"/>
              <a:t>, </a:t>
            </a:r>
            <a:endParaRPr lang="cs-CZ" b="1" dirty="0" smtClean="0"/>
          </a:p>
          <a:p>
            <a:pPr marL="0" lv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vymřelá  polabština </a:t>
            </a:r>
            <a:r>
              <a:rPr lang="cs-CZ" b="1" dirty="0"/>
              <a:t>a pomořanština </a:t>
            </a:r>
            <a:endParaRPr lang="cs-CZ" b="1" dirty="0" smtClean="0"/>
          </a:p>
          <a:p>
            <a:pPr marL="0" lv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(</a:t>
            </a:r>
            <a:r>
              <a:rPr lang="cs-CZ" b="1" dirty="0"/>
              <a:t>jejím </a:t>
            </a:r>
            <a:r>
              <a:rPr lang="cs-CZ" b="1" dirty="0" smtClean="0"/>
              <a:t>zbytkem </a:t>
            </a:r>
            <a:r>
              <a:rPr lang="cs-CZ" b="1" dirty="0"/>
              <a:t>je kašubština)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	b</a:t>
            </a:r>
            <a:r>
              <a:rPr lang="cs-CZ" b="1" dirty="0"/>
              <a:t>) </a:t>
            </a:r>
            <a:r>
              <a:rPr lang="cs-CZ" b="1" i="1" u="sng" dirty="0"/>
              <a:t>východní</a:t>
            </a:r>
            <a:r>
              <a:rPr lang="cs-CZ" b="1" i="1" dirty="0"/>
              <a:t> </a:t>
            </a:r>
            <a:r>
              <a:rPr lang="cs-CZ" b="1" dirty="0"/>
              <a:t>– ruština, běloruština, </a:t>
            </a:r>
            <a:r>
              <a:rPr lang="cs-CZ" b="1" dirty="0" smtClean="0"/>
              <a:t> 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ukrajinština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	c</a:t>
            </a:r>
            <a:r>
              <a:rPr lang="cs-CZ" b="1" dirty="0"/>
              <a:t>) </a:t>
            </a:r>
            <a:r>
              <a:rPr lang="cs-CZ" b="1" i="1" u="sng" dirty="0"/>
              <a:t>jižní </a:t>
            </a:r>
            <a:r>
              <a:rPr lang="cs-CZ" b="1" dirty="0"/>
              <a:t>– bulharština, slovinština,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makedonština</a:t>
            </a:r>
            <a:r>
              <a:rPr lang="cs-CZ" b="1" dirty="0"/>
              <a:t>, srbština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2050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Třídění jazyků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Baltské jazyky </a:t>
            </a:r>
            <a:r>
              <a:rPr lang="cs-CZ" b="1" dirty="0"/>
              <a:t>– litevština, </a:t>
            </a:r>
            <a:r>
              <a:rPr lang="cs-CZ" b="1" dirty="0" smtClean="0"/>
              <a:t>lotyština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7030A0"/>
                </a:solidFill>
              </a:rPr>
              <a:t>Germánské </a:t>
            </a:r>
            <a:r>
              <a:rPr lang="cs-CZ" b="1" dirty="0">
                <a:solidFill>
                  <a:srgbClr val="7030A0"/>
                </a:solidFill>
              </a:rPr>
              <a:t>jazyky : </a:t>
            </a:r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a</a:t>
            </a:r>
            <a:r>
              <a:rPr lang="cs-CZ" b="1" dirty="0"/>
              <a:t>) </a:t>
            </a:r>
            <a:r>
              <a:rPr lang="cs-CZ" b="1" i="1" u="sng" dirty="0"/>
              <a:t>severní  </a:t>
            </a:r>
            <a:r>
              <a:rPr lang="cs-CZ" b="1" dirty="0"/>
              <a:t>- dánština, švédština, </a:t>
            </a:r>
            <a:r>
              <a:rPr lang="cs-CZ" b="1" dirty="0" smtClean="0"/>
              <a:t>  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norština</a:t>
            </a:r>
            <a:r>
              <a:rPr lang="cs-CZ" b="1" dirty="0"/>
              <a:t>, </a:t>
            </a:r>
            <a:r>
              <a:rPr lang="cs-CZ" b="1" dirty="0" smtClean="0"/>
              <a:t>islandština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	b</a:t>
            </a:r>
            <a:r>
              <a:rPr lang="cs-CZ" b="1" dirty="0"/>
              <a:t>) </a:t>
            </a:r>
            <a:r>
              <a:rPr lang="cs-CZ" b="1" i="1" u="sng" dirty="0"/>
              <a:t>západní </a:t>
            </a:r>
            <a:r>
              <a:rPr lang="cs-CZ" b="1" dirty="0"/>
              <a:t>– němčina, holandština,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angličtina</a:t>
            </a:r>
            <a:r>
              <a:rPr lang="cs-CZ" b="1" dirty="0"/>
              <a:t>, vlámština, fríština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1232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Třídění jazyků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sz="4500" b="1" dirty="0">
                <a:solidFill>
                  <a:srgbClr val="7030A0"/>
                </a:solidFill>
              </a:rPr>
              <a:t>Románské jazyky </a:t>
            </a:r>
            <a:r>
              <a:rPr lang="cs-CZ" sz="4500" b="1" dirty="0"/>
              <a:t>– rumunština, italština, </a:t>
            </a:r>
            <a:r>
              <a:rPr lang="cs-CZ" sz="4500" b="1" dirty="0" smtClean="0"/>
              <a:t>  </a:t>
            </a:r>
          </a:p>
          <a:p>
            <a:pPr marL="0" indent="0">
              <a:buNone/>
            </a:pPr>
            <a:r>
              <a:rPr lang="cs-CZ" sz="4500" b="1" dirty="0" smtClean="0"/>
              <a:t>                        francouzština</a:t>
            </a:r>
            <a:r>
              <a:rPr lang="cs-CZ" sz="4500" b="1" dirty="0"/>
              <a:t>, </a:t>
            </a:r>
            <a:r>
              <a:rPr lang="cs-CZ" sz="4500" b="1" dirty="0" smtClean="0"/>
              <a:t>španělština, </a:t>
            </a:r>
          </a:p>
          <a:p>
            <a:pPr marL="0" indent="0">
              <a:buNone/>
            </a:pPr>
            <a:r>
              <a:rPr lang="cs-CZ" sz="4500" b="1" dirty="0"/>
              <a:t> </a:t>
            </a:r>
            <a:r>
              <a:rPr lang="cs-CZ" sz="4500" b="1" dirty="0" smtClean="0"/>
              <a:t>                       portugalština</a:t>
            </a:r>
            <a:r>
              <a:rPr lang="cs-CZ" sz="4500" b="1" dirty="0"/>
              <a:t>, </a:t>
            </a:r>
            <a:endParaRPr lang="cs-CZ" sz="4500" dirty="0"/>
          </a:p>
          <a:p>
            <a:pPr marL="0" indent="0">
              <a:buNone/>
            </a:pPr>
            <a:r>
              <a:rPr lang="cs-CZ" sz="4500" b="1" dirty="0" smtClean="0"/>
              <a:t>                        valonština </a:t>
            </a:r>
            <a:r>
              <a:rPr lang="cs-CZ" sz="4500" b="1" dirty="0"/>
              <a:t>(v Belgii), </a:t>
            </a:r>
            <a:r>
              <a:rPr lang="cs-CZ" sz="4500" b="1" dirty="0" smtClean="0"/>
              <a:t>provensálština </a:t>
            </a:r>
            <a:r>
              <a:rPr lang="cs-CZ" sz="4500" b="1" dirty="0"/>
              <a:t>(v jižní </a:t>
            </a:r>
            <a:endParaRPr lang="cs-CZ" sz="4500" b="1" dirty="0" smtClean="0"/>
          </a:p>
          <a:p>
            <a:pPr marL="0" indent="0">
              <a:buNone/>
            </a:pPr>
            <a:r>
              <a:rPr lang="cs-CZ" sz="4500" b="1" dirty="0"/>
              <a:t> </a:t>
            </a:r>
            <a:r>
              <a:rPr lang="cs-CZ" sz="4500" b="1" dirty="0" smtClean="0"/>
              <a:t>                       Francii</a:t>
            </a:r>
            <a:r>
              <a:rPr lang="cs-CZ" sz="4500" b="1" dirty="0"/>
              <a:t>), </a:t>
            </a:r>
            <a:r>
              <a:rPr lang="cs-CZ" sz="4500" b="1" dirty="0" smtClean="0"/>
              <a:t>katalánština( </a:t>
            </a:r>
            <a:r>
              <a:rPr lang="cs-CZ" sz="4500" b="1" dirty="0"/>
              <a:t>ve východním </a:t>
            </a:r>
            <a:r>
              <a:rPr lang="cs-CZ" sz="4500" b="1" dirty="0" smtClean="0"/>
              <a:t>  </a:t>
            </a:r>
          </a:p>
          <a:p>
            <a:pPr marL="0" indent="0">
              <a:buNone/>
            </a:pPr>
            <a:r>
              <a:rPr lang="cs-CZ" sz="4500" b="1" dirty="0"/>
              <a:t> </a:t>
            </a:r>
            <a:r>
              <a:rPr lang="cs-CZ" sz="4500" b="1" dirty="0" smtClean="0"/>
              <a:t>                       Španělsku</a:t>
            </a:r>
            <a:r>
              <a:rPr lang="cs-CZ" sz="4500" b="1" dirty="0"/>
              <a:t>)</a:t>
            </a:r>
            <a:endParaRPr lang="cs-CZ" sz="4500" dirty="0"/>
          </a:p>
          <a:p>
            <a:endParaRPr lang="cs-CZ" sz="4500" b="1" dirty="0" smtClean="0">
              <a:solidFill>
                <a:srgbClr val="7030A0"/>
              </a:solidFill>
            </a:endParaRPr>
          </a:p>
          <a:p>
            <a:r>
              <a:rPr lang="cs-CZ" sz="4500" b="1" dirty="0" smtClean="0">
                <a:solidFill>
                  <a:srgbClr val="7030A0"/>
                </a:solidFill>
              </a:rPr>
              <a:t>Albánský jazyk</a:t>
            </a:r>
          </a:p>
          <a:p>
            <a:endParaRPr lang="cs-CZ" sz="4500" dirty="0"/>
          </a:p>
          <a:p>
            <a:r>
              <a:rPr lang="cs-CZ" sz="4500" b="1" dirty="0" smtClean="0">
                <a:solidFill>
                  <a:srgbClr val="7030A0"/>
                </a:solidFill>
              </a:rPr>
              <a:t>Keltské </a:t>
            </a:r>
            <a:r>
              <a:rPr lang="cs-CZ" sz="4500" b="1" dirty="0">
                <a:solidFill>
                  <a:srgbClr val="7030A0"/>
                </a:solidFill>
              </a:rPr>
              <a:t>jazyky </a:t>
            </a:r>
            <a:r>
              <a:rPr lang="cs-CZ" sz="4500" b="1" dirty="0"/>
              <a:t>– irština, velština (v Anglii), </a:t>
            </a:r>
            <a:endParaRPr lang="cs-CZ" sz="4500" b="1" dirty="0" smtClean="0"/>
          </a:p>
          <a:p>
            <a:pPr marL="0" indent="0">
              <a:buNone/>
            </a:pPr>
            <a:r>
              <a:rPr lang="cs-CZ" sz="4500" b="1" dirty="0"/>
              <a:t> </a:t>
            </a:r>
            <a:r>
              <a:rPr lang="cs-CZ" sz="4500" b="1" dirty="0" smtClean="0"/>
              <a:t>                                  bretonština </a:t>
            </a:r>
            <a:r>
              <a:rPr lang="cs-CZ" sz="4500" b="1" dirty="0"/>
              <a:t>(ve Francii)</a:t>
            </a:r>
            <a:endParaRPr lang="cs-CZ" sz="4500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9059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Třídění jazyků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Latina </a:t>
            </a:r>
            <a:r>
              <a:rPr lang="cs-CZ" b="1" dirty="0"/>
              <a:t>(vymřelý jazyk – žádný národ jím nemluví,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úřední </a:t>
            </a:r>
            <a:r>
              <a:rPr lang="cs-CZ" b="1" dirty="0"/>
              <a:t>jazyk papežského státu  </a:t>
            </a:r>
            <a:r>
              <a:rPr lang="cs-CZ" b="1" dirty="0" smtClean="0"/>
              <a:t>Vatikánu</a:t>
            </a:r>
            <a:r>
              <a:rPr lang="cs-CZ" b="1" dirty="0"/>
              <a:t>)</a:t>
            </a:r>
            <a:endParaRPr lang="cs-CZ" dirty="0"/>
          </a:p>
          <a:p>
            <a:r>
              <a:rPr lang="cs-CZ" b="1" dirty="0" smtClean="0">
                <a:solidFill>
                  <a:srgbClr val="7030A0"/>
                </a:solidFill>
              </a:rPr>
              <a:t>Řecký </a:t>
            </a:r>
            <a:r>
              <a:rPr lang="cs-CZ" b="1" dirty="0">
                <a:solidFill>
                  <a:srgbClr val="7030A0"/>
                </a:solidFill>
              </a:rPr>
              <a:t>jazyk</a:t>
            </a:r>
            <a:endParaRPr lang="cs-CZ" dirty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7030A0"/>
                </a:solidFill>
              </a:rPr>
              <a:t>Arménština</a:t>
            </a:r>
            <a:endParaRPr lang="cs-CZ" dirty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7030A0"/>
                </a:solidFill>
              </a:rPr>
              <a:t>Íránské </a:t>
            </a:r>
            <a:r>
              <a:rPr lang="cs-CZ" b="1" dirty="0">
                <a:solidFill>
                  <a:srgbClr val="7030A0"/>
                </a:solidFill>
              </a:rPr>
              <a:t>jazyky</a:t>
            </a:r>
            <a:r>
              <a:rPr lang="cs-CZ" b="1" dirty="0"/>
              <a:t> – perština, kurdština,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</a:t>
            </a:r>
            <a:r>
              <a:rPr lang="cs-CZ" b="1" dirty="0" err="1" smtClean="0"/>
              <a:t>afgánština</a:t>
            </a:r>
            <a:r>
              <a:rPr lang="cs-CZ" b="1" dirty="0"/>
              <a:t>, </a:t>
            </a:r>
            <a:r>
              <a:rPr lang="cs-CZ" b="1" dirty="0" err="1"/>
              <a:t>osetština</a:t>
            </a:r>
            <a:r>
              <a:rPr lang="cs-CZ" b="1" dirty="0"/>
              <a:t>,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tádžičtina</a:t>
            </a:r>
            <a:endParaRPr lang="cs-CZ" dirty="0"/>
          </a:p>
          <a:p>
            <a:r>
              <a:rPr lang="cs-CZ" b="1" dirty="0" smtClean="0">
                <a:solidFill>
                  <a:srgbClr val="7030A0"/>
                </a:solidFill>
              </a:rPr>
              <a:t>Indické </a:t>
            </a:r>
            <a:r>
              <a:rPr lang="cs-CZ" b="1" dirty="0">
                <a:solidFill>
                  <a:srgbClr val="7030A0"/>
                </a:solidFill>
              </a:rPr>
              <a:t>jazyky </a:t>
            </a:r>
            <a:r>
              <a:rPr lang="cs-CZ" b="1" dirty="0"/>
              <a:t>– nejznámější hindština, urdština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(</a:t>
            </a:r>
            <a:r>
              <a:rPr lang="cs-CZ" b="1" dirty="0"/>
              <a:t>v Pákistánu), bengálština,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romština  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9357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Třídění jazyků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>
                <a:solidFill>
                  <a:srgbClr val="00B0F0"/>
                </a:solidFill>
              </a:rPr>
              <a:t>V Evropě sídlí také národy hovořící jazyky, které nepatří do jazykové rodiny indoevropské</a:t>
            </a:r>
            <a:r>
              <a:rPr lang="cs-CZ" b="1" dirty="0" smtClean="0">
                <a:solidFill>
                  <a:srgbClr val="00B0F0"/>
                </a:solidFill>
              </a:rPr>
              <a:t>.</a:t>
            </a:r>
          </a:p>
          <a:p>
            <a:pPr marL="0" indent="0" algn="ctr">
              <a:buNone/>
            </a:pPr>
            <a:endParaRPr lang="cs-CZ" dirty="0">
              <a:solidFill>
                <a:srgbClr val="00B0F0"/>
              </a:solidFill>
            </a:endParaRPr>
          </a:p>
          <a:p>
            <a:r>
              <a:rPr lang="cs-CZ" b="1" u="sng" dirty="0">
                <a:solidFill>
                  <a:srgbClr val="7030A0"/>
                </a:solidFill>
              </a:rPr>
              <a:t>Jazyky ugrofinské </a:t>
            </a:r>
            <a:r>
              <a:rPr lang="cs-CZ" b="1" dirty="0"/>
              <a:t>–</a:t>
            </a:r>
            <a:r>
              <a:rPr lang="cs-CZ" b="1" u="sng" dirty="0"/>
              <a:t> </a:t>
            </a:r>
            <a:r>
              <a:rPr lang="cs-CZ" b="1" dirty="0"/>
              <a:t>maďarština, finština,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laponština </a:t>
            </a:r>
            <a:r>
              <a:rPr lang="cs-CZ" b="1" dirty="0"/>
              <a:t>(v severním Finsku), </a:t>
            </a:r>
            <a:r>
              <a:rPr lang="cs-CZ" b="1" dirty="0" smtClean="0"/>
              <a:t>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estonština</a:t>
            </a:r>
            <a:endParaRPr lang="cs-CZ" dirty="0"/>
          </a:p>
          <a:p>
            <a:r>
              <a:rPr lang="cs-CZ" b="1" u="sng" dirty="0">
                <a:solidFill>
                  <a:srgbClr val="7030A0"/>
                </a:solidFill>
              </a:rPr>
              <a:t>Jazyky altajské</a:t>
            </a:r>
            <a:r>
              <a:rPr lang="cs-CZ" b="1" dirty="0">
                <a:solidFill>
                  <a:srgbClr val="7030A0"/>
                </a:solidFill>
              </a:rPr>
              <a:t> </a:t>
            </a:r>
            <a:r>
              <a:rPr lang="cs-CZ" b="1" dirty="0"/>
              <a:t>– turečtina, tatarština,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ázerbájdžánština</a:t>
            </a:r>
            <a:r>
              <a:rPr lang="cs-CZ" b="1" dirty="0"/>
              <a:t>, jazyky mongolské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3655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Třídění jazyků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Mimo Evropu existuje řada jazyků, např. </a:t>
            </a:r>
            <a:r>
              <a:rPr lang="cs-CZ" b="1" dirty="0" smtClean="0"/>
              <a:t>:</a:t>
            </a:r>
          </a:p>
          <a:p>
            <a:pPr lvl="1"/>
            <a:r>
              <a:rPr lang="cs-CZ" b="1" dirty="0" smtClean="0">
                <a:solidFill>
                  <a:srgbClr val="7030A0"/>
                </a:solidFill>
              </a:rPr>
              <a:t>hebrejština</a:t>
            </a:r>
            <a:r>
              <a:rPr lang="cs-CZ" b="1" dirty="0">
                <a:solidFill>
                  <a:srgbClr val="7030A0"/>
                </a:solidFill>
              </a:rPr>
              <a:t>, </a:t>
            </a:r>
            <a:endParaRPr lang="cs-CZ" b="1" dirty="0" smtClean="0">
              <a:solidFill>
                <a:srgbClr val="7030A0"/>
              </a:solidFill>
            </a:endParaRPr>
          </a:p>
          <a:p>
            <a:pPr lvl="1"/>
            <a:r>
              <a:rPr lang="cs-CZ" b="1" dirty="0" smtClean="0">
                <a:solidFill>
                  <a:srgbClr val="7030A0"/>
                </a:solidFill>
              </a:rPr>
              <a:t>arabština,</a:t>
            </a:r>
          </a:p>
          <a:p>
            <a:pPr lvl="1"/>
            <a:r>
              <a:rPr lang="cs-CZ" b="1" dirty="0" smtClean="0">
                <a:solidFill>
                  <a:srgbClr val="7030A0"/>
                </a:solidFill>
              </a:rPr>
              <a:t>etiopština</a:t>
            </a:r>
            <a:r>
              <a:rPr lang="cs-CZ" b="1" dirty="0">
                <a:solidFill>
                  <a:srgbClr val="7030A0"/>
                </a:solidFill>
              </a:rPr>
              <a:t>, </a:t>
            </a:r>
            <a:endParaRPr lang="cs-CZ" b="1" dirty="0" smtClean="0">
              <a:solidFill>
                <a:srgbClr val="7030A0"/>
              </a:solidFill>
            </a:endParaRPr>
          </a:p>
          <a:p>
            <a:pPr lvl="1"/>
            <a:r>
              <a:rPr lang="cs-CZ" b="1" dirty="0" smtClean="0">
                <a:solidFill>
                  <a:srgbClr val="7030A0"/>
                </a:solidFill>
              </a:rPr>
              <a:t>čínština</a:t>
            </a:r>
            <a:r>
              <a:rPr lang="cs-CZ" b="1" dirty="0">
                <a:solidFill>
                  <a:srgbClr val="7030A0"/>
                </a:solidFill>
              </a:rPr>
              <a:t>, </a:t>
            </a:r>
            <a:endParaRPr lang="cs-CZ" b="1" dirty="0" smtClean="0">
              <a:solidFill>
                <a:srgbClr val="7030A0"/>
              </a:solidFill>
            </a:endParaRPr>
          </a:p>
          <a:p>
            <a:pPr lvl="1"/>
            <a:r>
              <a:rPr lang="cs-CZ" b="1" dirty="0" smtClean="0">
                <a:solidFill>
                  <a:srgbClr val="7030A0"/>
                </a:solidFill>
              </a:rPr>
              <a:t>tibetština</a:t>
            </a:r>
            <a:r>
              <a:rPr lang="cs-CZ" b="1" dirty="0">
                <a:solidFill>
                  <a:srgbClr val="7030A0"/>
                </a:solidFill>
              </a:rPr>
              <a:t>, </a:t>
            </a:r>
            <a:endParaRPr lang="cs-CZ" b="1" dirty="0" smtClean="0">
              <a:solidFill>
                <a:srgbClr val="7030A0"/>
              </a:solidFill>
            </a:endParaRPr>
          </a:p>
          <a:p>
            <a:pPr lvl="1"/>
            <a:r>
              <a:rPr lang="cs-CZ" b="1" dirty="0" smtClean="0">
                <a:solidFill>
                  <a:srgbClr val="7030A0"/>
                </a:solidFill>
              </a:rPr>
              <a:t>barmština</a:t>
            </a:r>
            <a:r>
              <a:rPr lang="cs-CZ" b="1" dirty="0">
                <a:solidFill>
                  <a:srgbClr val="7030A0"/>
                </a:solidFill>
              </a:rPr>
              <a:t>, </a:t>
            </a:r>
            <a:endParaRPr lang="cs-CZ" b="1" dirty="0" smtClean="0">
              <a:solidFill>
                <a:srgbClr val="7030A0"/>
              </a:solidFill>
            </a:endParaRPr>
          </a:p>
          <a:p>
            <a:pPr lvl="1"/>
            <a:r>
              <a:rPr lang="cs-CZ" b="1" dirty="0" smtClean="0">
                <a:solidFill>
                  <a:srgbClr val="7030A0"/>
                </a:solidFill>
              </a:rPr>
              <a:t>japonština </a:t>
            </a:r>
          </a:p>
          <a:p>
            <a:pPr lvl="1"/>
            <a:r>
              <a:rPr lang="cs-CZ" b="1" dirty="0" smtClean="0"/>
              <a:t>aj</a:t>
            </a:r>
            <a:r>
              <a:rPr lang="cs-CZ" b="1" dirty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8098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Zajímavá NEJ: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>
                <a:solidFill>
                  <a:srgbClr val="00B0F0"/>
                </a:solidFill>
              </a:rPr>
              <a:t>Nej</a:t>
            </a:r>
            <a:r>
              <a:rPr lang="cs-CZ" b="1" dirty="0"/>
              <a:t>bližším jazykem češtině je slovenština, nejvzdálenějším bulharština</a:t>
            </a:r>
            <a:r>
              <a:rPr lang="cs-CZ" b="1" dirty="0" smtClean="0"/>
              <a:t>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00B0F0"/>
                </a:solidFill>
              </a:rPr>
              <a:t>Nej</a:t>
            </a:r>
            <a:r>
              <a:rPr lang="cs-CZ" b="1" dirty="0" smtClean="0"/>
              <a:t>menším </a:t>
            </a:r>
            <a:r>
              <a:rPr lang="cs-CZ" b="1" dirty="0"/>
              <a:t>slovanským národem jsou Lužičtí Srbové, největším Rusové</a:t>
            </a:r>
            <a:r>
              <a:rPr lang="cs-CZ" b="1" dirty="0" smtClean="0"/>
              <a:t>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00B0F0"/>
                </a:solidFill>
              </a:rPr>
              <a:t>Nej</a:t>
            </a:r>
            <a:r>
              <a:rPr lang="cs-CZ" b="1" dirty="0" smtClean="0"/>
              <a:t>starším </a:t>
            </a:r>
            <a:r>
              <a:rPr lang="cs-CZ" b="1" dirty="0"/>
              <a:t>spisovným jazykem slovanským byl jazyk staroslověnský, </a:t>
            </a:r>
            <a:r>
              <a:rPr lang="cs-CZ" b="1" dirty="0" smtClean="0"/>
              <a:t>vznikl </a:t>
            </a:r>
            <a:r>
              <a:rPr lang="cs-CZ" b="1" dirty="0"/>
              <a:t>na území bulharsko-makedonském, mluvili jím Konstantin </a:t>
            </a:r>
            <a:r>
              <a:rPr lang="cs-CZ" b="1" dirty="0" smtClean="0"/>
              <a:t>a </a:t>
            </a:r>
            <a:r>
              <a:rPr lang="cs-CZ" b="1" dirty="0"/>
              <a:t>Metoděj, kteří r. 863 přišli hlásat křesťanství v Rostislavově </a:t>
            </a:r>
            <a:r>
              <a:rPr lang="cs-CZ" b="1" dirty="0" smtClean="0"/>
              <a:t>Velkomoravské </a:t>
            </a:r>
            <a:r>
              <a:rPr lang="cs-CZ" b="1" dirty="0"/>
              <a:t>říši, Čechové jim tehdy zcela dobře rozuměli.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2217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147</TotalTime>
  <Words>513</Words>
  <Application>Microsoft Office PowerPoint</Application>
  <PresentationFormat>Předvádění na obrazovce (4:3)</PresentationFormat>
  <Paragraphs>169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Špendlík</vt:lpstr>
      <vt:lpstr>Prezentace aplikace PowerPoint</vt:lpstr>
      <vt:lpstr>Jazyků je mnoho</vt:lpstr>
      <vt:lpstr>Kolika jazyky lidstvo mluví?</vt:lpstr>
      <vt:lpstr>Příbuznost jazyků - srovnej</vt:lpstr>
      <vt:lpstr>Příbuznost jazyků</vt:lpstr>
      <vt:lpstr>Třídění jazyků</vt:lpstr>
      <vt:lpstr>Třídění jazyků</vt:lpstr>
      <vt:lpstr>Třídění jazyků</vt:lpstr>
      <vt:lpstr>Třídění jazyků</vt:lpstr>
      <vt:lpstr>Třídění jazyků</vt:lpstr>
      <vt:lpstr>Třídění jazyků</vt:lpstr>
      <vt:lpstr>Zajímavá NEJ: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Jazyků je mnoho</dc:title>
  <dc:creator>TIGERDENT sro</dc:creator>
  <cp:lastModifiedBy>Vlastník</cp:lastModifiedBy>
  <cp:revision>12</cp:revision>
  <dcterms:created xsi:type="dcterms:W3CDTF">2012-11-12T10:15:54Z</dcterms:created>
  <dcterms:modified xsi:type="dcterms:W3CDTF">2012-12-12T13:56:57Z</dcterms:modified>
</cp:coreProperties>
</file>