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5" r:id="rId11"/>
    <p:sldId id="268" r:id="rId12"/>
    <p:sldId id="269" r:id="rId13"/>
    <p:sldId id="271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613" autoAdjust="0"/>
  </p:normalViewPr>
  <p:slideViewPr>
    <p:cSldViewPr>
      <p:cViewPr>
        <p:scale>
          <a:sx n="67" d="100"/>
          <a:sy n="67" d="100"/>
        </p:scale>
        <p:origin x="-426" y="-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5294D9-AB3A-429E-A10F-9E11D281869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554B12-A0D0-4C29-AF23-8AE6489A10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86452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554B12-A0D0-4C29-AF23-8AE6489A10A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65944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A25BD28-2418-45E5-9EB2-DBFDBF92A1EB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9D6072B-F1C5-4BFE-8F18-D676656324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A25BD28-2418-45E5-9EB2-DBFDBF92A1EB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9D6072B-F1C5-4BFE-8F18-D676656324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A25BD28-2418-45E5-9EB2-DBFDBF92A1EB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9D6072B-F1C5-4BFE-8F18-D676656324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5BD28-2418-45E5-9EB2-DBFDBF92A1EB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6072B-F1C5-4BFE-8F18-D676656324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5BD28-2418-45E5-9EB2-DBFDBF92A1EB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6072B-F1C5-4BFE-8F18-D676656324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A25BD28-2418-45E5-9EB2-DBFDBF92A1EB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9D6072B-F1C5-4BFE-8F18-D676656324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5BD28-2418-45E5-9EB2-DBFDBF92A1EB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6072B-F1C5-4BFE-8F18-D676656324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A25BD28-2418-45E5-9EB2-DBFDBF92A1EB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9D6072B-F1C5-4BFE-8F18-D676656324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A25BD28-2418-45E5-9EB2-DBFDBF92A1EB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9D6072B-F1C5-4BFE-8F18-D676656324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5BD28-2418-45E5-9EB2-DBFDBF92A1EB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6072B-F1C5-4BFE-8F18-D676656324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5BD28-2418-45E5-9EB2-DBFDBF92A1EB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6072B-F1C5-4BFE-8F18-D676656324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A25BD28-2418-45E5-9EB2-DBFDBF92A1EB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9D6072B-F1C5-4BFE-8F18-D676656324C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 smtClean="0"/>
              <a:t>PŘEDLOŽKY</a:t>
            </a:r>
            <a:endParaRPr lang="cs-CZ" sz="6000" b="1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sz="quarter" idx="1"/>
          </p:nvPr>
        </p:nvPicPr>
        <p:blipFill rotWithShape="1">
          <a:blip r:embed="rId2" cstate="print"/>
          <a:srcRect t="30372" b="20784"/>
          <a:stretch/>
        </p:blipFill>
        <p:spPr>
          <a:xfrm>
            <a:off x="2195736" y="1412776"/>
            <a:ext cx="5095875" cy="651164"/>
          </a:xfrm>
          <a:prstGeom prst="rect">
            <a:avLst/>
          </a:prstGeom>
        </p:spPr>
      </p:pic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13996944"/>
              </p:ext>
            </p:extLst>
          </p:nvPr>
        </p:nvGraphicFramePr>
        <p:xfrm>
          <a:off x="1043608" y="2204864"/>
          <a:ext cx="6768752" cy="430774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50166"/>
                <a:gridCol w="4918586"/>
              </a:tblGrid>
              <a:tr h="62395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 školy: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501" marR="5750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Základní škola Zaječí, okres Břeclav</a:t>
                      </a:r>
                      <a:endParaRPr lang="cs-CZ" sz="9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Školní 402, 691 05, příspěvková organizace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501" marR="57501" marT="0" marB="0"/>
                </a:tc>
              </a:tr>
              <a:tr h="2356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projektu: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501" marR="5750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CZ.1.07/1.4.00/21.1131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501" marR="57501" marT="0" marB="0"/>
                </a:tc>
              </a:tr>
              <a:tr h="2356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Autor: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501" marR="5750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PaedDr. Alena Krontorádová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501" marR="57501" marT="0" marB="0"/>
                </a:tc>
              </a:tr>
              <a:tr h="2356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 vytvoření: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501" marR="5750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18. 12. 2012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501" marR="57501" marT="0" marB="0"/>
                </a:tc>
              </a:tr>
              <a:tr h="2356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Ověření ve výuce: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501" marR="5750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smtClean="0">
                          <a:effectLst/>
                        </a:rPr>
                        <a:t>3.1.2013  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501" marR="57501" marT="0" marB="0"/>
                </a:tc>
              </a:tr>
              <a:tr h="2356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Šablona: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501" marR="5750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501" marR="57501" marT="0" marB="0"/>
                </a:tc>
              </a:tr>
              <a:tr h="2356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Sada: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501" marR="5750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6.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501" marR="57501" marT="0" marB="0"/>
                </a:tc>
              </a:tr>
              <a:tr h="2827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Název materiálu: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501" marR="5750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Vy_32_INOVACE_6/17</a:t>
                      </a:r>
                      <a:r>
                        <a:rPr lang="cs-CZ" sz="1000" baseline="0" dirty="0" smtClean="0">
                          <a:effectLst/>
                        </a:rPr>
                        <a:t>_Předložky</a:t>
                      </a:r>
                      <a:endParaRPr lang="cs-CZ" sz="9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501" marR="57501" marT="0" marB="0"/>
                </a:tc>
              </a:tr>
              <a:tr h="2356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Předmět: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501" marR="5750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Český jazyk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501" marR="57501" marT="0" marB="0"/>
                </a:tc>
              </a:tr>
              <a:tr h="2356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Ročník: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501" marR="5750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7.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501" marR="57501" marT="0" marB="0"/>
                </a:tc>
              </a:tr>
              <a:tr h="2827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Klíčová slova: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501" marR="5750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Předložky, předložková</a:t>
                      </a:r>
                      <a:r>
                        <a:rPr lang="cs-CZ" sz="1000" baseline="0" dirty="0" smtClean="0">
                          <a:effectLst/>
                        </a:rPr>
                        <a:t> vazba, předložky vlastní a nevlastní, neslabičné předložky, vokalizace předložek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501" marR="57501" marT="0" marB="0"/>
                </a:tc>
              </a:tr>
              <a:tr h="2827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Anotace: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501" marR="5750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Materiál slouží k </a:t>
                      </a:r>
                      <a:r>
                        <a:rPr lang="cs-CZ" sz="1000" baseline="0" dirty="0" smtClean="0">
                          <a:effectLst/>
                        </a:rPr>
                        <a:t> podrobnějšímu probírání učiva o předložkách</a:t>
                      </a:r>
                      <a:r>
                        <a:rPr lang="cs-CZ" sz="1000" dirty="0" smtClean="0">
                          <a:effectLst/>
                        </a:rPr>
                        <a:t>.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501" marR="57501" marT="0" marB="0"/>
                </a:tc>
              </a:tr>
              <a:tr h="56550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Použité zdroje: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501" marR="57501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Styblík, V. a kol. </a:t>
                      </a:r>
                      <a:r>
                        <a:rPr kumimoji="0" lang="cs-CZ" sz="110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Český jazyk pro 7. roč. ZŠ a pro odpovídající roč. víceletých gymnázií. </a:t>
                      </a:r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Praha: SPN – pedagogické nakladatelství, a.s., 1997. ISBN 80-85-937-70-0</a:t>
                      </a:r>
                    </a:p>
                    <a:p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Hauser, P. a kol. </a:t>
                      </a:r>
                      <a:r>
                        <a:rPr kumimoji="0" lang="cs-CZ" sz="110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Čeština hravě. Praha: </a:t>
                      </a:r>
                      <a:r>
                        <a:rPr kumimoji="0" lang="cs-CZ" sz="1100" i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Pansofia</a:t>
                      </a:r>
                      <a:r>
                        <a:rPr kumimoji="0" lang="cs-CZ" sz="110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1999. </a:t>
                      </a:r>
                      <a:endParaRPr kumimoji="0"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kumimoji="0" lang="cs-CZ" sz="110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ISBN 80-85-804-11-5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501" marR="57501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8833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/>
              <a:t>PŘEDLOŽKY 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sz="2800" b="1" dirty="0"/>
              <a:t>jsou slova neohebná</a:t>
            </a:r>
            <a:endParaRPr lang="cs-CZ" sz="2800" dirty="0"/>
          </a:p>
          <a:p>
            <a:pPr lvl="0"/>
            <a:r>
              <a:rPr lang="cs-CZ" sz="2800" b="1" dirty="0"/>
              <a:t>nemají svůj vlastní význam </a:t>
            </a:r>
            <a:r>
              <a:rPr lang="cs-CZ" sz="2800" b="1" dirty="0" smtClean="0"/>
              <a:t>(</a:t>
            </a:r>
            <a:r>
              <a:rPr lang="cs-CZ" sz="2800" b="1" dirty="0"/>
              <a:t>samostatně se v řeči nevyskytují), </a:t>
            </a:r>
            <a:endParaRPr lang="cs-CZ" sz="2800" dirty="0"/>
          </a:p>
          <a:p>
            <a:pPr lvl="1"/>
            <a:r>
              <a:rPr lang="cs-CZ" sz="2800" b="1" dirty="0"/>
              <a:t>ten se projevuje až ve spojení s : </a:t>
            </a:r>
            <a:endParaRPr lang="cs-CZ" sz="2800" b="1" dirty="0" smtClean="0"/>
          </a:p>
          <a:p>
            <a:pPr lvl="2"/>
            <a:r>
              <a:rPr lang="cs-CZ" sz="2800" b="1" dirty="0" smtClean="0">
                <a:solidFill>
                  <a:srgbClr val="FF0000"/>
                </a:solidFill>
              </a:rPr>
              <a:t>podstatnými </a:t>
            </a:r>
            <a:r>
              <a:rPr lang="cs-CZ" sz="2800" b="1" dirty="0">
                <a:solidFill>
                  <a:srgbClr val="FF0000"/>
                </a:solidFill>
              </a:rPr>
              <a:t>jmény – k</a:t>
            </a:r>
            <a:r>
              <a:rPr lang="cs-CZ" sz="2800" b="1" dirty="0"/>
              <a:t> příteli</a:t>
            </a:r>
            <a:endParaRPr lang="cs-CZ" sz="2800" dirty="0"/>
          </a:p>
          <a:p>
            <a:pPr lvl="2"/>
            <a:r>
              <a:rPr lang="cs-CZ" sz="2800" b="1" dirty="0" smtClean="0">
                <a:solidFill>
                  <a:srgbClr val="FF0000"/>
                </a:solidFill>
              </a:rPr>
              <a:t>zájmeny </a:t>
            </a:r>
            <a:r>
              <a:rPr lang="cs-CZ" sz="2800" b="1" dirty="0">
                <a:solidFill>
                  <a:srgbClr val="FF0000"/>
                </a:solidFill>
              </a:rPr>
              <a:t>– od </a:t>
            </a:r>
            <a:r>
              <a:rPr lang="cs-CZ" sz="2800" b="1" dirty="0"/>
              <a:t>něho</a:t>
            </a:r>
            <a:endParaRPr lang="cs-CZ" sz="2800" dirty="0"/>
          </a:p>
          <a:p>
            <a:pPr lvl="2"/>
            <a:r>
              <a:rPr lang="cs-CZ" sz="2800" b="1" dirty="0" smtClean="0">
                <a:solidFill>
                  <a:srgbClr val="FF0000"/>
                </a:solidFill>
              </a:rPr>
              <a:t>číslovkami </a:t>
            </a:r>
            <a:r>
              <a:rPr lang="cs-CZ" sz="2800" b="1" dirty="0">
                <a:solidFill>
                  <a:srgbClr val="FF0000"/>
                </a:solidFill>
              </a:rPr>
              <a:t>– bez </a:t>
            </a:r>
            <a:r>
              <a:rPr lang="cs-CZ" sz="2800" b="1" dirty="0"/>
              <a:t>dvou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3139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dirty="0" smtClean="0"/>
              <a:t>PŘEDLOŽKY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b="1" dirty="0"/>
              <a:t>vytvářejí s nimi předložkové vazby, které vyjadřují různé okolnosti </a:t>
            </a:r>
            <a:r>
              <a:rPr lang="cs-CZ" b="1" dirty="0" smtClean="0"/>
              <a:t>a </a:t>
            </a:r>
            <a:r>
              <a:rPr lang="cs-CZ" b="1" dirty="0"/>
              <a:t>vztahy: </a:t>
            </a:r>
            <a:endParaRPr lang="cs-CZ" b="1" dirty="0" smtClean="0"/>
          </a:p>
          <a:p>
            <a:pPr lvl="1"/>
            <a:r>
              <a:rPr lang="cs-CZ" b="1" dirty="0" smtClean="0">
                <a:solidFill>
                  <a:srgbClr val="FF0000"/>
                </a:solidFill>
              </a:rPr>
              <a:t>místo </a:t>
            </a:r>
            <a:r>
              <a:rPr lang="cs-CZ" b="1" dirty="0" smtClean="0"/>
              <a:t>             Šel </a:t>
            </a:r>
            <a:r>
              <a:rPr lang="cs-CZ" b="1" dirty="0">
                <a:solidFill>
                  <a:srgbClr val="FF0000"/>
                </a:solidFill>
              </a:rPr>
              <a:t>do</a:t>
            </a:r>
            <a:r>
              <a:rPr lang="cs-CZ" b="1" dirty="0"/>
              <a:t> kina.              </a:t>
            </a:r>
            <a:r>
              <a:rPr lang="cs-CZ" b="1" dirty="0" smtClean="0"/>
              <a:t>     </a:t>
            </a:r>
            <a:r>
              <a:rPr lang="cs-CZ" b="1" dirty="0" smtClean="0">
                <a:solidFill>
                  <a:srgbClr val="0070C0"/>
                </a:solidFill>
              </a:rPr>
              <a:t>Kam</a:t>
            </a:r>
            <a:r>
              <a:rPr lang="cs-CZ" b="1" dirty="0">
                <a:solidFill>
                  <a:srgbClr val="0070C0"/>
                </a:solidFill>
              </a:rPr>
              <a:t>?</a:t>
            </a:r>
            <a:endParaRPr lang="cs-CZ" dirty="0">
              <a:solidFill>
                <a:srgbClr val="0070C0"/>
              </a:solidFill>
            </a:endParaRPr>
          </a:p>
          <a:p>
            <a:pPr lvl="1"/>
            <a:r>
              <a:rPr lang="cs-CZ" b="1" dirty="0" smtClean="0">
                <a:solidFill>
                  <a:srgbClr val="FF0000"/>
                </a:solidFill>
              </a:rPr>
              <a:t>čas</a:t>
            </a:r>
            <a:r>
              <a:rPr lang="cs-CZ" b="1" dirty="0"/>
              <a:t>	         </a:t>
            </a:r>
            <a:r>
              <a:rPr lang="cs-CZ" b="1" dirty="0" smtClean="0">
                <a:solidFill>
                  <a:srgbClr val="FF0000"/>
                </a:solidFill>
              </a:rPr>
              <a:t>V</a:t>
            </a:r>
            <a:r>
              <a:rPr lang="cs-CZ" b="1" dirty="0"/>
              <a:t> té </a:t>
            </a:r>
            <a:r>
              <a:rPr lang="cs-CZ" b="1" dirty="0" smtClean="0"/>
              <a:t>chvíli.</a:t>
            </a:r>
            <a:r>
              <a:rPr lang="cs-CZ" b="1" dirty="0"/>
              <a:t> </a:t>
            </a:r>
            <a:r>
              <a:rPr lang="cs-CZ" b="1" dirty="0" smtClean="0"/>
              <a:t>                    </a:t>
            </a:r>
            <a:r>
              <a:rPr lang="cs-CZ" b="1" dirty="0" smtClean="0">
                <a:solidFill>
                  <a:srgbClr val="0070C0"/>
                </a:solidFill>
              </a:rPr>
              <a:t>Kdy</a:t>
            </a:r>
            <a:r>
              <a:rPr lang="cs-CZ" b="1" dirty="0">
                <a:solidFill>
                  <a:srgbClr val="0070C0"/>
                </a:solidFill>
              </a:rPr>
              <a:t>?</a:t>
            </a:r>
            <a:endParaRPr lang="cs-CZ" dirty="0">
              <a:solidFill>
                <a:srgbClr val="0070C0"/>
              </a:solidFill>
            </a:endParaRPr>
          </a:p>
          <a:p>
            <a:pPr lvl="1"/>
            <a:r>
              <a:rPr lang="cs-CZ" b="1" dirty="0" smtClean="0">
                <a:solidFill>
                  <a:srgbClr val="FF0000"/>
                </a:solidFill>
              </a:rPr>
              <a:t>způsob </a:t>
            </a:r>
            <a:r>
              <a:rPr lang="cs-CZ" b="1" dirty="0" smtClean="0"/>
              <a:t>          Poslechl </a:t>
            </a:r>
            <a:r>
              <a:rPr lang="cs-CZ" b="1" dirty="0">
                <a:solidFill>
                  <a:srgbClr val="FF0000"/>
                </a:solidFill>
              </a:rPr>
              <a:t>na</a:t>
            </a:r>
            <a:r>
              <a:rPr lang="cs-CZ" b="1" dirty="0"/>
              <a:t> slovo.   </a:t>
            </a:r>
            <a:r>
              <a:rPr lang="cs-CZ" b="1" dirty="0" smtClean="0"/>
              <a:t>      </a:t>
            </a:r>
            <a:r>
              <a:rPr lang="cs-CZ" b="1" dirty="0" smtClean="0">
                <a:solidFill>
                  <a:srgbClr val="0070C0"/>
                </a:solidFill>
              </a:rPr>
              <a:t>Jak</a:t>
            </a:r>
            <a:r>
              <a:rPr lang="cs-CZ" b="1" dirty="0">
                <a:solidFill>
                  <a:srgbClr val="0070C0"/>
                </a:solidFill>
              </a:rPr>
              <a:t>?</a:t>
            </a:r>
            <a:endParaRPr lang="cs-CZ" dirty="0">
              <a:solidFill>
                <a:srgbClr val="0070C0"/>
              </a:solidFill>
            </a:endParaRPr>
          </a:p>
          <a:p>
            <a:pPr lvl="1"/>
            <a:r>
              <a:rPr lang="cs-CZ" b="1" dirty="0" smtClean="0">
                <a:solidFill>
                  <a:srgbClr val="FF0000"/>
                </a:solidFill>
              </a:rPr>
              <a:t>míra  </a:t>
            </a:r>
            <a:r>
              <a:rPr lang="cs-CZ" b="1" dirty="0" smtClean="0"/>
              <a:t>             </a:t>
            </a:r>
            <a:r>
              <a:rPr lang="cs-CZ" b="1" dirty="0" smtClean="0">
                <a:solidFill>
                  <a:srgbClr val="FF0000"/>
                </a:solidFill>
              </a:rPr>
              <a:t>Do </a:t>
            </a:r>
            <a:r>
              <a:rPr lang="cs-CZ" b="1" dirty="0"/>
              <a:t>jaké míry?           </a:t>
            </a:r>
            <a:r>
              <a:rPr lang="cs-CZ" b="1" dirty="0" smtClean="0"/>
              <a:t>     </a:t>
            </a:r>
            <a:r>
              <a:rPr lang="cs-CZ" b="1" dirty="0" smtClean="0">
                <a:solidFill>
                  <a:srgbClr val="0070C0"/>
                </a:solidFill>
              </a:rPr>
              <a:t>Jak </a:t>
            </a:r>
            <a:r>
              <a:rPr lang="cs-CZ" b="1" dirty="0">
                <a:solidFill>
                  <a:srgbClr val="0070C0"/>
                </a:solidFill>
              </a:rPr>
              <a:t>mnoho?</a:t>
            </a:r>
            <a:endParaRPr lang="cs-CZ" dirty="0">
              <a:solidFill>
                <a:srgbClr val="0070C0"/>
              </a:solidFill>
            </a:endParaRPr>
          </a:p>
          <a:p>
            <a:pPr lvl="1"/>
            <a:r>
              <a:rPr lang="cs-CZ" b="1" dirty="0" smtClean="0">
                <a:solidFill>
                  <a:srgbClr val="FF0000"/>
                </a:solidFill>
              </a:rPr>
              <a:t>příčina</a:t>
            </a:r>
            <a:r>
              <a:rPr lang="cs-CZ" b="1" dirty="0"/>
              <a:t>	</a:t>
            </a:r>
            <a:r>
              <a:rPr lang="cs-CZ" b="1" dirty="0">
                <a:solidFill>
                  <a:srgbClr val="FF0000"/>
                </a:solidFill>
              </a:rPr>
              <a:t>        </a:t>
            </a:r>
            <a:r>
              <a:rPr lang="cs-CZ" b="1" dirty="0" smtClean="0">
                <a:solidFill>
                  <a:srgbClr val="FF0000"/>
                </a:solidFill>
              </a:rPr>
              <a:t>Z</a:t>
            </a:r>
            <a:r>
              <a:rPr lang="cs-CZ" b="1" dirty="0"/>
              <a:t> nejasných důvodů.   </a:t>
            </a:r>
            <a:r>
              <a:rPr lang="cs-CZ" b="1" dirty="0" smtClean="0"/>
              <a:t> </a:t>
            </a:r>
            <a:r>
              <a:rPr lang="cs-CZ" b="1" dirty="0">
                <a:solidFill>
                  <a:srgbClr val="0070C0"/>
                </a:solidFill>
              </a:rPr>
              <a:t>Proč?    </a:t>
            </a:r>
            <a:endParaRPr lang="cs-CZ" dirty="0">
              <a:solidFill>
                <a:srgbClr val="0070C0"/>
              </a:solidFill>
            </a:endParaRPr>
          </a:p>
          <a:p>
            <a:pPr lvl="0"/>
            <a:endParaRPr lang="cs-CZ" b="1" dirty="0" smtClean="0"/>
          </a:p>
          <a:p>
            <a:pPr lvl="0"/>
            <a:r>
              <a:rPr lang="cs-CZ" b="1" dirty="0" smtClean="0"/>
              <a:t>pojí </a:t>
            </a:r>
            <a:r>
              <a:rPr lang="cs-CZ" b="1" dirty="0"/>
              <a:t>se s určitým pádem nebo s více pády a určuje tak pád slova.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3263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SE KTERÝM </a:t>
            </a:r>
            <a:r>
              <a:rPr lang="cs-CZ" b="1" dirty="0" smtClean="0">
                <a:solidFill>
                  <a:srgbClr val="7030A0"/>
                </a:solidFill>
              </a:rPr>
              <a:t>PÁDEM</a:t>
            </a:r>
            <a:r>
              <a:rPr lang="cs-CZ" dirty="0" smtClean="0"/>
              <a:t> SE POJÍ TYTO ŘEDLOŽKY?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2. pád </a:t>
            </a:r>
          </a:p>
          <a:p>
            <a:pPr lvl="1"/>
            <a:r>
              <a:rPr lang="cs-CZ" b="1" dirty="0" smtClean="0">
                <a:solidFill>
                  <a:srgbClr val="FF0000"/>
                </a:solidFill>
              </a:rPr>
              <a:t>bez </a:t>
            </a:r>
            <a:r>
              <a:rPr lang="cs-CZ" b="1" dirty="0"/>
              <a:t>tebe, </a:t>
            </a:r>
            <a:r>
              <a:rPr lang="cs-CZ" b="1" dirty="0">
                <a:solidFill>
                  <a:srgbClr val="FF0000"/>
                </a:solidFill>
              </a:rPr>
              <a:t>do</a:t>
            </a:r>
            <a:r>
              <a:rPr lang="cs-CZ" b="1" dirty="0"/>
              <a:t> školy, </a:t>
            </a:r>
            <a:r>
              <a:rPr lang="cs-CZ" b="1" dirty="0">
                <a:solidFill>
                  <a:srgbClr val="FF0000"/>
                </a:solidFill>
              </a:rPr>
              <a:t>od</a:t>
            </a:r>
            <a:r>
              <a:rPr lang="cs-CZ" b="1" dirty="0"/>
              <a:t> rodičů, </a:t>
            </a:r>
            <a:r>
              <a:rPr lang="cs-CZ" b="1" dirty="0" smtClean="0">
                <a:solidFill>
                  <a:srgbClr val="FF0000"/>
                </a:solidFill>
              </a:rPr>
              <a:t>u</a:t>
            </a:r>
            <a:r>
              <a:rPr lang="cs-CZ" b="1" dirty="0" smtClean="0"/>
              <a:t> babičky</a:t>
            </a:r>
            <a:r>
              <a:rPr lang="cs-CZ" b="1" dirty="0"/>
              <a:t>, </a:t>
            </a:r>
            <a:endParaRPr lang="cs-CZ" b="1" dirty="0" smtClean="0"/>
          </a:p>
          <a:p>
            <a:pPr marL="365760" lvl="1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b="1" dirty="0" smtClean="0">
                <a:solidFill>
                  <a:srgbClr val="FF0000"/>
                </a:solidFill>
              </a:rPr>
              <a:t>z</a:t>
            </a:r>
            <a:r>
              <a:rPr lang="cs-CZ" b="1" dirty="0" smtClean="0"/>
              <a:t> </a:t>
            </a:r>
            <a:r>
              <a:rPr lang="cs-CZ" b="1" dirty="0"/>
              <a:t>domu, </a:t>
            </a:r>
            <a:r>
              <a:rPr lang="cs-CZ" b="1" dirty="0">
                <a:solidFill>
                  <a:srgbClr val="FF0000"/>
                </a:solidFill>
              </a:rPr>
              <a:t>zpod</a:t>
            </a:r>
            <a:r>
              <a:rPr lang="cs-CZ" b="1" dirty="0"/>
              <a:t> stolu, </a:t>
            </a:r>
            <a:r>
              <a:rPr lang="cs-CZ" b="1" dirty="0" smtClean="0">
                <a:solidFill>
                  <a:srgbClr val="FF0000"/>
                </a:solidFill>
              </a:rPr>
              <a:t>podle</a:t>
            </a:r>
            <a:r>
              <a:rPr lang="cs-CZ" b="1" dirty="0" smtClean="0"/>
              <a:t> </a:t>
            </a:r>
            <a:r>
              <a:rPr lang="cs-CZ" b="1" dirty="0"/>
              <a:t>návodu , </a:t>
            </a:r>
            <a:endParaRPr lang="cs-CZ" b="1" dirty="0" smtClean="0"/>
          </a:p>
          <a:p>
            <a:pPr marL="365760" lvl="1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b="1" dirty="0" smtClean="0">
                <a:solidFill>
                  <a:srgbClr val="FF0000"/>
                </a:solidFill>
              </a:rPr>
              <a:t>kromě </a:t>
            </a:r>
            <a:r>
              <a:rPr lang="cs-CZ" b="1" dirty="0"/>
              <a:t>bratra, </a:t>
            </a:r>
            <a:r>
              <a:rPr lang="cs-CZ" b="1" dirty="0">
                <a:solidFill>
                  <a:srgbClr val="FF0000"/>
                </a:solidFill>
              </a:rPr>
              <a:t>kolem</a:t>
            </a:r>
            <a:r>
              <a:rPr lang="cs-CZ" b="1" dirty="0"/>
              <a:t> rybníka, </a:t>
            </a:r>
            <a:r>
              <a:rPr lang="cs-CZ" b="1" dirty="0">
                <a:solidFill>
                  <a:srgbClr val="FF0000"/>
                </a:solidFill>
              </a:rPr>
              <a:t>místo</a:t>
            </a:r>
            <a:r>
              <a:rPr lang="cs-CZ" b="1" dirty="0"/>
              <a:t> </a:t>
            </a:r>
            <a:r>
              <a:rPr lang="cs-CZ" b="1" dirty="0" smtClean="0"/>
              <a:t>sestry,  </a:t>
            </a:r>
          </a:p>
          <a:p>
            <a:pPr marL="365760" lvl="1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b="1" dirty="0" smtClean="0">
                <a:solidFill>
                  <a:srgbClr val="FF0000"/>
                </a:solidFill>
              </a:rPr>
              <a:t>blízko </a:t>
            </a:r>
            <a:r>
              <a:rPr lang="cs-CZ" b="1" dirty="0" smtClean="0"/>
              <a:t>pošty</a:t>
            </a:r>
            <a:endParaRPr lang="cs-CZ" dirty="0"/>
          </a:p>
          <a:p>
            <a:r>
              <a:rPr lang="cs-CZ" b="1" dirty="0">
                <a:solidFill>
                  <a:srgbClr val="7030A0"/>
                </a:solidFill>
              </a:rPr>
              <a:t>3. </a:t>
            </a:r>
            <a:r>
              <a:rPr lang="cs-CZ" b="1" dirty="0" smtClean="0">
                <a:solidFill>
                  <a:srgbClr val="7030A0"/>
                </a:solidFill>
              </a:rPr>
              <a:t>pád</a:t>
            </a:r>
          </a:p>
          <a:p>
            <a:pPr lvl="1"/>
            <a:r>
              <a:rPr lang="cs-CZ" b="1" dirty="0" smtClean="0">
                <a:solidFill>
                  <a:srgbClr val="FF0000"/>
                </a:solidFill>
              </a:rPr>
              <a:t>k </a:t>
            </a:r>
            <a:r>
              <a:rPr lang="cs-CZ" b="1" dirty="0"/>
              <a:t>narozeninám, </a:t>
            </a:r>
            <a:r>
              <a:rPr lang="cs-CZ" b="1" dirty="0">
                <a:solidFill>
                  <a:srgbClr val="FF0000"/>
                </a:solidFill>
              </a:rPr>
              <a:t>proti</a:t>
            </a:r>
            <a:r>
              <a:rPr lang="cs-CZ" b="1" dirty="0"/>
              <a:t> vůli, </a:t>
            </a:r>
            <a:r>
              <a:rPr lang="cs-CZ" b="1" dirty="0">
                <a:solidFill>
                  <a:srgbClr val="FF0000"/>
                </a:solidFill>
              </a:rPr>
              <a:t>vůči</a:t>
            </a:r>
            <a:r>
              <a:rPr lang="cs-CZ" b="1" dirty="0"/>
              <a:t> spolužákům, </a:t>
            </a:r>
            <a:r>
              <a:rPr lang="cs-CZ" b="1" dirty="0">
                <a:solidFill>
                  <a:srgbClr val="FF0000"/>
                </a:solidFill>
              </a:rPr>
              <a:t>kvůli</a:t>
            </a:r>
            <a:r>
              <a:rPr lang="cs-CZ" b="1" dirty="0"/>
              <a:t> mně, </a:t>
            </a:r>
            <a:r>
              <a:rPr lang="cs-CZ" b="1" dirty="0" smtClean="0">
                <a:solidFill>
                  <a:srgbClr val="FF0000"/>
                </a:solidFill>
              </a:rPr>
              <a:t>díky</a:t>
            </a:r>
            <a:r>
              <a:rPr lang="cs-CZ" b="1" dirty="0" smtClean="0"/>
              <a:t> </a:t>
            </a:r>
            <a:r>
              <a:rPr lang="cs-CZ" b="1" dirty="0"/>
              <a:t>tobě  </a:t>
            </a:r>
            <a:endParaRPr lang="cs-CZ" dirty="0"/>
          </a:p>
          <a:p>
            <a:r>
              <a:rPr lang="cs-CZ" b="1" dirty="0">
                <a:solidFill>
                  <a:srgbClr val="7030A0"/>
                </a:solidFill>
              </a:rPr>
              <a:t>4. </a:t>
            </a:r>
            <a:r>
              <a:rPr lang="cs-CZ" b="1" dirty="0" smtClean="0">
                <a:solidFill>
                  <a:srgbClr val="7030A0"/>
                </a:solidFill>
              </a:rPr>
              <a:t>pád</a:t>
            </a:r>
          </a:p>
          <a:p>
            <a:pPr lvl="1"/>
            <a:r>
              <a:rPr lang="cs-CZ" b="1" dirty="0" smtClean="0">
                <a:solidFill>
                  <a:srgbClr val="FF0000"/>
                </a:solidFill>
              </a:rPr>
              <a:t>ob</a:t>
            </a:r>
            <a:r>
              <a:rPr lang="cs-CZ" b="1" dirty="0" smtClean="0"/>
              <a:t> </a:t>
            </a:r>
            <a:r>
              <a:rPr lang="cs-CZ" b="1" dirty="0"/>
              <a:t>řádek, </a:t>
            </a:r>
            <a:r>
              <a:rPr lang="cs-CZ" b="1" dirty="0">
                <a:solidFill>
                  <a:srgbClr val="FF0000"/>
                </a:solidFill>
              </a:rPr>
              <a:t>pro</a:t>
            </a:r>
            <a:r>
              <a:rPr lang="cs-CZ" b="1" dirty="0"/>
              <a:t> radost, </a:t>
            </a:r>
            <a:r>
              <a:rPr lang="cs-CZ" b="1" dirty="0">
                <a:solidFill>
                  <a:srgbClr val="FF0000"/>
                </a:solidFill>
              </a:rPr>
              <a:t>skrz</a:t>
            </a:r>
            <a:r>
              <a:rPr lang="cs-CZ" b="1" dirty="0"/>
              <a:t> brýle, </a:t>
            </a:r>
            <a:r>
              <a:rPr lang="cs-CZ" b="1" dirty="0">
                <a:solidFill>
                  <a:srgbClr val="FF0000"/>
                </a:solidFill>
              </a:rPr>
              <a:t>přes</a:t>
            </a:r>
            <a:r>
              <a:rPr lang="cs-CZ" b="1" dirty="0"/>
              <a:t> plot, </a:t>
            </a:r>
            <a:r>
              <a:rPr lang="cs-CZ" b="1" dirty="0">
                <a:solidFill>
                  <a:srgbClr val="FF0000"/>
                </a:solidFill>
              </a:rPr>
              <a:t>mimo</a:t>
            </a:r>
            <a:r>
              <a:rPr lang="cs-CZ" b="1" dirty="0"/>
              <a:t> děvčata</a:t>
            </a:r>
            <a:endParaRPr lang="cs-CZ" dirty="0"/>
          </a:p>
          <a:p>
            <a:r>
              <a:rPr lang="cs-CZ" b="1" dirty="0">
                <a:solidFill>
                  <a:srgbClr val="7030A0"/>
                </a:solidFill>
              </a:rPr>
              <a:t>6. pád </a:t>
            </a:r>
          </a:p>
          <a:p>
            <a:pPr lvl="1"/>
            <a:r>
              <a:rPr lang="cs-CZ" b="1" dirty="0" smtClean="0">
                <a:solidFill>
                  <a:srgbClr val="FF0000"/>
                </a:solidFill>
              </a:rPr>
              <a:t>při </a:t>
            </a:r>
            <a:r>
              <a:rPr lang="cs-CZ" b="1" dirty="0"/>
              <a:t>zdi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2602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SE KTERÝMI </a:t>
            </a:r>
            <a:r>
              <a:rPr lang="cs-CZ" b="1" dirty="0" smtClean="0">
                <a:solidFill>
                  <a:srgbClr val="7030A0"/>
                </a:solidFill>
              </a:rPr>
              <a:t>DVĚMA PÁDY </a:t>
            </a:r>
            <a:r>
              <a:rPr lang="cs-CZ" dirty="0" smtClean="0"/>
              <a:t>SE POJÍ TYTO PŘEDLOŽKY?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na</a:t>
            </a:r>
            <a:r>
              <a:rPr lang="cs-CZ" b="1" dirty="0"/>
              <a:t> stůl, </a:t>
            </a:r>
            <a:r>
              <a:rPr lang="cs-CZ" b="1" dirty="0">
                <a:solidFill>
                  <a:srgbClr val="FF0000"/>
                </a:solidFill>
              </a:rPr>
              <a:t>na </a:t>
            </a:r>
            <a:r>
              <a:rPr lang="cs-CZ" b="1" dirty="0"/>
              <a:t>stole, </a:t>
            </a:r>
            <a:r>
              <a:rPr lang="cs-CZ" b="1" dirty="0">
                <a:solidFill>
                  <a:srgbClr val="FF0000"/>
                </a:solidFill>
              </a:rPr>
              <a:t>o</a:t>
            </a:r>
            <a:r>
              <a:rPr lang="cs-CZ" b="1" dirty="0"/>
              <a:t> něco, </a:t>
            </a:r>
            <a:r>
              <a:rPr lang="cs-CZ" b="1" dirty="0">
                <a:solidFill>
                  <a:srgbClr val="FF0000"/>
                </a:solidFill>
              </a:rPr>
              <a:t>o</a:t>
            </a:r>
            <a:r>
              <a:rPr lang="cs-CZ" b="1" dirty="0"/>
              <a:t> něčem, </a:t>
            </a:r>
            <a:r>
              <a:rPr lang="cs-CZ" b="1" dirty="0">
                <a:solidFill>
                  <a:srgbClr val="FF0000"/>
                </a:solidFill>
              </a:rPr>
              <a:t>po</a:t>
            </a:r>
            <a:r>
              <a:rPr lang="cs-CZ" b="1" dirty="0"/>
              <a:t> kolena, </a:t>
            </a:r>
            <a:r>
              <a:rPr lang="cs-CZ" b="1" dirty="0">
                <a:solidFill>
                  <a:srgbClr val="FF0000"/>
                </a:solidFill>
              </a:rPr>
              <a:t>po </a:t>
            </a:r>
            <a:r>
              <a:rPr lang="cs-CZ" b="1" dirty="0"/>
              <a:t>povrchu, </a:t>
            </a:r>
            <a:r>
              <a:rPr lang="cs-CZ" b="1" dirty="0">
                <a:solidFill>
                  <a:srgbClr val="FF0000"/>
                </a:solidFill>
              </a:rPr>
              <a:t>v</a:t>
            </a:r>
            <a:r>
              <a:rPr lang="cs-CZ" b="1" dirty="0"/>
              <a:t> pravý čas, </a:t>
            </a:r>
            <a:r>
              <a:rPr lang="cs-CZ" b="1" dirty="0" smtClean="0">
                <a:solidFill>
                  <a:srgbClr val="FF0000"/>
                </a:solidFill>
              </a:rPr>
              <a:t>v</a:t>
            </a:r>
            <a:r>
              <a:rPr lang="cs-CZ" b="1" dirty="0"/>
              <a:t> ruce </a:t>
            </a:r>
            <a:endParaRPr lang="cs-CZ" b="1" dirty="0" smtClean="0"/>
          </a:p>
          <a:p>
            <a:pPr lvl="1"/>
            <a:r>
              <a:rPr lang="cs-CZ" b="1" dirty="0" smtClean="0"/>
              <a:t> </a:t>
            </a:r>
            <a:r>
              <a:rPr lang="cs-CZ" sz="4400" b="1" dirty="0">
                <a:solidFill>
                  <a:srgbClr val="7030A0"/>
                </a:solidFill>
              </a:rPr>
              <a:t>4., 6. pád</a:t>
            </a:r>
            <a:endParaRPr lang="cs-CZ" sz="4400" dirty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mezi</a:t>
            </a:r>
            <a:r>
              <a:rPr lang="cs-CZ" b="1" dirty="0" smtClean="0"/>
              <a:t> </a:t>
            </a:r>
            <a:r>
              <a:rPr lang="cs-CZ" b="1" dirty="0"/>
              <a:t>příbuzné, </a:t>
            </a:r>
            <a:r>
              <a:rPr lang="cs-CZ" b="1" dirty="0">
                <a:solidFill>
                  <a:srgbClr val="FF0000"/>
                </a:solidFill>
              </a:rPr>
              <a:t>mezi</a:t>
            </a:r>
            <a:r>
              <a:rPr lang="cs-CZ" b="1" dirty="0"/>
              <a:t> příbuznými, </a:t>
            </a:r>
            <a:r>
              <a:rPr lang="cs-CZ" b="1" dirty="0">
                <a:solidFill>
                  <a:srgbClr val="FF0000"/>
                </a:solidFill>
              </a:rPr>
              <a:t>nad</a:t>
            </a:r>
            <a:r>
              <a:rPr lang="cs-CZ" b="1" dirty="0"/>
              <a:t> město, </a:t>
            </a:r>
            <a:r>
              <a:rPr lang="cs-CZ" b="1" dirty="0">
                <a:solidFill>
                  <a:srgbClr val="FF0000"/>
                </a:solidFill>
              </a:rPr>
              <a:t>nad</a:t>
            </a:r>
            <a:r>
              <a:rPr lang="cs-CZ" b="1" dirty="0"/>
              <a:t> městem, </a:t>
            </a:r>
            <a:r>
              <a:rPr lang="cs-CZ" b="1" dirty="0">
                <a:solidFill>
                  <a:srgbClr val="FF0000"/>
                </a:solidFill>
              </a:rPr>
              <a:t>pod</a:t>
            </a:r>
            <a:r>
              <a:rPr lang="cs-CZ" b="1" dirty="0"/>
              <a:t> stůl, </a:t>
            </a:r>
            <a:r>
              <a:rPr lang="cs-CZ" b="1" dirty="0" smtClean="0">
                <a:solidFill>
                  <a:srgbClr val="FF0000"/>
                </a:solidFill>
              </a:rPr>
              <a:t>pod</a:t>
            </a:r>
            <a:r>
              <a:rPr lang="cs-CZ" b="1" dirty="0" smtClean="0"/>
              <a:t> </a:t>
            </a:r>
            <a:r>
              <a:rPr lang="cs-CZ" b="1" dirty="0"/>
              <a:t>stolem, </a:t>
            </a:r>
            <a:r>
              <a:rPr lang="cs-CZ" b="1" dirty="0">
                <a:solidFill>
                  <a:srgbClr val="FF0000"/>
                </a:solidFill>
              </a:rPr>
              <a:t>před</a:t>
            </a:r>
            <a:r>
              <a:rPr lang="cs-CZ" b="1" dirty="0"/>
              <a:t> dům, </a:t>
            </a:r>
            <a:r>
              <a:rPr lang="cs-CZ" b="1" dirty="0">
                <a:solidFill>
                  <a:srgbClr val="FF0000"/>
                </a:solidFill>
              </a:rPr>
              <a:t>před</a:t>
            </a:r>
            <a:r>
              <a:rPr lang="cs-CZ" b="1" dirty="0"/>
              <a:t> </a:t>
            </a:r>
            <a:r>
              <a:rPr lang="cs-CZ" b="1" dirty="0" smtClean="0"/>
              <a:t>domem</a:t>
            </a:r>
          </a:p>
          <a:p>
            <a:pPr lvl="1"/>
            <a:r>
              <a:rPr lang="cs-CZ" b="1" dirty="0"/>
              <a:t> </a:t>
            </a:r>
            <a:r>
              <a:rPr lang="cs-CZ" sz="4600" b="1" dirty="0" smtClean="0">
                <a:solidFill>
                  <a:srgbClr val="7030A0"/>
                </a:solidFill>
              </a:rPr>
              <a:t>4</a:t>
            </a:r>
            <a:r>
              <a:rPr lang="cs-CZ" sz="4600" b="1" dirty="0">
                <a:solidFill>
                  <a:srgbClr val="7030A0"/>
                </a:solidFill>
              </a:rPr>
              <a:t>., 7. pád</a:t>
            </a:r>
            <a:endParaRPr lang="cs-CZ" sz="4600" dirty="0">
              <a:solidFill>
                <a:srgbClr val="7030A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0150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SE KTERÝMI </a:t>
            </a:r>
            <a:r>
              <a:rPr lang="cs-CZ" b="1" dirty="0" smtClean="0">
                <a:solidFill>
                  <a:srgbClr val="7030A0"/>
                </a:solidFill>
              </a:rPr>
              <a:t>TŘEMI PÁDY </a:t>
            </a:r>
            <a:r>
              <a:rPr lang="cs-CZ" dirty="0" smtClean="0"/>
              <a:t>SE POJÍ PŘELOŽKA </a:t>
            </a:r>
            <a:r>
              <a:rPr lang="cs-CZ" b="1" dirty="0" smtClean="0">
                <a:solidFill>
                  <a:srgbClr val="7030A0"/>
                </a:solidFill>
              </a:rPr>
              <a:t>ZA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/>
              <a:t> </a:t>
            </a:r>
            <a:r>
              <a:rPr lang="cs-CZ" sz="3200" dirty="0" smtClean="0"/>
              <a:t>  </a:t>
            </a:r>
            <a:r>
              <a:rPr lang="cs-CZ" sz="3200" b="1" dirty="0" smtClean="0">
                <a:solidFill>
                  <a:srgbClr val="FF0000"/>
                </a:solidFill>
              </a:rPr>
              <a:t>za</a:t>
            </a:r>
            <a:r>
              <a:rPr lang="cs-CZ" sz="3200" dirty="0" smtClean="0"/>
              <a:t> </a:t>
            </a:r>
            <a:r>
              <a:rPr lang="cs-CZ" sz="3200" dirty="0"/>
              <a:t>dne, </a:t>
            </a:r>
            <a:r>
              <a:rPr lang="cs-CZ" sz="3200" b="1" dirty="0">
                <a:solidFill>
                  <a:srgbClr val="FF0000"/>
                </a:solidFill>
              </a:rPr>
              <a:t>za</a:t>
            </a:r>
            <a:r>
              <a:rPr lang="cs-CZ" sz="3200" dirty="0"/>
              <a:t> noci     </a:t>
            </a:r>
            <a:r>
              <a:rPr lang="cs-CZ" sz="3200" dirty="0" smtClean="0"/>
              <a:t> - </a:t>
            </a:r>
            <a:r>
              <a:rPr lang="cs-CZ" sz="3200" dirty="0"/>
              <a:t>Kdy?              </a:t>
            </a:r>
            <a:endParaRPr lang="cs-CZ" sz="3200" dirty="0" smtClean="0"/>
          </a:p>
          <a:p>
            <a:pPr lvl="1" algn="ctr"/>
            <a:r>
              <a:rPr lang="cs-CZ" sz="4000" b="1" dirty="0" smtClean="0">
                <a:solidFill>
                  <a:srgbClr val="7030A0"/>
                </a:solidFill>
              </a:rPr>
              <a:t>2</a:t>
            </a:r>
            <a:r>
              <a:rPr lang="cs-CZ" sz="4000" b="1" dirty="0">
                <a:solidFill>
                  <a:srgbClr val="7030A0"/>
                </a:solidFill>
              </a:rPr>
              <a:t>. pád</a:t>
            </a:r>
            <a:endParaRPr lang="cs-CZ" sz="4000" dirty="0">
              <a:solidFill>
                <a:srgbClr val="7030A0"/>
              </a:solidFill>
            </a:endParaRPr>
          </a:p>
          <a:p>
            <a:r>
              <a:rPr lang="cs-CZ" dirty="0"/>
              <a:t>    </a:t>
            </a:r>
            <a:r>
              <a:rPr lang="cs-CZ" sz="3200" b="1" dirty="0">
                <a:solidFill>
                  <a:srgbClr val="FF0000"/>
                </a:solidFill>
              </a:rPr>
              <a:t>za</a:t>
            </a:r>
            <a:r>
              <a:rPr lang="cs-CZ" sz="3200" dirty="0"/>
              <a:t> dům                   - Kam?            </a:t>
            </a:r>
            <a:endParaRPr lang="cs-CZ" sz="3200" dirty="0" smtClean="0"/>
          </a:p>
          <a:p>
            <a:pPr lvl="1" algn="ctr"/>
            <a:r>
              <a:rPr lang="cs-CZ" sz="3200" dirty="0" smtClean="0"/>
              <a:t> </a:t>
            </a:r>
            <a:r>
              <a:rPr lang="cs-CZ" sz="4000" b="1" dirty="0">
                <a:solidFill>
                  <a:srgbClr val="7030A0"/>
                </a:solidFill>
              </a:rPr>
              <a:t>4. pád</a:t>
            </a:r>
            <a:endParaRPr lang="cs-CZ" sz="4000" dirty="0">
              <a:solidFill>
                <a:srgbClr val="7030A0"/>
              </a:solidFill>
            </a:endParaRPr>
          </a:p>
          <a:p>
            <a:r>
              <a:rPr lang="cs-CZ" dirty="0"/>
              <a:t>    </a:t>
            </a:r>
            <a:r>
              <a:rPr lang="cs-CZ" sz="3200" b="1" dirty="0">
                <a:solidFill>
                  <a:srgbClr val="FF0000"/>
                </a:solidFill>
              </a:rPr>
              <a:t>za</a:t>
            </a:r>
            <a:r>
              <a:rPr lang="cs-CZ" sz="3200" dirty="0"/>
              <a:t> stolem            </a:t>
            </a:r>
            <a:r>
              <a:rPr lang="cs-CZ" sz="3200" dirty="0" smtClean="0"/>
              <a:t>   </a:t>
            </a:r>
            <a:r>
              <a:rPr lang="cs-CZ" sz="3200" dirty="0"/>
              <a:t>- Kde?              </a:t>
            </a:r>
            <a:endParaRPr lang="cs-CZ" sz="3200" dirty="0" smtClean="0"/>
          </a:p>
          <a:p>
            <a:pPr lvl="1" algn="ctr"/>
            <a:r>
              <a:rPr lang="cs-CZ" sz="4000" b="1" dirty="0" smtClean="0">
                <a:solidFill>
                  <a:srgbClr val="7030A0"/>
                </a:solidFill>
              </a:rPr>
              <a:t>7</a:t>
            </a:r>
            <a:r>
              <a:rPr lang="cs-CZ" sz="4000" b="1" dirty="0">
                <a:solidFill>
                  <a:srgbClr val="7030A0"/>
                </a:solidFill>
              </a:rPr>
              <a:t>. pád</a:t>
            </a:r>
            <a:endParaRPr lang="cs-CZ" sz="40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3781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 algn="ctr"/>
            <a:r>
              <a:rPr lang="cs-CZ" sz="3200" b="1" dirty="0"/>
              <a:t>Předložky </a:t>
            </a:r>
            <a:r>
              <a:rPr lang="cs-CZ" sz="3200" b="1" i="1" dirty="0"/>
              <a:t>kromě, mimo, vyjma</a:t>
            </a:r>
            <a:r>
              <a:rPr lang="cs-CZ" sz="3200" b="1" dirty="0"/>
              <a:t> mají shodný význam, </a:t>
            </a:r>
            <a:endParaRPr lang="cs-CZ" sz="3200" b="1" dirty="0" smtClean="0"/>
          </a:p>
          <a:p>
            <a:pPr marL="0" lvl="0" indent="0">
              <a:buNone/>
            </a:pPr>
            <a:endParaRPr lang="cs-CZ" sz="3200" b="1" dirty="0" smtClean="0"/>
          </a:p>
          <a:p>
            <a:pPr lvl="0"/>
            <a:r>
              <a:rPr lang="cs-CZ" sz="3200" b="1" dirty="0" smtClean="0"/>
              <a:t>avšak</a:t>
            </a:r>
            <a:r>
              <a:rPr lang="cs-CZ" sz="3200" dirty="0" smtClean="0"/>
              <a:t> </a:t>
            </a:r>
            <a:r>
              <a:rPr lang="cs-CZ" sz="3200" b="1" i="1" dirty="0" smtClean="0">
                <a:solidFill>
                  <a:srgbClr val="FF0000"/>
                </a:solidFill>
              </a:rPr>
              <a:t>kromě</a:t>
            </a:r>
            <a:r>
              <a:rPr lang="cs-CZ" sz="3200" b="1" dirty="0" smtClean="0"/>
              <a:t> </a:t>
            </a:r>
            <a:r>
              <a:rPr lang="cs-CZ" sz="3200" b="1" dirty="0"/>
              <a:t>se pojí s </a:t>
            </a:r>
            <a:r>
              <a:rPr lang="cs-CZ" sz="3200" b="1" dirty="0">
                <a:solidFill>
                  <a:srgbClr val="7030A0"/>
                </a:solidFill>
              </a:rPr>
              <a:t>2. pádem </a:t>
            </a:r>
            <a:endParaRPr lang="cs-CZ" sz="3200" b="1" dirty="0"/>
          </a:p>
          <a:p>
            <a:pPr lvl="1"/>
            <a:r>
              <a:rPr lang="cs-CZ" sz="3200" b="1" i="1" dirty="0" smtClean="0"/>
              <a:t>kromě </a:t>
            </a:r>
            <a:r>
              <a:rPr lang="cs-CZ" sz="3200" b="1" dirty="0"/>
              <a:t>dvou </a:t>
            </a:r>
            <a:r>
              <a:rPr lang="cs-CZ" sz="3200" b="1" dirty="0" smtClean="0"/>
              <a:t>chlapců</a:t>
            </a:r>
          </a:p>
          <a:p>
            <a:pPr marL="365760" lvl="1" indent="0">
              <a:buNone/>
            </a:pPr>
            <a:endParaRPr lang="cs-CZ" sz="3200" dirty="0"/>
          </a:p>
          <a:p>
            <a:r>
              <a:rPr lang="cs-CZ" sz="3200" b="1" i="1" dirty="0">
                <a:solidFill>
                  <a:srgbClr val="FF0000"/>
                </a:solidFill>
              </a:rPr>
              <a:t>mimo, vyjma </a:t>
            </a:r>
            <a:r>
              <a:rPr lang="cs-CZ" sz="3200" b="1" dirty="0"/>
              <a:t>se pojí se </a:t>
            </a:r>
            <a:r>
              <a:rPr lang="cs-CZ" sz="3200" b="1" dirty="0">
                <a:solidFill>
                  <a:srgbClr val="7030A0"/>
                </a:solidFill>
              </a:rPr>
              <a:t>4. pádem </a:t>
            </a:r>
            <a:endParaRPr lang="cs-CZ" sz="3200" b="1" dirty="0"/>
          </a:p>
          <a:p>
            <a:pPr lvl="1"/>
            <a:r>
              <a:rPr lang="cs-CZ" sz="3200" b="1" i="1" dirty="0" smtClean="0"/>
              <a:t>mimo/vyjma</a:t>
            </a:r>
            <a:r>
              <a:rPr lang="cs-CZ" sz="3200" b="1" dirty="0" smtClean="0"/>
              <a:t> </a:t>
            </a:r>
            <a:r>
              <a:rPr lang="cs-CZ" sz="3200" b="1" dirty="0"/>
              <a:t>dva chlapce </a:t>
            </a:r>
            <a:endParaRPr lang="cs-CZ" sz="3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378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PŘEDLOŽKOVÝ PÁD </a:t>
            </a:r>
            <a:r>
              <a:rPr lang="cs-CZ" dirty="0" smtClean="0"/>
              <a:t>TVOŘÍ VE VĚTĚ </a:t>
            </a:r>
            <a:r>
              <a:rPr lang="cs-CZ" b="1" dirty="0" smtClean="0"/>
              <a:t>JEDINÝ VĚTNÝ ČLEN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příslovečné </a:t>
            </a:r>
            <a:r>
              <a:rPr lang="cs-CZ" sz="2800" b="1" dirty="0">
                <a:solidFill>
                  <a:srgbClr val="FF0000"/>
                </a:solidFill>
              </a:rPr>
              <a:t>určení </a:t>
            </a:r>
          </a:p>
          <a:p>
            <a:pPr lvl="1"/>
            <a:r>
              <a:rPr lang="cs-CZ" sz="2800" dirty="0" smtClean="0"/>
              <a:t>jedeme </a:t>
            </a:r>
            <a:r>
              <a:rPr lang="cs-CZ" sz="2800" b="1" dirty="0"/>
              <a:t>na hory </a:t>
            </a:r>
            <a:r>
              <a:rPr lang="cs-CZ" sz="2800" b="1" dirty="0">
                <a:solidFill>
                  <a:srgbClr val="FF0000"/>
                </a:solidFill>
              </a:rPr>
              <a:t>( PUM)</a:t>
            </a:r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b="1" dirty="0">
                <a:solidFill>
                  <a:srgbClr val="FF0000"/>
                </a:solidFill>
              </a:rPr>
              <a:t>  předmět </a:t>
            </a:r>
          </a:p>
          <a:p>
            <a:pPr lvl="1"/>
            <a:r>
              <a:rPr lang="cs-CZ" sz="2800" dirty="0" smtClean="0"/>
              <a:t>vzpomínal </a:t>
            </a:r>
            <a:r>
              <a:rPr lang="cs-CZ" sz="2800" dirty="0"/>
              <a:t>jsem </a:t>
            </a:r>
            <a:r>
              <a:rPr lang="cs-CZ" sz="2800" b="1" dirty="0"/>
              <a:t>na domov </a:t>
            </a:r>
            <a:r>
              <a:rPr lang="cs-CZ" sz="2800" b="1" dirty="0">
                <a:solidFill>
                  <a:srgbClr val="FF0000"/>
                </a:solidFill>
              </a:rPr>
              <a:t>(PT 4.p.)</a:t>
            </a:r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b="1" dirty="0"/>
              <a:t>  </a:t>
            </a:r>
            <a:r>
              <a:rPr lang="cs-CZ" sz="2800" b="1" dirty="0">
                <a:solidFill>
                  <a:srgbClr val="FF0000"/>
                </a:solidFill>
              </a:rPr>
              <a:t>přívlastek </a:t>
            </a:r>
          </a:p>
          <a:p>
            <a:pPr lvl="1"/>
            <a:r>
              <a:rPr lang="cs-CZ" sz="2800" dirty="0" smtClean="0"/>
              <a:t>sportovci </a:t>
            </a:r>
            <a:r>
              <a:rPr lang="cs-CZ" sz="2800" b="1" dirty="0"/>
              <a:t>z Brna </a:t>
            </a:r>
            <a:r>
              <a:rPr lang="cs-CZ" sz="2800" b="1" dirty="0">
                <a:solidFill>
                  <a:srgbClr val="FF0000"/>
                </a:solidFill>
              </a:rPr>
              <a:t>(PKN)</a:t>
            </a:r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b="1" dirty="0"/>
              <a:t>  </a:t>
            </a:r>
            <a:r>
              <a:rPr lang="cs-CZ" sz="2800" b="1" dirty="0">
                <a:solidFill>
                  <a:srgbClr val="FF0000"/>
                </a:solidFill>
              </a:rPr>
              <a:t>doplněk </a:t>
            </a:r>
          </a:p>
          <a:p>
            <a:pPr lvl="1"/>
            <a:r>
              <a:rPr lang="cs-CZ" sz="2800" dirty="0" smtClean="0"/>
              <a:t>byl </a:t>
            </a:r>
            <a:r>
              <a:rPr lang="cs-CZ" sz="2800" dirty="0"/>
              <a:t>zvolen </a:t>
            </a:r>
            <a:r>
              <a:rPr lang="cs-CZ" sz="2800" b="1" dirty="0"/>
              <a:t>za předsedu </a:t>
            </a:r>
            <a:r>
              <a:rPr lang="cs-CZ" sz="2800" b="1" dirty="0">
                <a:solidFill>
                  <a:srgbClr val="FF0000"/>
                </a:solidFill>
              </a:rPr>
              <a:t>(DO)</a:t>
            </a:r>
            <a:endParaRPr lang="cs-CZ" sz="2800" dirty="0">
              <a:solidFill>
                <a:srgbClr val="FF0000"/>
              </a:solidFill>
            </a:endParaRP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31311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/>
              <a:t>PŘEDLOŽKY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T</a:t>
            </a:r>
            <a:r>
              <a:rPr lang="cs-CZ" dirty="0" smtClean="0"/>
              <a:t>aková slova, která se vyskytují jen jako předložky.</a:t>
            </a:r>
          </a:p>
          <a:p>
            <a:pPr algn="ctr"/>
            <a:r>
              <a:rPr lang="cs-CZ" sz="3200" b="1" dirty="0">
                <a:solidFill>
                  <a:srgbClr val="FF0000"/>
                </a:solidFill>
              </a:rPr>
              <a:t>v</a:t>
            </a:r>
            <a:r>
              <a:rPr lang="cs-CZ" sz="3200" b="1" dirty="0" smtClean="0">
                <a:solidFill>
                  <a:srgbClr val="FF0000"/>
                </a:solidFill>
              </a:rPr>
              <a:t>, do, s, pro, na, po, o, nad  </a:t>
            </a:r>
            <a:r>
              <a:rPr lang="cs-CZ" sz="3200" b="1" dirty="0" smtClean="0"/>
              <a:t>aj.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Taková slova, která mohou být podle souvislosti jiným slovním druhem (příslovcem, podstatným jménem).</a:t>
            </a:r>
          </a:p>
          <a:p>
            <a:pPr algn="ctr"/>
            <a:r>
              <a:rPr lang="cs-CZ" sz="3200" b="1" dirty="0">
                <a:solidFill>
                  <a:srgbClr val="FF0000"/>
                </a:solidFill>
              </a:rPr>
              <a:t>k</a:t>
            </a:r>
            <a:r>
              <a:rPr lang="cs-CZ" sz="3200" b="1" dirty="0" smtClean="0">
                <a:solidFill>
                  <a:srgbClr val="FF0000"/>
                </a:solidFill>
              </a:rPr>
              <a:t>olem, blízko, místo </a:t>
            </a:r>
            <a:r>
              <a:rPr lang="cs-CZ" sz="3200" b="1" dirty="0" smtClean="0"/>
              <a:t>aj.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algn="ctr"/>
            <a:r>
              <a:rPr lang="cs-CZ" sz="2800" dirty="0" smtClean="0"/>
              <a:t>VLASTNÍ</a:t>
            </a:r>
            <a:endParaRPr lang="cs-CZ" sz="28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sz="2800" dirty="0" smtClean="0"/>
              <a:t>NEVLASTNÍ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6327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b="1" dirty="0" smtClean="0"/>
              <a:t>Proč předložky </a:t>
            </a:r>
            <a:r>
              <a:rPr lang="cs-CZ" sz="4000" b="1" dirty="0" smtClean="0">
                <a:solidFill>
                  <a:srgbClr val="7030A0"/>
                </a:solidFill>
              </a:rPr>
              <a:t>nevlastní</a:t>
            </a:r>
            <a:r>
              <a:rPr lang="cs-CZ" sz="4000" b="1" dirty="0" smtClean="0"/>
              <a:t>?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Kolem</a:t>
            </a:r>
          </a:p>
          <a:p>
            <a:pPr lvl="1"/>
            <a:r>
              <a:rPr lang="cs-CZ" i="1" dirty="0" smtClean="0">
                <a:solidFill>
                  <a:srgbClr val="FF0000"/>
                </a:solidFill>
              </a:rPr>
              <a:t>kolem </a:t>
            </a:r>
            <a:r>
              <a:rPr lang="cs-CZ" dirty="0" smtClean="0"/>
              <a:t>školy (předložka)</a:t>
            </a:r>
          </a:p>
          <a:p>
            <a:pPr lvl="1"/>
            <a:r>
              <a:rPr lang="cs-CZ" dirty="0"/>
              <a:t>š</a:t>
            </a:r>
            <a:r>
              <a:rPr lang="cs-CZ" dirty="0" smtClean="0"/>
              <a:t>el </a:t>
            </a:r>
            <a:r>
              <a:rPr lang="cs-CZ" i="1" dirty="0" smtClean="0">
                <a:solidFill>
                  <a:srgbClr val="FF0000"/>
                </a:solidFill>
              </a:rPr>
              <a:t>kolem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7030A0"/>
                </a:solidFill>
              </a:rPr>
              <a:t>(příslovce)</a:t>
            </a:r>
          </a:p>
          <a:p>
            <a:pPr lvl="1"/>
            <a:r>
              <a:rPr lang="cs-CZ" dirty="0"/>
              <a:t>p</a:t>
            </a:r>
            <a:r>
              <a:rPr lang="cs-CZ" dirty="0" smtClean="0"/>
              <a:t>raštil </a:t>
            </a:r>
            <a:r>
              <a:rPr lang="cs-CZ" i="1" dirty="0" smtClean="0">
                <a:solidFill>
                  <a:srgbClr val="FF0000"/>
                </a:solidFill>
              </a:rPr>
              <a:t>kolem</a:t>
            </a:r>
            <a:r>
              <a:rPr lang="cs-CZ" dirty="0" smtClean="0"/>
              <a:t> (podstatné jméno)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Vedle</a:t>
            </a:r>
          </a:p>
          <a:p>
            <a:pPr lvl="1"/>
            <a:r>
              <a:rPr lang="cs-CZ" i="1" dirty="0">
                <a:solidFill>
                  <a:srgbClr val="FF0000"/>
                </a:solidFill>
              </a:rPr>
              <a:t>v</a:t>
            </a:r>
            <a:r>
              <a:rPr lang="cs-CZ" i="1" dirty="0" smtClean="0">
                <a:solidFill>
                  <a:srgbClr val="FF0000"/>
                </a:solidFill>
              </a:rPr>
              <a:t>edle</a:t>
            </a:r>
            <a:r>
              <a:rPr lang="cs-CZ" dirty="0" smtClean="0"/>
              <a:t> domu </a:t>
            </a:r>
            <a:r>
              <a:rPr lang="cs-CZ" dirty="0" smtClean="0">
                <a:solidFill>
                  <a:srgbClr val="7030A0"/>
                </a:solidFill>
              </a:rPr>
              <a:t>(7.)</a:t>
            </a:r>
          </a:p>
          <a:p>
            <a:pPr lvl="1"/>
            <a:r>
              <a:rPr lang="cs-CZ" dirty="0"/>
              <a:t>s</a:t>
            </a:r>
            <a:r>
              <a:rPr lang="cs-CZ" dirty="0" smtClean="0"/>
              <a:t>edl si </a:t>
            </a:r>
            <a:r>
              <a:rPr lang="cs-CZ" i="1" dirty="0" smtClean="0">
                <a:solidFill>
                  <a:srgbClr val="FF0000"/>
                </a:solidFill>
              </a:rPr>
              <a:t>vedle</a:t>
            </a:r>
            <a:r>
              <a:rPr lang="cs-CZ" dirty="0" smtClean="0"/>
              <a:t> (6.)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Pomocí</a:t>
            </a:r>
          </a:p>
          <a:p>
            <a:pPr lvl="1"/>
            <a:r>
              <a:rPr lang="cs-CZ" dirty="0"/>
              <a:t>s</a:t>
            </a:r>
            <a:r>
              <a:rPr lang="cs-CZ" dirty="0" smtClean="0"/>
              <a:t> mou </a:t>
            </a:r>
            <a:r>
              <a:rPr lang="cs-CZ" i="1" dirty="0" smtClean="0">
                <a:solidFill>
                  <a:srgbClr val="FF0000"/>
                </a:solidFill>
              </a:rPr>
              <a:t>pomocí </a:t>
            </a:r>
            <a:r>
              <a:rPr lang="cs-CZ" dirty="0" smtClean="0"/>
              <a:t>(1.)</a:t>
            </a:r>
          </a:p>
          <a:p>
            <a:pPr lvl="1"/>
            <a:r>
              <a:rPr lang="cs-CZ" i="1" dirty="0">
                <a:solidFill>
                  <a:srgbClr val="FF0000"/>
                </a:solidFill>
              </a:rPr>
              <a:t>p</a:t>
            </a:r>
            <a:r>
              <a:rPr lang="cs-CZ" i="1" dirty="0" smtClean="0">
                <a:solidFill>
                  <a:srgbClr val="FF0000"/>
                </a:solidFill>
              </a:rPr>
              <a:t>omocí </a:t>
            </a:r>
            <a:r>
              <a:rPr lang="cs-CZ" dirty="0" smtClean="0"/>
              <a:t>přátel </a:t>
            </a:r>
            <a:r>
              <a:rPr lang="cs-CZ" dirty="0" smtClean="0">
                <a:solidFill>
                  <a:srgbClr val="7030A0"/>
                </a:solidFill>
              </a:rPr>
              <a:t>(7.)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Místo</a:t>
            </a:r>
          </a:p>
          <a:p>
            <a:pPr lvl="1"/>
            <a:r>
              <a:rPr lang="cs-CZ" dirty="0"/>
              <a:t>p</a:t>
            </a:r>
            <a:r>
              <a:rPr lang="cs-CZ" dirty="0" smtClean="0"/>
              <a:t>ěkné </a:t>
            </a:r>
            <a:r>
              <a:rPr lang="cs-CZ" i="1" dirty="0" smtClean="0">
                <a:solidFill>
                  <a:srgbClr val="FF0000"/>
                </a:solidFill>
              </a:rPr>
              <a:t>místo </a:t>
            </a:r>
            <a:r>
              <a:rPr lang="cs-CZ" dirty="0" smtClean="0">
                <a:solidFill>
                  <a:srgbClr val="7030A0"/>
                </a:solidFill>
              </a:rPr>
              <a:t>(1.)</a:t>
            </a:r>
          </a:p>
          <a:p>
            <a:pPr lvl="1"/>
            <a:r>
              <a:rPr lang="cs-CZ" dirty="0"/>
              <a:t>š</a:t>
            </a:r>
            <a:r>
              <a:rPr lang="cs-CZ" dirty="0" smtClean="0"/>
              <a:t>el </a:t>
            </a:r>
            <a:r>
              <a:rPr lang="cs-CZ" i="1" dirty="0" smtClean="0">
                <a:solidFill>
                  <a:srgbClr val="FF0000"/>
                </a:solidFill>
              </a:rPr>
              <a:t>místo</a:t>
            </a:r>
            <a:r>
              <a:rPr lang="cs-CZ" dirty="0" smtClean="0"/>
              <a:t> mě </a:t>
            </a:r>
            <a:r>
              <a:rPr lang="cs-CZ" dirty="0" smtClean="0">
                <a:solidFill>
                  <a:srgbClr val="7030A0"/>
                </a:solidFill>
              </a:rPr>
              <a:t>(7.)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Naproti </a:t>
            </a:r>
          </a:p>
          <a:p>
            <a:pPr lvl="1"/>
            <a:r>
              <a:rPr lang="cs-CZ" dirty="0"/>
              <a:t>š</a:t>
            </a:r>
            <a:r>
              <a:rPr lang="cs-CZ" dirty="0" smtClean="0"/>
              <a:t>el mi </a:t>
            </a:r>
            <a:r>
              <a:rPr lang="cs-CZ" i="1" dirty="0" smtClean="0">
                <a:solidFill>
                  <a:srgbClr val="FF0000"/>
                </a:solidFill>
              </a:rPr>
              <a:t>naproti</a:t>
            </a:r>
            <a:r>
              <a:rPr lang="cs-CZ" dirty="0" smtClean="0"/>
              <a:t> (6.)</a:t>
            </a:r>
          </a:p>
          <a:p>
            <a:pPr lvl="1"/>
            <a:r>
              <a:rPr lang="cs-CZ" i="1" dirty="0">
                <a:solidFill>
                  <a:srgbClr val="FF0000"/>
                </a:solidFill>
              </a:rPr>
              <a:t>n</a:t>
            </a:r>
            <a:r>
              <a:rPr lang="cs-CZ" i="1" dirty="0" smtClean="0">
                <a:solidFill>
                  <a:srgbClr val="FF0000"/>
                </a:solidFill>
              </a:rPr>
              <a:t>aproti </a:t>
            </a:r>
            <a:r>
              <a:rPr lang="cs-CZ" dirty="0" smtClean="0"/>
              <a:t>mně </a:t>
            </a:r>
            <a:r>
              <a:rPr lang="cs-CZ" dirty="0" smtClean="0">
                <a:solidFill>
                  <a:srgbClr val="7030A0"/>
                </a:solidFill>
              </a:rPr>
              <a:t>(7.)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993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/>
              <a:t>Pravopis předložky </a:t>
            </a:r>
            <a:r>
              <a:rPr lang="cs-CZ" sz="4800" b="1" dirty="0" smtClean="0">
                <a:solidFill>
                  <a:srgbClr val="FF0000"/>
                </a:solidFill>
              </a:rPr>
              <a:t>s</a:t>
            </a:r>
            <a:r>
              <a:rPr lang="cs-CZ" sz="4800" dirty="0" smtClean="0"/>
              <a:t>: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b="1" u="sng" dirty="0" smtClean="0">
                <a:solidFill>
                  <a:srgbClr val="FF0000"/>
                </a:solidFill>
              </a:rPr>
              <a:t>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/>
              <a:t>se </a:t>
            </a:r>
            <a:r>
              <a:rPr lang="cs-CZ" sz="2800" b="1" dirty="0"/>
              <a:t>pojí se </a:t>
            </a:r>
            <a:r>
              <a:rPr lang="cs-CZ" sz="2800" b="1" dirty="0">
                <a:solidFill>
                  <a:srgbClr val="FF0000"/>
                </a:solidFill>
              </a:rPr>
              <a:t>7. pádem 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lvl="1"/>
            <a:r>
              <a:rPr lang="cs-CZ" sz="2500" b="1" dirty="0" smtClean="0"/>
              <a:t> </a:t>
            </a:r>
            <a:r>
              <a:rPr lang="cs-CZ" sz="2500" b="1" i="1" dirty="0">
                <a:solidFill>
                  <a:srgbClr val="FF0000"/>
                </a:solidFill>
              </a:rPr>
              <a:t>s</a:t>
            </a:r>
            <a:r>
              <a:rPr lang="cs-CZ" sz="2500" b="1" dirty="0">
                <a:solidFill>
                  <a:srgbClr val="FF0000"/>
                </a:solidFill>
              </a:rPr>
              <a:t> </a:t>
            </a:r>
            <a:r>
              <a:rPr lang="cs-CZ" sz="2500" b="1" dirty="0"/>
              <a:t>otcem, </a:t>
            </a:r>
            <a:r>
              <a:rPr lang="cs-CZ" sz="2500" b="1" i="1" dirty="0">
                <a:solidFill>
                  <a:srgbClr val="FF0000"/>
                </a:solidFill>
              </a:rPr>
              <a:t>se </a:t>
            </a:r>
            <a:r>
              <a:rPr lang="cs-CZ" sz="2500" b="1" dirty="0" smtClean="0"/>
              <a:t>smíchem</a:t>
            </a:r>
            <a:endParaRPr lang="cs-CZ" sz="2500" dirty="0"/>
          </a:p>
          <a:p>
            <a:r>
              <a:rPr lang="cs-CZ" sz="1800" b="1" u="sng" dirty="0" smtClean="0">
                <a:solidFill>
                  <a:srgbClr val="FF0000"/>
                </a:solidFill>
              </a:rPr>
              <a:t>S</a:t>
            </a:r>
            <a:r>
              <a:rPr lang="cs-CZ" sz="2800" b="1" u="sng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/>
              <a:t>ve </a:t>
            </a:r>
            <a:r>
              <a:rPr lang="cs-CZ" sz="2800" b="1" dirty="0"/>
              <a:t>spojení s </a:t>
            </a:r>
            <a:r>
              <a:rPr lang="cs-CZ" sz="2800" b="1" dirty="0">
                <a:solidFill>
                  <a:srgbClr val="FF0000"/>
                </a:solidFill>
              </a:rPr>
              <a:t>2. pádem</a:t>
            </a:r>
            <a:r>
              <a:rPr lang="cs-CZ" sz="2800" b="1" dirty="0"/>
              <a:t>, chceme-li </a:t>
            </a:r>
            <a:r>
              <a:rPr lang="cs-CZ" sz="2800" b="1" dirty="0" smtClean="0"/>
              <a:t>naznačit:</a:t>
            </a:r>
            <a:endParaRPr lang="cs-CZ" sz="2800" dirty="0"/>
          </a:p>
          <a:p>
            <a:pPr lvl="1"/>
            <a:r>
              <a:rPr lang="cs-CZ" sz="2400" b="1" dirty="0" smtClean="0"/>
              <a:t> </a:t>
            </a:r>
            <a:r>
              <a:rPr lang="cs-CZ" sz="2400" b="1" dirty="0"/>
              <a:t>„s povrchu pryč“ – shodit </a:t>
            </a:r>
            <a:r>
              <a:rPr lang="cs-CZ" sz="2400" b="1" i="1" dirty="0">
                <a:solidFill>
                  <a:srgbClr val="FF0000"/>
                </a:solidFill>
              </a:rPr>
              <a:t>se </a:t>
            </a:r>
            <a:r>
              <a:rPr lang="cs-CZ" sz="2400" b="1" i="1" dirty="0" smtClean="0">
                <a:solidFill>
                  <a:srgbClr val="FF0000"/>
                </a:solidFill>
              </a:rPr>
              <a:t>stolu</a:t>
            </a:r>
            <a:endParaRPr lang="cs-CZ" sz="2400" dirty="0">
              <a:solidFill>
                <a:srgbClr val="FF0000"/>
              </a:solidFill>
            </a:endParaRPr>
          </a:p>
          <a:p>
            <a:pPr lvl="1"/>
            <a:r>
              <a:rPr lang="cs-CZ" sz="2400" b="1" i="1" dirty="0" smtClean="0"/>
              <a:t> </a:t>
            </a:r>
            <a:r>
              <a:rPr lang="cs-CZ" sz="2400" b="1" dirty="0"/>
              <a:t>„ po povrchu dolů“ – téci </a:t>
            </a:r>
            <a:r>
              <a:rPr lang="cs-CZ" sz="2400" b="1" i="1" dirty="0">
                <a:solidFill>
                  <a:srgbClr val="FF0000"/>
                </a:solidFill>
              </a:rPr>
              <a:t>se </a:t>
            </a:r>
            <a:r>
              <a:rPr lang="cs-CZ" sz="2400" b="1" i="1" dirty="0" smtClean="0">
                <a:solidFill>
                  <a:srgbClr val="FF0000"/>
                </a:solidFill>
              </a:rPr>
              <a:t>svahu</a:t>
            </a:r>
            <a:endParaRPr lang="cs-CZ" sz="2400" dirty="0">
              <a:solidFill>
                <a:srgbClr val="FF0000"/>
              </a:solidFill>
            </a:endParaRPr>
          </a:p>
          <a:p>
            <a:r>
              <a:rPr lang="cs-CZ" sz="2000" b="1" u="sng" dirty="0" smtClean="0">
                <a:solidFill>
                  <a:srgbClr val="FF0000"/>
                </a:solidFill>
              </a:rPr>
              <a:t>S</a:t>
            </a:r>
            <a:r>
              <a:rPr lang="cs-CZ" sz="2800" b="1" i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/>
              <a:t>se zřídka pojí </a:t>
            </a:r>
            <a:r>
              <a:rPr lang="cs-CZ" sz="2800" b="1" dirty="0"/>
              <a:t>se </a:t>
            </a:r>
            <a:r>
              <a:rPr lang="cs-CZ" sz="2800" b="1" dirty="0">
                <a:solidFill>
                  <a:srgbClr val="FF0000"/>
                </a:solidFill>
              </a:rPr>
              <a:t>4. pádem </a:t>
            </a:r>
            <a:endParaRPr lang="cs-CZ" sz="2800" dirty="0">
              <a:solidFill>
                <a:srgbClr val="FF0000"/>
              </a:solidFill>
            </a:endParaRPr>
          </a:p>
          <a:p>
            <a:pPr lvl="1"/>
            <a:r>
              <a:rPr lang="cs-CZ" sz="2400" b="1" dirty="0" smtClean="0"/>
              <a:t>Ukáže </a:t>
            </a:r>
            <a:r>
              <a:rPr lang="cs-CZ" sz="2400" b="1" dirty="0"/>
              <a:t>se , kdo </a:t>
            </a:r>
            <a:r>
              <a:rPr lang="cs-CZ" sz="2400" b="1" i="1" dirty="0">
                <a:solidFill>
                  <a:srgbClr val="FF0000"/>
                </a:solidFill>
              </a:rPr>
              <a:t>s koho</a:t>
            </a:r>
            <a:r>
              <a:rPr lang="cs-CZ" sz="2400" b="1" dirty="0"/>
              <a:t>. Není </a:t>
            </a:r>
            <a:r>
              <a:rPr lang="cs-CZ" sz="2400" b="1" i="1" dirty="0"/>
              <a:t>s to</a:t>
            </a:r>
            <a:r>
              <a:rPr lang="cs-CZ" sz="2400" b="1" dirty="0"/>
              <a:t> se rozhodnout.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384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Pravopis předložky </a:t>
            </a:r>
            <a:r>
              <a:rPr lang="cs-CZ" sz="4400" b="1" dirty="0" smtClean="0">
                <a:solidFill>
                  <a:srgbClr val="FF0000"/>
                </a:solidFill>
              </a:rPr>
              <a:t>z</a:t>
            </a:r>
            <a:r>
              <a:rPr lang="cs-CZ" sz="4400" dirty="0" smtClean="0"/>
              <a:t>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FF0000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  </a:t>
            </a:r>
            <a:r>
              <a:rPr lang="cs-CZ" sz="4400" b="1" dirty="0" smtClean="0"/>
              <a:t>se vždy pojí </a:t>
            </a:r>
            <a:r>
              <a:rPr lang="cs-CZ" sz="4400" b="1" dirty="0">
                <a:solidFill>
                  <a:srgbClr val="FF0000"/>
                </a:solidFill>
              </a:rPr>
              <a:t>s 2. pádem </a:t>
            </a:r>
            <a:endParaRPr lang="cs-CZ" sz="4400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400" b="1" i="1" dirty="0" smtClean="0">
                <a:solidFill>
                  <a:srgbClr val="FF0000"/>
                </a:solidFill>
              </a:rPr>
              <a:t>z</a:t>
            </a:r>
            <a:r>
              <a:rPr lang="cs-CZ" sz="4400" b="1" dirty="0" smtClean="0"/>
              <a:t> </a:t>
            </a:r>
            <a:r>
              <a:rPr lang="cs-CZ" sz="4400" b="1" dirty="0"/>
              <a:t>lesa, </a:t>
            </a:r>
            <a:r>
              <a:rPr lang="cs-CZ" sz="4400" b="1" i="1" dirty="0">
                <a:solidFill>
                  <a:srgbClr val="FF0000"/>
                </a:solidFill>
              </a:rPr>
              <a:t>ze</a:t>
            </a:r>
            <a:r>
              <a:rPr lang="cs-CZ" sz="4400" b="1" dirty="0"/>
              <a:t> školy, </a:t>
            </a:r>
            <a:r>
              <a:rPr lang="cs-CZ" sz="4400" b="1" i="1" dirty="0">
                <a:solidFill>
                  <a:srgbClr val="FF0000"/>
                </a:solidFill>
              </a:rPr>
              <a:t>ze</a:t>
            </a:r>
            <a:r>
              <a:rPr lang="cs-CZ" sz="4400" b="1" dirty="0"/>
              <a:t> </a:t>
            </a:r>
            <a:r>
              <a:rPr lang="cs-CZ" sz="4400" b="1" dirty="0" smtClean="0"/>
              <a:t>skříně</a:t>
            </a:r>
            <a:endParaRPr lang="cs-CZ" sz="4400" dirty="0"/>
          </a:p>
          <a:p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798462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Doplň správné předložky </a:t>
            </a:r>
            <a:r>
              <a:rPr lang="cs-CZ" b="1" dirty="0">
                <a:solidFill>
                  <a:srgbClr val="FF0000"/>
                </a:solidFill>
              </a:rPr>
              <a:t>s, se / z, ze: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?</a:t>
            </a:r>
            <a:r>
              <a:rPr lang="cs-CZ" b="1" u="sng" dirty="0"/>
              <a:t>  </a:t>
            </a:r>
            <a:r>
              <a:rPr lang="cs-CZ" dirty="0" smtClean="0"/>
              <a:t>oblibou cvičí </a:t>
            </a:r>
            <a:endParaRPr lang="cs-CZ" dirty="0"/>
          </a:p>
          <a:p>
            <a:r>
              <a:rPr lang="cs-CZ" dirty="0"/>
              <a:t>vzal </a:t>
            </a:r>
            <a:r>
              <a:rPr lang="cs-CZ" b="1" u="sng" dirty="0" smtClean="0">
                <a:solidFill>
                  <a:srgbClr val="FF0000"/>
                </a:solidFill>
              </a:rPr>
              <a:t>?</a:t>
            </a:r>
            <a:r>
              <a:rPr lang="cs-CZ" b="1" u="sng" dirty="0" smtClean="0"/>
              <a:t> </a:t>
            </a:r>
            <a:r>
              <a:rPr lang="cs-CZ" dirty="0" smtClean="0"/>
              <a:t>skříně</a:t>
            </a:r>
            <a:endParaRPr lang="cs-CZ" dirty="0"/>
          </a:p>
          <a:p>
            <a:r>
              <a:rPr lang="cs-CZ" dirty="0"/>
              <a:t>přinesl </a:t>
            </a:r>
            <a:r>
              <a:rPr lang="cs-CZ" b="1" u="sng" dirty="0" smtClean="0">
                <a:solidFill>
                  <a:srgbClr val="FF0000"/>
                </a:solidFill>
              </a:rPr>
              <a:t>?</a:t>
            </a:r>
            <a:r>
              <a:rPr lang="cs-CZ" dirty="0"/>
              <a:t> </a:t>
            </a:r>
            <a:r>
              <a:rPr lang="cs-CZ" dirty="0" smtClean="0"/>
              <a:t>komory </a:t>
            </a:r>
            <a:endParaRPr lang="cs-CZ" dirty="0"/>
          </a:p>
          <a:p>
            <a:r>
              <a:rPr lang="cs-CZ" dirty="0" smtClean="0"/>
              <a:t>pláštěnka</a:t>
            </a:r>
            <a:r>
              <a:rPr lang="cs-CZ" b="1" u="sng" dirty="0"/>
              <a:t> </a:t>
            </a:r>
            <a:r>
              <a:rPr lang="cs-CZ" b="1" u="sng" dirty="0" smtClean="0">
                <a:solidFill>
                  <a:srgbClr val="FF0000"/>
                </a:solidFill>
              </a:rPr>
              <a:t>?</a:t>
            </a:r>
            <a:r>
              <a:rPr lang="cs-CZ" b="1" u="sng" dirty="0" smtClean="0"/>
              <a:t> </a:t>
            </a:r>
            <a:r>
              <a:rPr lang="cs-CZ" dirty="0" smtClean="0"/>
              <a:t>kapucí </a:t>
            </a:r>
            <a:endParaRPr lang="cs-CZ" dirty="0"/>
          </a:p>
          <a:p>
            <a:r>
              <a:rPr lang="cs-CZ" dirty="0"/>
              <a:t>chleba </a:t>
            </a:r>
            <a:r>
              <a:rPr lang="cs-CZ" b="1" u="sng" dirty="0" smtClean="0">
                <a:solidFill>
                  <a:srgbClr val="FF0000"/>
                </a:solidFill>
              </a:rPr>
              <a:t>?</a:t>
            </a:r>
            <a:r>
              <a:rPr lang="cs-CZ" dirty="0"/>
              <a:t> </a:t>
            </a:r>
            <a:r>
              <a:rPr lang="cs-CZ" dirty="0" smtClean="0"/>
              <a:t>máslem</a:t>
            </a:r>
            <a:endParaRPr lang="cs-CZ" dirty="0"/>
          </a:p>
          <a:p>
            <a:r>
              <a:rPr lang="cs-CZ" dirty="0"/>
              <a:t>odjel </a:t>
            </a:r>
            <a:r>
              <a:rPr lang="cs-CZ" b="1" u="sng" dirty="0" smtClean="0">
                <a:solidFill>
                  <a:srgbClr val="FF0000"/>
                </a:solidFill>
              </a:rPr>
              <a:t>?</a:t>
            </a:r>
            <a:r>
              <a:rPr lang="cs-CZ" dirty="0"/>
              <a:t> </a:t>
            </a:r>
            <a:r>
              <a:rPr lang="cs-CZ" dirty="0" smtClean="0"/>
              <a:t>domova</a:t>
            </a:r>
            <a:endParaRPr lang="cs-CZ" dirty="0"/>
          </a:p>
          <a:p>
            <a:r>
              <a:rPr lang="cs-CZ" dirty="0"/>
              <a:t>říká </a:t>
            </a:r>
            <a:r>
              <a:rPr lang="cs-CZ" b="1" u="sng" dirty="0" smtClean="0">
                <a:solidFill>
                  <a:srgbClr val="FF0000"/>
                </a:solidFill>
              </a:rPr>
              <a:t>?</a:t>
            </a:r>
            <a:r>
              <a:rPr lang="cs-CZ" dirty="0" smtClean="0"/>
              <a:t> smíchem </a:t>
            </a:r>
            <a:endParaRPr lang="cs-CZ" dirty="0"/>
          </a:p>
          <a:p>
            <a:r>
              <a:rPr lang="cs-CZ" dirty="0"/>
              <a:t>vrací se </a:t>
            </a:r>
            <a:r>
              <a:rPr lang="cs-CZ" b="1" u="sng" dirty="0" smtClean="0">
                <a:solidFill>
                  <a:srgbClr val="FF0000"/>
                </a:solidFill>
              </a:rPr>
              <a:t>?</a:t>
            </a:r>
            <a:r>
              <a:rPr lang="cs-CZ" b="1" u="sng" dirty="0"/>
              <a:t> </a:t>
            </a:r>
            <a:r>
              <a:rPr lang="cs-CZ" dirty="0" smtClean="0"/>
              <a:t>rybolovu</a:t>
            </a:r>
            <a:endParaRPr lang="cs-CZ" dirty="0"/>
          </a:p>
          <a:p>
            <a:r>
              <a:rPr lang="cs-CZ" dirty="0"/>
              <a:t>poslouchá </a:t>
            </a:r>
            <a:r>
              <a:rPr lang="cs-CZ" b="1" u="sng" dirty="0" smtClean="0">
                <a:solidFill>
                  <a:srgbClr val="FF0000"/>
                </a:solidFill>
              </a:rPr>
              <a:t>?</a:t>
            </a:r>
            <a:r>
              <a:rPr lang="cs-CZ" dirty="0"/>
              <a:t> </a:t>
            </a:r>
            <a:r>
              <a:rPr lang="cs-CZ" dirty="0" smtClean="0"/>
              <a:t>úsměvem </a:t>
            </a:r>
            <a:endParaRPr lang="cs-CZ" dirty="0"/>
          </a:p>
          <a:p>
            <a:r>
              <a:rPr lang="cs-CZ" dirty="0"/>
              <a:t>bojuje </a:t>
            </a:r>
            <a:r>
              <a:rPr lang="cs-CZ" b="1" u="sng" dirty="0" smtClean="0">
                <a:solidFill>
                  <a:srgbClr val="FF0000"/>
                </a:solidFill>
              </a:rPr>
              <a:t>?</a:t>
            </a:r>
            <a:r>
              <a:rPr lang="cs-CZ" b="1" u="sng" dirty="0"/>
              <a:t> </a:t>
            </a:r>
            <a:r>
              <a:rPr lang="cs-CZ" dirty="0" smtClean="0"/>
              <a:t>nadváhou</a:t>
            </a:r>
            <a:endParaRPr lang="cs-CZ" dirty="0"/>
          </a:p>
          <a:p>
            <a:r>
              <a:rPr lang="cs-CZ" b="1" u="sng" dirty="0" smtClean="0">
                <a:solidFill>
                  <a:srgbClr val="FF0000"/>
                </a:solidFill>
              </a:rPr>
              <a:t>?</a:t>
            </a:r>
            <a:r>
              <a:rPr lang="cs-CZ" dirty="0"/>
              <a:t> </a:t>
            </a:r>
            <a:r>
              <a:rPr lang="cs-CZ" dirty="0" smtClean="0"/>
              <a:t> ním </a:t>
            </a:r>
            <a:r>
              <a:rPr lang="cs-CZ" dirty="0"/>
              <a:t>si </a:t>
            </a:r>
            <a:r>
              <a:rPr lang="cs-CZ" dirty="0" smtClean="0"/>
              <a:t>nerozumím </a:t>
            </a:r>
            <a:endParaRPr lang="cs-CZ" dirty="0"/>
          </a:p>
          <a:p>
            <a:r>
              <a:rPr lang="cs-CZ" dirty="0" smtClean="0"/>
              <a:t>známka </a:t>
            </a:r>
            <a:r>
              <a:rPr lang="cs-CZ" b="1" u="sng" dirty="0" smtClean="0">
                <a:solidFill>
                  <a:srgbClr val="FF0000"/>
                </a:solidFill>
              </a:rPr>
              <a:t>? </a:t>
            </a:r>
            <a:r>
              <a:rPr lang="cs-CZ" dirty="0" smtClean="0"/>
              <a:t>matematiky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s</a:t>
            </a:r>
            <a:r>
              <a:rPr lang="cs-CZ" b="1" dirty="0"/>
              <a:t> </a:t>
            </a:r>
            <a:r>
              <a:rPr lang="cs-CZ" dirty="0"/>
              <a:t>oblibou </a:t>
            </a:r>
            <a:r>
              <a:rPr lang="cs-CZ" dirty="0" smtClean="0"/>
              <a:t>cvičí</a:t>
            </a:r>
            <a:endParaRPr lang="cs-CZ" dirty="0"/>
          </a:p>
          <a:p>
            <a:r>
              <a:rPr lang="cs-CZ" dirty="0"/>
              <a:t>vzal </a:t>
            </a:r>
            <a:r>
              <a:rPr lang="cs-CZ" sz="2600" b="1" dirty="0">
                <a:solidFill>
                  <a:srgbClr val="FF0000"/>
                </a:solidFill>
              </a:rPr>
              <a:t>ze</a:t>
            </a:r>
            <a:r>
              <a:rPr lang="cs-CZ" b="1" u="sng" dirty="0"/>
              <a:t> </a:t>
            </a:r>
            <a:r>
              <a:rPr lang="cs-CZ" dirty="0" smtClean="0"/>
              <a:t>skříně </a:t>
            </a:r>
            <a:endParaRPr lang="cs-CZ" dirty="0"/>
          </a:p>
          <a:p>
            <a:r>
              <a:rPr lang="cs-CZ" dirty="0"/>
              <a:t>přinesl </a:t>
            </a:r>
            <a:r>
              <a:rPr lang="cs-CZ" sz="2600" b="1" dirty="0">
                <a:solidFill>
                  <a:srgbClr val="FF0000"/>
                </a:solidFill>
              </a:rPr>
              <a:t>z</a:t>
            </a:r>
            <a:r>
              <a:rPr lang="cs-CZ" dirty="0"/>
              <a:t> </a:t>
            </a:r>
            <a:r>
              <a:rPr lang="cs-CZ" dirty="0" smtClean="0"/>
              <a:t>komory </a:t>
            </a:r>
            <a:endParaRPr lang="cs-CZ" dirty="0"/>
          </a:p>
          <a:p>
            <a:r>
              <a:rPr lang="cs-CZ" dirty="0"/>
              <a:t>pláštěnka </a:t>
            </a:r>
            <a:r>
              <a:rPr lang="cs-CZ" sz="2600" b="1" dirty="0">
                <a:solidFill>
                  <a:srgbClr val="FF0000"/>
                </a:solidFill>
              </a:rPr>
              <a:t>s</a:t>
            </a:r>
            <a:r>
              <a:rPr lang="cs-CZ" b="1" u="sng" dirty="0"/>
              <a:t> </a:t>
            </a:r>
            <a:r>
              <a:rPr lang="cs-CZ" dirty="0" smtClean="0"/>
              <a:t>kapucí </a:t>
            </a:r>
            <a:endParaRPr lang="cs-CZ" dirty="0"/>
          </a:p>
          <a:p>
            <a:r>
              <a:rPr lang="cs-CZ" dirty="0"/>
              <a:t>chleba </a:t>
            </a:r>
            <a:r>
              <a:rPr lang="cs-CZ" sz="2600" b="1" dirty="0">
                <a:solidFill>
                  <a:srgbClr val="FF0000"/>
                </a:solidFill>
              </a:rPr>
              <a:t>s</a:t>
            </a:r>
            <a:r>
              <a:rPr lang="cs-CZ" dirty="0"/>
              <a:t> </a:t>
            </a:r>
            <a:r>
              <a:rPr lang="cs-CZ" dirty="0" smtClean="0"/>
              <a:t>máslem</a:t>
            </a:r>
            <a:endParaRPr lang="cs-CZ" dirty="0"/>
          </a:p>
          <a:p>
            <a:r>
              <a:rPr lang="cs-CZ" dirty="0"/>
              <a:t>odjel </a:t>
            </a:r>
            <a:r>
              <a:rPr lang="cs-CZ" sz="2600" b="1" dirty="0">
                <a:solidFill>
                  <a:srgbClr val="FF0000"/>
                </a:solidFill>
              </a:rPr>
              <a:t>z</a:t>
            </a:r>
            <a:r>
              <a:rPr lang="cs-CZ" dirty="0"/>
              <a:t> </a:t>
            </a:r>
            <a:r>
              <a:rPr lang="cs-CZ" dirty="0" smtClean="0"/>
              <a:t>domova</a:t>
            </a:r>
            <a:endParaRPr lang="cs-CZ" dirty="0"/>
          </a:p>
          <a:p>
            <a:r>
              <a:rPr lang="cs-CZ" dirty="0"/>
              <a:t>říká </a:t>
            </a:r>
            <a:r>
              <a:rPr lang="cs-CZ" sz="2600" b="1" dirty="0">
                <a:solidFill>
                  <a:srgbClr val="FF0000"/>
                </a:solidFill>
              </a:rPr>
              <a:t>se</a:t>
            </a:r>
            <a:r>
              <a:rPr lang="cs-CZ" dirty="0"/>
              <a:t> </a:t>
            </a:r>
            <a:r>
              <a:rPr lang="cs-CZ" dirty="0" smtClean="0"/>
              <a:t>smíchem </a:t>
            </a:r>
            <a:endParaRPr lang="cs-CZ" dirty="0"/>
          </a:p>
          <a:p>
            <a:r>
              <a:rPr lang="cs-CZ" dirty="0"/>
              <a:t>vrací se </a:t>
            </a:r>
            <a:r>
              <a:rPr lang="cs-CZ" sz="2600" b="1" dirty="0">
                <a:solidFill>
                  <a:srgbClr val="FF0000"/>
                </a:solidFill>
              </a:rPr>
              <a:t>z</a:t>
            </a:r>
            <a:r>
              <a:rPr lang="cs-CZ" b="1" u="sng" dirty="0"/>
              <a:t> </a:t>
            </a:r>
            <a:r>
              <a:rPr lang="cs-CZ" dirty="0" smtClean="0"/>
              <a:t>rybolovu </a:t>
            </a:r>
            <a:endParaRPr lang="cs-CZ" dirty="0"/>
          </a:p>
          <a:p>
            <a:r>
              <a:rPr lang="cs-CZ" dirty="0"/>
              <a:t>poslouchá </a:t>
            </a:r>
            <a:r>
              <a:rPr lang="cs-CZ" sz="2600" b="1" dirty="0">
                <a:solidFill>
                  <a:srgbClr val="FF0000"/>
                </a:solidFill>
              </a:rPr>
              <a:t>s</a:t>
            </a:r>
            <a:r>
              <a:rPr lang="cs-CZ" dirty="0"/>
              <a:t> </a:t>
            </a:r>
            <a:r>
              <a:rPr lang="cs-CZ" dirty="0" smtClean="0"/>
              <a:t>úsměvem </a:t>
            </a:r>
            <a:endParaRPr lang="cs-CZ" dirty="0"/>
          </a:p>
          <a:p>
            <a:r>
              <a:rPr lang="cs-CZ" dirty="0"/>
              <a:t>bojuje </a:t>
            </a:r>
            <a:r>
              <a:rPr lang="cs-CZ" sz="2600" b="1" dirty="0">
                <a:solidFill>
                  <a:srgbClr val="FF0000"/>
                </a:solidFill>
              </a:rPr>
              <a:t>s</a:t>
            </a:r>
            <a:r>
              <a:rPr lang="cs-CZ" b="1" u="sng" dirty="0"/>
              <a:t> </a:t>
            </a:r>
            <a:r>
              <a:rPr lang="cs-CZ" dirty="0" smtClean="0"/>
              <a:t>nadváhou</a:t>
            </a:r>
            <a:endParaRPr lang="cs-CZ" dirty="0"/>
          </a:p>
          <a:p>
            <a:r>
              <a:rPr lang="cs-CZ" sz="2600" b="1" dirty="0" smtClean="0">
                <a:solidFill>
                  <a:srgbClr val="FF0000"/>
                </a:solidFill>
              </a:rPr>
              <a:t>s </a:t>
            </a:r>
            <a:r>
              <a:rPr lang="cs-CZ" dirty="0" smtClean="0"/>
              <a:t>ním </a:t>
            </a:r>
            <a:r>
              <a:rPr lang="cs-CZ" dirty="0"/>
              <a:t>si </a:t>
            </a:r>
            <a:r>
              <a:rPr lang="cs-CZ" dirty="0" smtClean="0"/>
              <a:t>nerozumím </a:t>
            </a:r>
            <a:endParaRPr lang="cs-CZ" dirty="0"/>
          </a:p>
          <a:p>
            <a:r>
              <a:rPr lang="cs-CZ" dirty="0"/>
              <a:t>známka </a:t>
            </a:r>
            <a:r>
              <a:rPr lang="cs-CZ" sz="2600" b="1" dirty="0">
                <a:solidFill>
                  <a:srgbClr val="FF0000"/>
                </a:solidFill>
              </a:rPr>
              <a:t>z</a:t>
            </a:r>
            <a:r>
              <a:rPr lang="cs-CZ" b="1" u="sng" dirty="0"/>
              <a:t> </a:t>
            </a:r>
            <a:r>
              <a:rPr lang="cs-CZ" dirty="0" smtClean="0"/>
              <a:t>matematiky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1387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Pozor!!!!!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/>
              <a:t>Neslabičné předložky </a:t>
            </a:r>
            <a:r>
              <a:rPr lang="cs-CZ" sz="3200" b="1" i="1" dirty="0">
                <a:solidFill>
                  <a:srgbClr val="FF0000"/>
                </a:solidFill>
              </a:rPr>
              <a:t>s, z, v, k</a:t>
            </a:r>
            <a:r>
              <a:rPr lang="cs-CZ" b="1" i="1" dirty="0"/>
              <a:t> </a:t>
            </a:r>
            <a:r>
              <a:rPr lang="cs-CZ" b="1" dirty="0"/>
              <a:t>nepíšeme na konci řádku.</a:t>
            </a:r>
            <a:endParaRPr lang="cs-CZ" dirty="0"/>
          </a:p>
          <a:p>
            <a:r>
              <a:rPr lang="cs-CZ" b="1" dirty="0"/>
              <a:t>Pro lepší výslovnost mívají někdy slabičnou </a:t>
            </a:r>
            <a:r>
              <a:rPr lang="cs-CZ" b="1" dirty="0" smtClean="0"/>
              <a:t>podobu (vokalizují se) </a:t>
            </a:r>
            <a:r>
              <a:rPr lang="cs-CZ" b="1" dirty="0"/>
              <a:t>– </a:t>
            </a:r>
            <a:r>
              <a:rPr lang="cs-CZ" sz="3200" b="1" i="1" dirty="0">
                <a:solidFill>
                  <a:srgbClr val="FF0000"/>
                </a:solidFill>
              </a:rPr>
              <a:t>se, ze, ve, ke/ku.</a:t>
            </a:r>
            <a:endParaRPr lang="cs-CZ" sz="3200" dirty="0">
              <a:solidFill>
                <a:srgbClr val="FF0000"/>
              </a:solidFill>
            </a:endParaRPr>
          </a:p>
          <a:p>
            <a:r>
              <a:rPr lang="cs-CZ" b="1" dirty="0"/>
              <a:t>Slabičná podoba </a:t>
            </a:r>
            <a:r>
              <a:rPr lang="cs-CZ" b="1" i="1" dirty="0">
                <a:solidFill>
                  <a:srgbClr val="FF0000"/>
                </a:solidFill>
              </a:rPr>
              <a:t>ku</a:t>
            </a:r>
            <a:r>
              <a:rPr lang="cs-CZ" b="1" dirty="0"/>
              <a:t> se užívá v ustálených spojeních : </a:t>
            </a:r>
            <a:endParaRPr lang="cs-CZ" b="1" dirty="0" smtClean="0"/>
          </a:p>
          <a:p>
            <a:pPr lvl="1"/>
            <a:r>
              <a:rPr lang="cs-CZ" sz="2400" b="1" i="1" dirty="0" smtClean="0">
                <a:solidFill>
                  <a:srgbClr val="FF0000"/>
                </a:solidFill>
              </a:rPr>
              <a:t>ku </a:t>
            </a:r>
            <a:r>
              <a:rPr lang="cs-CZ" sz="2400" b="1" i="1" dirty="0">
                <a:solidFill>
                  <a:srgbClr val="FF0000"/>
                </a:solidFill>
              </a:rPr>
              <a:t>pomoci, ku Praze, ku</a:t>
            </a: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i="1" dirty="0">
                <a:solidFill>
                  <a:srgbClr val="FF0000"/>
                </a:solidFill>
              </a:rPr>
              <a:t>podivu, ku příkladu</a:t>
            </a:r>
            <a:r>
              <a:rPr lang="cs-CZ" sz="2400" b="1" dirty="0">
                <a:solidFill>
                  <a:srgbClr val="FF0000"/>
                </a:solidFill>
              </a:rPr>
              <a:t>, 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lvl="1"/>
            <a:r>
              <a:rPr lang="cs-CZ" sz="2600" b="1" dirty="0" smtClean="0"/>
              <a:t>v</a:t>
            </a:r>
            <a:r>
              <a:rPr lang="cs-CZ" sz="2600" b="1" dirty="0"/>
              <a:t> matematických výrazech </a:t>
            </a:r>
            <a:r>
              <a:rPr lang="cs-CZ" b="1" dirty="0"/>
              <a:t>– </a:t>
            </a:r>
            <a:r>
              <a:rPr lang="cs-CZ" sz="2400" b="1" i="1" dirty="0">
                <a:solidFill>
                  <a:srgbClr val="FF0000"/>
                </a:solidFill>
              </a:rPr>
              <a:t>tři ku dvěma.</a:t>
            </a:r>
            <a:endParaRPr lang="cs-CZ" sz="2400" dirty="0">
              <a:solidFill>
                <a:srgbClr val="FF0000"/>
              </a:solidFill>
            </a:endParaRPr>
          </a:p>
          <a:p>
            <a:r>
              <a:rPr lang="cs-CZ" b="1" dirty="0"/>
              <a:t>Podoba</a:t>
            </a:r>
            <a:r>
              <a:rPr lang="cs-CZ" b="1" i="1" dirty="0"/>
              <a:t> </a:t>
            </a:r>
            <a:r>
              <a:rPr lang="cs-CZ" sz="2600" b="1" i="1" dirty="0">
                <a:solidFill>
                  <a:srgbClr val="FF0000"/>
                </a:solidFill>
              </a:rPr>
              <a:t>ku</a:t>
            </a:r>
            <a:r>
              <a:rPr lang="cs-CZ" sz="3200" b="1" i="1" dirty="0">
                <a:solidFill>
                  <a:srgbClr val="FF0000"/>
                </a:solidFill>
              </a:rPr>
              <a:t> </a:t>
            </a:r>
            <a:r>
              <a:rPr lang="cs-CZ" b="1" dirty="0"/>
              <a:t>je také v příslovečných </a:t>
            </a:r>
            <a:r>
              <a:rPr lang="cs-CZ" b="1" dirty="0" smtClean="0"/>
              <a:t>spřežkách</a:t>
            </a:r>
            <a:endParaRPr lang="cs-CZ" b="1" i="1" dirty="0"/>
          </a:p>
          <a:p>
            <a:pPr lvl="1"/>
            <a:r>
              <a:rPr lang="cs-CZ" b="1" i="1" dirty="0" smtClean="0"/>
              <a:t> </a:t>
            </a:r>
            <a:r>
              <a:rPr lang="cs-CZ" b="1" i="1" dirty="0">
                <a:solidFill>
                  <a:srgbClr val="FF0000"/>
                </a:solidFill>
              </a:rPr>
              <a:t>kupodivu, kupříkladu, </a:t>
            </a:r>
            <a:r>
              <a:rPr lang="cs-CZ" b="1" i="1" dirty="0" smtClean="0">
                <a:solidFill>
                  <a:srgbClr val="FF0000"/>
                </a:solidFill>
              </a:rPr>
              <a:t>kupředu. </a:t>
            </a:r>
            <a:r>
              <a:rPr lang="cs-CZ" b="1" i="1" dirty="0" smtClean="0"/>
              <a:t>Píší se jako </a:t>
            </a:r>
            <a:r>
              <a:rPr lang="cs-CZ" b="1" i="1" smtClean="0"/>
              <a:t>jedno slovo.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4402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114</TotalTime>
  <Words>525</Words>
  <Application>Microsoft Office PowerPoint</Application>
  <PresentationFormat>Předvádění na obrazovce (4:3)</PresentationFormat>
  <Paragraphs>160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Arkýř</vt:lpstr>
      <vt:lpstr>PŘEDLOŽKY</vt:lpstr>
      <vt:lpstr>PŘEDLOŽKY </vt:lpstr>
      <vt:lpstr>PŘEDLOŽKY</vt:lpstr>
      <vt:lpstr>SE KTERÝM PÁDEM SE POJÍ TYTO ŘEDLOŽKY?</vt:lpstr>
      <vt:lpstr>SE KTERÝMI DVĚMA PÁDY SE POJÍ TYTO PŘEDLOŽKY?</vt:lpstr>
      <vt:lpstr>SE KTERÝMI TŘEMI PÁDY SE POJÍ PŘELOŽKA ZA?</vt:lpstr>
      <vt:lpstr>Prezentace aplikace PowerPoint</vt:lpstr>
      <vt:lpstr>PŘEDLOŽKOVÝ PÁD TVOŘÍ VE VĚTĚ JEDINÝ VĚTNÝ ČLEN:</vt:lpstr>
      <vt:lpstr>PŘEDLOŽKY</vt:lpstr>
      <vt:lpstr>Proč předložky nevlastní?</vt:lpstr>
      <vt:lpstr>Pravopis předložky s:</vt:lpstr>
      <vt:lpstr>Pravopis předložky z:</vt:lpstr>
      <vt:lpstr>Doplň správné předložky s, se / z, ze:</vt:lpstr>
      <vt:lpstr>Pozor!!!!!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PŘEDLOŽKY</dc:title>
  <dc:creator>TIGERDENT sro</dc:creator>
  <cp:lastModifiedBy>Vlastník</cp:lastModifiedBy>
  <cp:revision>15</cp:revision>
  <dcterms:created xsi:type="dcterms:W3CDTF">2012-12-18T16:58:18Z</dcterms:created>
  <dcterms:modified xsi:type="dcterms:W3CDTF">2013-02-28T15:26:30Z</dcterms:modified>
</cp:coreProperties>
</file>