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82" r:id="rId8"/>
    <p:sldId id="281" r:id="rId9"/>
    <p:sldId id="280" r:id="rId10"/>
    <p:sldId id="279" r:id="rId11"/>
    <p:sldId id="278" r:id="rId12"/>
    <p:sldId id="277" r:id="rId13"/>
    <p:sldId id="276" r:id="rId14"/>
    <p:sldId id="275" r:id="rId15"/>
    <p:sldId id="274" r:id="rId16"/>
    <p:sldId id="273" r:id="rId17"/>
    <p:sldId id="272" r:id="rId18"/>
    <p:sldId id="271" r:id="rId19"/>
    <p:sldId id="270" r:id="rId20"/>
    <p:sldId id="269" r:id="rId21"/>
    <p:sldId id="268" r:id="rId22"/>
    <p:sldId id="267" r:id="rId23"/>
    <p:sldId id="266" r:id="rId24"/>
    <p:sldId id="265" r:id="rId25"/>
    <p:sldId id="264" r:id="rId26"/>
    <p:sldId id="263" r:id="rId27"/>
    <p:sldId id="283" r:id="rId28"/>
    <p:sldId id="284" r:id="rId29"/>
    <p:sldId id="285" r:id="rId30"/>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6" d="100"/>
          <a:sy n="66" d="100"/>
        </p:scale>
        <p:origin x="-456"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nice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Kliknutím lze upravit styl.</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ED39188E-7881-4845-BCDC-E0F295781C29}" type="datetimeFigureOut">
              <a:rPr lang="cs-CZ" smtClean="0"/>
              <a:t>4.3.2013</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6F45474-BA60-4630-891A-72E0D0F369FC}"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ED39188E-7881-4845-BCDC-E0F295781C29}" type="datetimeFigureOut">
              <a:rPr lang="cs-CZ" smtClean="0"/>
              <a:t>4.3.2013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6F45474-BA60-4630-891A-72E0D0F369FC}"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ED39188E-7881-4845-BCDC-E0F295781C29}" type="datetimeFigureOut">
              <a:rPr lang="cs-CZ" smtClean="0"/>
              <a:t>4.3.2013</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fld id="{B6F45474-BA60-4630-891A-72E0D0F369FC}"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ED39188E-7881-4845-BCDC-E0F295781C29}" type="datetimeFigureOut">
              <a:rPr lang="cs-CZ" smtClean="0"/>
              <a:t>4.3.2013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6F45474-BA60-4630-891A-72E0D0F369FC}"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ED39188E-7881-4845-BCDC-E0F295781C29}" type="datetimeFigureOut">
              <a:rPr lang="cs-CZ" smtClean="0"/>
              <a:t>4.3.2013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B6F45474-BA60-4630-891A-72E0D0F369FC}"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ED39188E-7881-4845-BCDC-E0F295781C29}" type="datetimeFigureOut">
              <a:rPr lang="cs-CZ" smtClean="0"/>
              <a:t>4.3.2013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B6F45474-BA60-4630-891A-72E0D0F369FC}"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fld id="{ED39188E-7881-4845-BCDC-E0F295781C29}" type="datetimeFigureOut">
              <a:rPr lang="cs-CZ" smtClean="0"/>
              <a:t>4.3.2013</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endParaRPr lang="cs-CZ"/>
          </a:p>
        </p:txBody>
      </p:sp>
      <p:sp>
        <p:nvSpPr>
          <p:cNvPr id="4" name="Zástupný symbol pro číslo snímku 3"/>
          <p:cNvSpPr>
            <a:spLocks noGrp="1"/>
          </p:cNvSpPr>
          <p:nvPr>
            <p:ph type="sldNum" sz="quarter" idx="12"/>
          </p:nvPr>
        </p:nvSpPr>
        <p:spPr/>
        <p:txBody>
          <a:bodyPr/>
          <a:lstStyle>
            <a:extLst/>
          </a:lstStyle>
          <a:p>
            <a:fld id="{B6F45474-BA60-4630-891A-72E0D0F369FC}"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ED39188E-7881-4845-BCDC-E0F295781C29}" type="datetimeFigureOut">
              <a:rPr lang="cs-CZ" smtClean="0"/>
              <a:t>4.3.2013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6F45474-BA60-4630-891A-72E0D0F369FC}"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Kliknutím lze upravit styl.</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Kliknutím lze upravit styly předlohy textu.</a:t>
            </a:r>
          </a:p>
        </p:txBody>
      </p:sp>
      <p:sp>
        <p:nvSpPr>
          <p:cNvPr id="5" name="Zástupný symbol pro datum 4"/>
          <p:cNvSpPr>
            <a:spLocks noGrp="1"/>
          </p:cNvSpPr>
          <p:nvPr>
            <p:ph type="dt" sz="half" idx="10"/>
          </p:nvPr>
        </p:nvSpPr>
        <p:spPr/>
        <p:txBody>
          <a:bodyPr/>
          <a:lstStyle>
            <a:extLst/>
          </a:lstStyle>
          <a:p>
            <a:fld id="{ED39188E-7881-4845-BCDC-E0F295781C29}" type="datetimeFigureOut">
              <a:rPr lang="cs-CZ" smtClean="0"/>
              <a:t>4.3.2013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6F45474-BA60-4630-891A-72E0D0F369FC}" type="slidenum">
              <a:rPr lang="cs-CZ" smtClean="0"/>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Kliknutím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ED39188E-7881-4845-BCDC-E0F295781C29}" type="datetimeFigureOut">
              <a:rPr lang="cs-CZ" smtClean="0"/>
              <a:t>4.3.2013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6F45474-BA60-4630-891A-72E0D0F369FC}"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fld id="{ED39188E-7881-4845-BCDC-E0F295781C29}" type="datetimeFigureOut">
              <a:rPr lang="cs-CZ" smtClean="0"/>
              <a:t>4.3.2013</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6F45474-BA60-4630-891A-72E0D0F369FC}"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Kliknutím lze upravit styl.</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ED39188E-7881-4845-BCDC-E0F295781C29}" type="datetimeFigureOut">
              <a:rPr lang="cs-CZ" smtClean="0"/>
              <a:t>4.3.2013</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6F45474-BA60-4630-891A-72E0D0F369FC}"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44979" y="1385392"/>
            <a:ext cx="6254044" cy="1107503"/>
          </a:xfrm>
        </p:spPr>
        <p:txBody>
          <a:bodyPr>
            <a:normAutofit/>
          </a:bodyPr>
          <a:lstStyle/>
          <a:p>
            <a:pPr algn="ctr"/>
            <a:r>
              <a:rPr lang="cs-CZ" sz="4800" b="1" dirty="0" smtClean="0">
                <a:solidFill>
                  <a:srgbClr val="00B0F0"/>
                </a:solidFill>
              </a:rPr>
              <a:t>Věta jednoduchá</a:t>
            </a:r>
            <a:endParaRPr lang="cs-CZ" sz="4800" b="1" dirty="0">
              <a:solidFill>
                <a:srgbClr val="00B0F0"/>
              </a:solidFill>
            </a:endParaRPr>
          </a:p>
        </p:txBody>
      </p:sp>
      <p:sp>
        <p:nvSpPr>
          <p:cNvPr id="3" name="Zástupný symbol pro text 2"/>
          <p:cNvSpPr>
            <a:spLocks noGrp="1"/>
          </p:cNvSpPr>
          <p:nvPr>
            <p:ph type="body" idx="1"/>
          </p:nvPr>
        </p:nvSpPr>
        <p:spPr>
          <a:xfrm>
            <a:off x="1456267" y="2132856"/>
            <a:ext cx="6231467" cy="4248472"/>
          </a:xfrm>
        </p:spPr>
        <p:txBody>
          <a:bodyPr>
            <a:normAutofit fontScale="47500" lnSpcReduction="20000"/>
          </a:bodyPr>
          <a:lstStyle/>
          <a:p>
            <a:pPr algn="l"/>
            <a:r>
              <a:rPr lang="cs-CZ" b="1" dirty="0" smtClean="0"/>
              <a:t>Název školy: </a:t>
            </a:r>
            <a:r>
              <a:rPr lang="cs-CZ" dirty="0" smtClean="0"/>
              <a:t>Základní škola Zaječí, okres Břeclav, Školní 402, 691 05, příspěvková   organizace</a:t>
            </a:r>
          </a:p>
          <a:p>
            <a:pPr algn="l"/>
            <a:r>
              <a:rPr lang="cs-CZ" b="1" dirty="0" smtClean="0"/>
              <a:t>Číslo projektu</a:t>
            </a:r>
            <a:r>
              <a:rPr lang="cs-CZ" dirty="0" smtClean="0"/>
              <a:t>: CZ.1.07/1.4.00/21.1131</a:t>
            </a:r>
          </a:p>
          <a:p>
            <a:pPr algn="l"/>
            <a:r>
              <a:rPr lang="cs-CZ" sz="2200" b="1" dirty="0" smtClean="0"/>
              <a:t>Autor: PaedDr. Alena </a:t>
            </a:r>
            <a:r>
              <a:rPr lang="cs-CZ" sz="2200" b="1" dirty="0" err="1" smtClean="0"/>
              <a:t>Krontorádová</a:t>
            </a:r>
            <a:endParaRPr lang="cs-CZ" sz="2200" b="1" dirty="0" smtClean="0"/>
          </a:p>
          <a:p>
            <a:pPr algn="l"/>
            <a:r>
              <a:rPr lang="cs-CZ" b="1" dirty="0" smtClean="0"/>
              <a:t>Datum vytvoření</a:t>
            </a:r>
            <a:r>
              <a:rPr lang="cs-CZ" dirty="0" smtClean="0"/>
              <a:t>: 22. 11. 2012</a:t>
            </a:r>
          </a:p>
          <a:p>
            <a:pPr algn="l"/>
            <a:r>
              <a:rPr lang="cs-CZ" b="1" dirty="0" smtClean="0"/>
              <a:t>Ověření ve výuce: 21.2.2013 </a:t>
            </a:r>
            <a:r>
              <a:rPr lang="cs-CZ" dirty="0" smtClean="0"/>
              <a:t>v VIII. třídě</a:t>
            </a:r>
          </a:p>
          <a:p>
            <a:pPr algn="l"/>
            <a:r>
              <a:rPr lang="cs-CZ" b="1" dirty="0" smtClean="0"/>
              <a:t>Šablona: III/2</a:t>
            </a:r>
          </a:p>
          <a:p>
            <a:pPr algn="l"/>
            <a:r>
              <a:rPr lang="cs-CZ" b="1" dirty="0" smtClean="0"/>
              <a:t>Sada: 6.</a:t>
            </a:r>
          </a:p>
          <a:p>
            <a:pPr algn="l"/>
            <a:r>
              <a:rPr lang="cs-CZ" sz="2200" b="1" dirty="0" smtClean="0"/>
              <a:t>Název materiálu</a:t>
            </a:r>
            <a:r>
              <a:rPr lang="cs-CZ" sz="2200" b="1" smtClean="0"/>
              <a:t>: </a:t>
            </a:r>
            <a:r>
              <a:rPr lang="cs-CZ" sz="2200" b="1" smtClean="0"/>
              <a:t>VY_32_INOVACE_6 /20 </a:t>
            </a:r>
            <a:r>
              <a:rPr lang="cs-CZ" sz="2200" b="1" dirty="0" smtClean="0"/>
              <a:t>_ VĚTA JEDNODUCHÁ</a:t>
            </a:r>
          </a:p>
          <a:p>
            <a:pPr algn="l"/>
            <a:r>
              <a:rPr lang="cs-CZ" sz="2200" b="1" dirty="0" smtClean="0"/>
              <a:t>Předmět: Český jazyk</a:t>
            </a:r>
          </a:p>
          <a:p>
            <a:pPr algn="l"/>
            <a:r>
              <a:rPr lang="cs-CZ" sz="2200" b="1" dirty="0" smtClean="0"/>
              <a:t>Ročník: 8.</a:t>
            </a:r>
          </a:p>
          <a:p>
            <a:pPr algn="l"/>
            <a:r>
              <a:rPr lang="cs-CZ" b="1" dirty="0" smtClean="0"/>
              <a:t>Klíčová slova: </a:t>
            </a:r>
            <a:r>
              <a:rPr lang="cs-CZ" dirty="0" smtClean="0"/>
              <a:t>Věta jednoduchá , věta jednočlenná a dvojčlenná, část podmětná a přísudková, věty </a:t>
            </a:r>
          </a:p>
          <a:p>
            <a:pPr algn="l"/>
            <a:r>
              <a:rPr lang="cs-CZ" dirty="0"/>
              <a:t> </a:t>
            </a:r>
            <a:r>
              <a:rPr lang="cs-CZ" dirty="0" smtClean="0"/>
              <a:t>                      slovesné, větný ekvivalent</a:t>
            </a:r>
          </a:p>
          <a:p>
            <a:pPr algn="l"/>
            <a:r>
              <a:rPr lang="cs-CZ" b="1" dirty="0" smtClean="0"/>
              <a:t>Anotace: </a:t>
            </a:r>
            <a:r>
              <a:rPr lang="cs-CZ" dirty="0" smtClean="0"/>
              <a:t>Materiál slouží k výkladu, procvičení i upevnění učiva o větě jednoduché a jejímu rozlišení.</a:t>
            </a:r>
          </a:p>
          <a:p>
            <a:pPr algn="l"/>
            <a:r>
              <a:rPr lang="cs-CZ" b="1" dirty="0" smtClean="0"/>
              <a:t>Použité zdroje: </a:t>
            </a:r>
          </a:p>
          <a:p>
            <a:pPr algn="l"/>
            <a:r>
              <a:rPr lang="cs-CZ" dirty="0" err="1" smtClean="0"/>
              <a:t>Styblík,V</a:t>
            </a:r>
            <a:r>
              <a:rPr lang="cs-CZ" dirty="0"/>
              <a:t>. a kol. </a:t>
            </a:r>
            <a:r>
              <a:rPr lang="cs-CZ" i="1" dirty="0"/>
              <a:t>Český jazyk pro 8. Ročník ZŠ a pro odpovídající ročník víceletých </a:t>
            </a:r>
            <a:r>
              <a:rPr lang="cs-CZ" i="1" dirty="0" smtClean="0"/>
              <a:t>gymnázií. </a:t>
            </a:r>
            <a:r>
              <a:rPr lang="cs-CZ" dirty="0" smtClean="0"/>
              <a:t>Praha: </a:t>
            </a:r>
          </a:p>
          <a:p>
            <a:pPr algn="l"/>
            <a:r>
              <a:rPr lang="cs-CZ" dirty="0" smtClean="0"/>
              <a:t>SPN </a:t>
            </a:r>
            <a:r>
              <a:rPr lang="cs-CZ" dirty="0"/>
              <a:t>– </a:t>
            </a:r>
            <a:r>
              <a:rPr lang="cs-CZ" dirty="0" smtClean="0"/>
              <a:t> pedagogické </a:t>
            </a:r>
            <a:r>
              <a:rPr lang="cs-CZ" dirty="0"/>
              <a:t>nakladatelství, a.s., 1998. ISBN </a:t>
            </a:r>
            <a:r>
              <a:rPr lang="cs-CZ" dirty="0" smtClean="0"/>
              <a:t>80-85937-92-1</a:t>
            </a:r>
          </a:p>
          <a:p>
            <a:pPr algn="l"/>
            <a:r>
              <a:rPr lang="cs-CZ" dirty="0" err="1" smtClean="0"/>
              <a:t>Kvačková,J</a:t>
            </a:r>
            <a:r>
              <a:rPr lang="cs-CZ" dirty="0"/>
              <a:t>. </a:t>
            </a:r>
            <a:r>
              <a:rPr lang="cs-CZ" i="1" dirty="0"/>
              <a:t>Opakujeme-- češtinu v 8.ročníku. 1.díl.</a:t>
            </a:r>
            <a:r>
              <a:rPr lang="cs-CZ" dirty="0"/>
              <a:t> Brno: Nová škola, 2008. ISBN </a:t>
            </a:r>
            <a:r>
              <a:rPr lang="cs-CZ" dirty="0" smtClean="0"/>
              <a:t>80-7289-030-1</a:t>
            </a:r>
          </a:p>
          <a:p>
            <a:pPr algn="l"/>
            <a:r>
              <a:rPr lang="cs-CZ" dirty="0" err="1" smtClean="0"/>
              <a:t>Honsigová,L</a:t>
            </a:r>
            <a:r>
              <a:rPr lang="cs-CZ" dirty="0"/>
              <a:t>. </a:t>
            </a:r>
            <a:r>
              <a:rPr lang="cs-CZ" i="1" dirty="0"/>
              <a:t>Stovka cvičení (a něco navíc). </a:t>
            </a:r>
            <a:r>
              <a:rPr lang="cs-CZ" dirty="0"/>
              <a:t>Havlíčkův Brod: Fragment, 1994. ISBN 80-85768-50-X	</a:t>
            </a:r>
            <a:endParaRPr lang="cs-CZ" dirty="0" smtClean="0"/>
          </a:p>
          <a:p>
            <a:pPr marL="342900" indent="-342900" algn="l">
              <a:buFontTx/>
              <a:buChar char="-"/>
            </a:pPr>
            <a:endParaRPr lang="cs-CZ" dirty="0"/>
          </a:p>
        </p:txBody>
      </p:sp>
      <p:pic>
        <p:nvPicPr>
          <p:cNvPr id="4" name="Obrázek 3"/>
          <p:cNvPicPr/>
          <p:nvPr/>
        </p:nvPicPr>
        <p:blipFill>
          <a:blip r:embed="rId2"/>
          <a:stretch>
            <a:fillRect/>
          </a:stretch>
        </p:blipFill>
        <p:spPr>
          <a:xfrm>
            <a:off x="1907704" y="188640"/>
            <a:ext cx="5375398" cy="1196752"/>
          </a:xfrm>
          <a:prstGeom prst="rect">
            <a:avLst/>
          </a:prstGeom>
        </p:spPr>
      </p:pic>
    </p:spTree>
    <p:extLst>
      <p:ext uri="{BB962C8B-B14F-4D97-AF65-F5344CB8AC3E}">
        <p14:creationId xmlns:p14="http://schemas.microsoft.com/office/powerpoint/2010/main" val="9112200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pPr algn="ctr"/>
            <a:r>
              <a:rPr lang="cs-CZ" dirty="0" smtClean="0"/>
              <a:t>Věta jednoduchá</a:t>
            </a:r>
            <a:endParaRPr lang="cs-CZ" dirty="0"/>
          </a:p>
        </p:txBody>
      </p:sp>
      <p:sp>
        <p:nvSpPr>
          <p:cNvPr id="3" name="Zástupný symbol pro obsah 2"/>
          <p:cNvSpPr>
            <a:spLocks noGrp="1"/>
          </p:cNvSpPr>
          <p:nvPr>
            <p:ph idx="1"/>
          </p:nvPr>
        </p:nvSpPr>
        <p:spPr/>
        <p:txBody>
          <a:bodyPr>
            <a:normAutofit fontScale="85000" lnSpcReduction="20000"/>
          </a:bodyPr>
          <a:lstStyle/>
          <a:p>
            <a:pPr lvl="0"/>
            <a:r>
              <a:rPr lang="cs-CZ" b="1" dirty="0"/>
              <a:t>Co je  věta </a:t>
            </a:r>
            <a:r>
              <a:rPr lang="cs-CZ" b="1" dirty="0" smtClean="0"/>
              <a:t>jednoduchá?</a:t>
            </a:r>
            <a:endParaRPr lang="cs-CZ" dirty="0" smtClean="0"/>
          </a:p>
          <a:p>
            <a:r>
              <a:rPr lang="cs-CZ" b="1" dirty="0" smtClean="0">
                <a:solidFill>
                  <a:srgbClr val="0070C0"/>
                </a:solidFill>
              </a:rPr>
              <a:t>Větný </a:t>
            </a:r>
            <a:r>
              <a:rPr lang="cs-CZ" b="1" dirty="0">
                <a:solidFill>
                  <a:srgbClr val="0070C0"/>
                </a:solidFill>
              </a:rPr>
              <a:t>celek, který vyjadřuje jednu myšlenku.</a:t>
            </a:r>
            <a:endParaRPr lang="cs-CZ" dirty="0">
              <a:solidFill>
                <a:srgbClr val="0070C0"/>
              </a:solidFill>
            </a:endParaRPr>
          </a:p>
          <a:p>
            <a:pPr marL="0" indent="0">
              <a:buNone/>
            </a:pPr>
            <a:r>
              <a:rPr lang="cs-CZ" b="1" dirty="0"/>
              <a:t> </a:t>
            </a:r>
            <a:endParaRPr lang="cs-CZ" dirty="0"/>
          </a:p>
          <a:p>
            <a:pPr lvl="0"/>
            <a:r>
              <a:rPr lang="cs-CZ" b="1" dirty="0"/>
              <a:t>Jaké rozlišujeme věty </a:t>
            </a:r>
            <a:r>
              <a:rPr lang="cs-CZ" b="1" dirty="0" smtClean="0"/>
              <a:t>jednoduché?</a:t>
            </a:r>
            <a:endParaRPr lang="cs-CZ" dirty="0" smtClean="0"/>
          </a:p>
          <a:p>
            <a:r>
              <a:rPr lang="cs-CZ" b="1" dirty="0">
                <a:solidFill>
                  <a:srgbClr val="0070C0"/>
                </a:solidFill>
              </a:rPr>
              <a:t>D</a:t>
            </a:r>
            <a:r>
              <a:rPr lang="cs-CZ" b="1" dirty="0" smtClean="0">
                <a:solidFill>
                  <a:srgbClr val="0070C0"/>
                </a:solidFill>
              </a:rPr>
              <a:t>vojčlenné </a:t>
            </a:r>
            <a:r>
              <a:rPr lang="cs-CZ" b="1" dirty="0">
                <a:solidFill>
                  <a:srgbClr val="0070C0"/>
                </a:solidFill>
              </a:rPr>
              <a:t>a </a:t>
            </a:r>
            <a:r>
              <a:rPr lang="cs-CZ" b="1" dirty="0" smtClean="0">
                <a:solidFill>
                  <a:srgbClr val="0070C0"/>
                </a:solidFill>
              </a:rPr>
              <a:t>jednočlenné.</a:t>
            </a:r>
            <a:endParaRPr lang="cs-CZ" dirty="0">
              <a:solidFill>
                <a:srgbClr val="0070C0"/>
              </a:solidFill>
            </a:endParaRPr>
          </a:p>
          <a:p>
            <a:endParaRPr lang="cs-CZ" dirty="0"/>
          </a:p>
          <a:p>
            <a:pPr lvl="0"/>
            <a:r>
              <a:rPr lang="cs-CZ" b="1" dirty="0"/>
              <a:t>Podle čeho dělíme věty na dvojčlenné a </a:t>
            </a:r>
            <a:r>
              <a:rPr lang="cs-CZ" b="1" dirty="0" smtClean="0"/>
              <a:t>jednočlenné?</a:t>
            </a:r>
            <a:endParaRPr lang="cs-CZ" dirty="0" smtClean="0"/>
          </a:p>
          <a:p>
            <a:r>
              <a:rPr lang="cs-CZ" b="1" dirty="0">
                <a:solidFill>
                  <a:srgbClr val="0070C0"/>
                </a:solidFill>
              </a:rPr>
              <a:t>P</a:t>
            </a:r>
            <a:r>
              <a:rPr lang="cs-CZ" b="1" dirty="0" smtClean="0">
                <a:solidFill>
                  <a:srgbClr val="0070C0"/>
                </a:solidFill>
              </a:rPr>
              <a:t>odle </a:t>
            </a:r>
            <a:r>
              <a:rPr lang="cs-CZ" b="1" dirty="0">
                <a:solidFill>
                  <a:srgbClr val="0070C0"/>
                </a:solidFill>
              </a:rPr>
              <a:t>toho, zda </a:t>
            </a:r>
            <a:r>
              <a:rPr lang="cs-CZ" b="1" dirty="0" smtClean="0">
                <a:solidFill>
                  <a:srgbClr val="0070C0"/>
                </a:solidFill>
              </a:rPr>
              <a:t>obsahují </a:t>
            </a:r>
            <a:r>
              <a:rPr lang="cs-CZ" b="1" dirty="0">
                <a:solidFill>
                  <a:srgbClr val="0070C0"/>
                </a:solidFill>
              </a:rPr>
              <a:t>jeden nebo oba základní větné členy</a:t>
            </a:r>
            <a:r>
              <a:rPr lang="cs-CZ" b="1" dirty="0" smtClean="0">
                <a:solidFill>
                  <a:srgbClr val="0070C0"/>
                </a:solidFill>
              </a:rPr>
              <a:t>.</a:t>
            </a:r>
          </a:p>
          <a:p>
            <a:endParaRPr lang="cs-CZ" b="1" dirty="0" smtClean="0">
              <a:solidFill>
                <a:srgbClr val="0070C0"/>
              </a:solidFill>
            </a:endParaRPr>
          </a:p>
          <a:p>
            <a:pPr lvl="0"/>
            <a:r>
              <a:rPr lang="cs-CZ" b="1" dirty="0"/>
              <a:t>Z jakých částí se skládá věta dvojčlenná?</a:t>
            </a:r>
            <a:endParaRPr lang="cs-CZ" dirty="0"/>
          </a:p>
          <a:p>
            <a:r>
              <a:rPr lang="cs-CZ" b="1" dirty="0">
                <a:solidFill>
                  <a:srgbClr val="0070C0"/>
                </a:solidFill>
              </a:rPr>
              <a:t>Z části podmětné a přísudkové (i věty s nevyjádřeným podmětem</a:t>
            </a:r>
            <a:r>
              <a:rPr lang="cs-CZ" b="1" dirty="0" smtClean="0">
                <a:solidFill>
                  <a:srgbClr val="0070C0"/>
                </a:solidFill>
              </a:rPr>
              <a:t>).</a:t>
            </a:r>
            <a:endParaRPr lang="cs-CZ" dirty="0">
              <a:solidFill>
                <a:srgbClr val="0070C0"/>
              </a:solidFill>
            </a:endParaRPr>
          </a:p>
          <a:p>
            <a:endParaRPr lang="cs-CZ" dirty="0">
              <a:solidFill>
                <a:srgbClr val="0070C0"/>
              </a:solidFill>
            </a:endParaRPr>
          </a:p>
          <a:p>
            <a:endParaRPr lang="cs-CZ" dirty="0"/>
          </a:p>
        </p:txBody>
      </p:sp>
    </p:spTree>
    <p:extLst>
      <p:ext uri="{BB962C8B-B14F-4D97-AF65-F5344CB8AC3E}">
        <p14:creationId xmlns:p14="http://schemas.microsoft.com/office/powerpoint/2010/main" val="2145871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 calcmode="lin" valueType="num">
                                      <p:cBhvr>
                                        <p:cTn id="14"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16" dur="500"/>
                                        <p:tgtEl>
                                          <p:spTgt spid="3">
                                            <p:txEl>
                                              <p:pRg st="4" end="4"/>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anim calcmode="lin" valueType="num">
                                      <p:cBhvr>
                                        <p:cTn id="21"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23" dur="500"/>
                                        <p:tgtEl>
                                          <p:spTgt spid="3">
                                            <p:txEl>
                                              <p:pRg st="7" end="7"/>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 calcmode="lin" valueType="num">
                                      <p:cBhvr>
                                        <p:cTn id="28"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30"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lvl="0" algn="ctr"/>
            <a:r>
              <a:rPr lang="cs-CZ" sz="3200" dirty="0"/>
              <a:t>Rozděl větu dvojčlennou na část podmětnou a přísudkovou :</a:t>
            </a:r>
          </a:p>
        </p:txBody>
      </p:sp>
      <p:sp>
        <p:nvSpPr>
          <p:cNvPr id="3" name="Zástupný symbol pro obsah 2"/>
          <p:cNvSpPr>
            <a:spLocks noGrp="1"/>
          </p:cNvSpPr>
          <p:nvPr>
            <p:ph idx="1"/>
          </p:nvPr>
        </p:nvSpPr>
        <p:spPr/>
        <p:txBody>
          <a:bodyPr>
            <a:normAutofit/>
          </a:bodyPr>
          <a:lstStyle/>
          <a:p>
            <a:pPr marL="0" indent="0">
              <a:buNone/>
            </a:pPr>
            <a:r>
              <a:rPr lang="cs-CZ" sz="2200" b="1" dirty="0">
                <a:solidFill>
                  <a:srgbClr val="0070C0"/>
                </a:solidFill>
              </a:rPr>
              <a:t>Odpoledne se na obloze objevily první </a:t>
            </a:r>
            <a:r>
              <a:rPr lang="cs-CZ" sz="2200" b="1" dirty="0" smtClean="0">
                <a:solidFill>
                  <a:srgbClr val="0070C0"/>
                </a:solidFill>
              </a:rPr>
              <a:t>tmavé mraky</a:t>
            </a:r>
            <a:r>
              <a:rPr lang="cs-CZ" sz="2200" b="1" dirty="0">
                <a:solidFill>
                  <a:srgbClr val="0070C0"/>
                </a:solidFill>
              </a:rPr>
              <a:t>.</a:t>
            </a:r>
          </a:p>
          <a:p>
            <a:pPr marL="0" indent="0">
              <a:buNone/>
            </a:pPr>
            <a:endParaRPr lang="cs-CZ" dirty="0"/>
          </a:p>
          <a:p>
            <a:pPr marL="0" indent="0">
              <a:buNone/>
            </a:pPr>
            <a:r>
              <a:rPr lang="cs-CZ" sz="2000" b="1" dirty="0">
                <a:solidFill>
                  <a:srgbClr val="0070C0"/>
                </a:solidFill>
              </a:rPr>
              <a:t>Čtu si ráda knihy.</a:t>
            </a:r>
          </a:p>
          <a:p>
            <a:pPr marL="0" indent="0">
              <a:buNone/>
            </a:pPr>
            <a:endParaRPr lang="cs-CZ" dirty="0"/>
          </a:p>
          <a:p>
            <a:pPr marL="0" indent="0">
              <a:buNone/>
            </a:pPr>
            <a:r>
              <a:rPr lang="cs-CZ" dirty="0" smtClean="0">
                <a:solidFill>
                  <a:srgbClr val="FF0000"/>
                </a:solidFill>
              </a:rPr>
              <a:t>Část přísudková		        Část podmětná</a:t>
            </a:r>
            <a:endParaRPr lang="cs-CZ" dirty="0">
              <a:solidFill>
                <a:srgbClr val="FF0000"/>
              </a:solidFill>
            </a:endParaRPr>
          </a:p>
          <a:p>
            <a:pPr marL="0" indent="0">
              <a:buNone/>
            </a:pPr>
            <a:r>
              <a:rPr lang="cs-CZ" sz="2000" dirty="0" smtClean="0"/>
              <a:t>Odpoledne </a:t>
            </a:r>
            <a:r>
              <a:rPr lang="cs-CZ" sz="2000" dirty="0"/>
              <a:t>se na obloze objevily           </a:t>
            </a:r>
            <a:r>
              <a:rPr lang="cs-CZ" sz="2000" dirty="0" smtClean="0"/>
              <a:t>první </a:t>
            </a:r>
            <a:r>
              <a:rPr lang="cs-CZ" sz="2000" dirty="0"/>
              <a:t>tmavé mraky.</a:t>
            </a:r>
          </a:p>
          <a:p>
            <a:pPr marL="0" indent="0">
              <a:buNone/>
            </a:pPr>
            <a:endParaRPr lang="cs-CZ" dirty="0" smtClean="0"/>
          </a:p>
          <a:p>
            <a:pPr marL="0" indent="0">
              <a:buNone/>
            </a:pPr>
            <a:r>
              <a:rPr lang="cs-CZ" sz="2000" dirty="0" smtClean="0"/>
              <a:t>Čtu </a:t>
            </a:r>
            <a:r>
              <a:rPr lang="cs-CZ" sz="2000" dirty="0"/>
              <a:t>si ráda knihy.                    </a:t>
            </a:r>
            <a:r>
              <a:rPr lang="cs-CZ" sz="2000" dirty="0" smtClean="0"/>
              <a:t>              (já)</a:t>
            </a:r>
            <a:endParaRPr lang="cs-CZ" sz="2000" dirty="0"/>
          </a:p>
        </p:txBody>
      </p:sp>
    </p:spTree>
    <p:extLst>
      <p:ext uri="{BB962C8B-B14F-4D97-AF65-F5344CB8AC3E}">
        <p14:creationId xmlns:p14="http://schemas.microsoft.com/office/powerpoint/2010/main" val="4154924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 calcmode="lin" valueType="num">
                                      <p:cBhvr additive="base">
                                        <p:cTn id="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lvl="0" algn="ctr"/>
            <a:r>
              <a:rPr lang="cs-CZ" sz="3600" dirty="0"/>
              <a:t>Podle základu věty dělíme věty jednočlenné na </a:t>
            </a:r>
            <a:r>
              <a:rPr lang="cs-CZ" sz="3600" dirty="0" smtClean="0"/>
              <a:t>:</a:t>
            </a:r>
            <a:endParaRPr lang="cs-CZ" dirty="0"/>
          </a:p>
        </p:txBody>
      </p:sp>
      <p:sp>
        <p:nvSpPr>
          <p:cNvPr id="3" name="Zástupný symbol pro obsah 2"/>
          <p:cNvSpPr>
            <a:spLocks noGrp="1"/>
          </p:cNvSpPr>
          <p:nvPr>
            <p:ph idx="1"/>
          </p:nvPr>
        </p:nvSpPr>
        <p:spPr>
          <a:xfrm>
            <a:off x="457200" y="1484784"/>
            <a:ext cx="7239000" cy="4970952"/>
          </a:xfrm>
        </p:spPr>
        <p:txBody>
          <a:bodyPr>
            <a:normAutofit fontScale="92500" lnSpcReduction="10000"/>
          </a:bodyPr>
          <a:lstStyle/>
          <a:p>
            <a:pPr marL="0" lvl="0" indent="0">
              <a:buNone/>
            </a:pPr>
            <a:endParaRPr lang="cs-CZ" b="1" dirty="0" smtClean="0"/>
          </a:p>
          <a:p>
            <a:pPr marL="0" lvl="0" indent="0">
              <a:buNone/>
            </a:pPr>
            <a:r>
              <a:rPr lang="cs-CZ" b="1" dirty="0" smtClean="0"/>
              <a:t>a)  slovesné </a:t>
            </a:r>
            <a:r>
              <a:rPr lang="cs-CZ" b="1" dirty="0"/>
              <a:t>– </a:t>
            </a:r>
            <a:r>
              <a:rPr lang="cs-CZ" dirty="0"/>
              <a:t>v přísudku obsahují sloveso </a:t>
            </a:r>
            <a:endParaRPr lang="cs-CZ" dirty="0" smtClean="0"/>
          </a:p>
          <a:p>
            <a:pPr marL="0" lvl="0" indent="0">
              <a:buNone/>
            </a:pPr>
            <a:r>
              <a:rPr lang="cs-CZ" dirty="0"/>
              <a:t> </a:t>
            </a:r>
            <a:r>
              <a:rPr lang="cs-CZ" dirty="0" smtClean="0"/>
              <a:t>                     v</a:t>
            </a:r>
            <a:r>
              <a:rPr lang="cs-CZ" dirty="0"/>
              <a:t> určitém tvaru</a:t>
            </a:r>
          </a:p>
          <a:p>
            <a:pPr marL="0" indent="0">
              <a:buNone/>
            </a:pPr>
            <a:r>
              <a:rPr lang="cs-CZ" b="1" dirty="0"/>
              <a:t> </a:t>
            </a:r>
            <a:r>
              <a:rPr lang="cs-CZ" b="1" dirty="0" smtClean="0"/>
              <a:t>    Bolí </a:t>
            </a:r>
            <a:r>
              <a:rPr lang="cs-CZ" b="1" dirty="0"/>
              <a:t>mě v krku.    Setmělo se.     Prší</a:t>
            </a:r>
            <a:r>
              <a:rPr lang="cs-CZ" b="1" dirty="0" smtClean="0"/>
              <a:t>.</a:t>
            </a:r>
          </a:p>
          <a:p>
            <a:pPr marL="0" indent="0">
              <a:buNone/>
            </a:pPr>
            <a:endParaRPr lang="cs-CZ" b="1" dirty="0"/>
          </a:p>
          <a:p>
            <a:pPr marL="0" indent="0">
              <a:buNone/>
            </a:pPr>
            <a:endParaRPr lang="cs-CZ" dirty="0"/>
          </a:p>
          <a:p>
            <a:pPr marL="0" lvl="0" indent="0">
              <a:buNone/>
            </a:pPr>
            <a:r>
              <a:rPr lang="cs-CZ" dirty="0" smtClean="0"/>
              <a:t>b) </a:t>
            </a:r>
            <a:r>
              <a:rPr lang="cs-CZ" b="1" dirty="0" smtClean="0"/>
              <a:t>neslovesné – </a:t>
            </a:r>
            <a:r>
              <a:rPr lang="cs-CZ" dirty="0" smtClean="0"/>
              <a:t>základním větným členem </a:t>
            </a:r>
          </a:p>
          <a:p>
            <a:pPr marL="0" lvl="0" indent="0">
              <a:buNone/>
            </a:pPr>
            <a:r>
              <a:rPr lang="cs-CZ" dirty="0"/>
              <a:t> </a:t>
            </a:r>
            <a:r>
              <a:rPr lang="cs-CZ" dirty="0" smtClean="0"/>
              <a:t>                       není </a:t>
            </a:r>
            <a:r>
              <a:rPr lang="cs-CZ" dirty="0"/>
              <a:t>sloveso v určitém </a:t>
            </a:r>
            <a:r>
              <a:rPr lang="cs-CZ" dirty="0" smtClean="0"/>
              <a:t>tvaru</a:t>
            </a:r>
            <a:r>
              <a:rPr lang="en-US" b="1" dirty="0" smtClean="0"/>
              <a:t>                                          </a:t>
            </a:r>
            <a:endParaRPr lang="cs-CZ" dirty="0"/>
          </a:p>
          <a:p>
            <a:pPr marL="0" indent="0">
              <a:buNone/>
            </a:pPr>
            <a:endParaRPr lang="cs-CZ" b="1" dirty="0"/>
          </a:p>
          <a:p>
            <a:pPr marL="0" indent="0">
              <a:buNone/>
            </a:pPr>
            <a:r>
              <a:rPr lang="cs-CZ" b="1" dirty="0" smtClean="0"/>
              <a:t>                                   </a:t>
            </a:r>
            <a:endParaRPr lang="cs-CZ" b="1" dirty="0"/>
          </a:p>
          <a:p>
            <a:pPr marL="0" indent="0">
              <a:buNone/>
            </a:pPr>
            <a:endParaRPr lang="cs-CZ" b="1" dirty="0"/>
          </a:p>
          <a:p>
            <a:pPr marL="0" indent="0">
              <a:buNone/>
            </a:pPr>
            <a:r>
              <a:rPr lang="cs-CZ" b="1" dirty="0"/>
              <a:t> </a:t>
            </a:r>
            <a:r>
              <a:rPr lang="cs-CZ" b="1" dirty="0" smtClean="0"/>
              <a:t>                        </a:t>
            </a:r>
            <a:r>
              <a:rPr lang="cs-CZ" b="1" dirty="0" smtClean="0">
                <a:solidFill>
                  <a:srgbClr val="FF0000"/>
                </a:solidFill>
              </a:rPr>
              <a:t>větný </a:t>
            </a:r>
            <a:r>
              <a:rPr lang="cs-CZ" b="1" dirty="0">
                <a:solidFill>
                  <a:srgbClr val="FF0000"/>
                </a:solidFill>
              </a:rPr>
              <a:t>ekvivalent</a:t>
            </a:r>
            <a:endParaRPr lang="cs-CZ" dirty="0">
              <a:solidFill>
                <a:srgbClr val="FF0000"/>
              </a:solidFill>
            </a:endParaRPr>
          </a:p>
          <a:p>
            <a:endParaRPr lang="cs-CZ" dirty="0"/>
          </a:p>
        </p:txBody>
      </p:sp>
      <p:sp>
        <p:nvSpPr>
          <p:cNvPr id="4" name="Šipka dolů 3"/>
          <p:cNvSpPr/>
          <p:nvPr/>
        </p:nvSpPr>
        <p:spPr>
          <a:xfrm>
            <a:off x="3851920" y="5013176"/>
            <a:ext cx="864096" cy="78234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66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4"/>
                                        </p:tgtEl>
                                      </p:cBhvr>
                                    </p:animEffect>
                                    <p:animScale>
                                      <p:cBhvr>
                                        <p:cTn id="7" dur="250" autoRev="1" fill="hold"/>
                                        <p:tgtEl>
                                          <p:spTgt spid="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nodeType="clickEffect">
                                  <p:stCondLst>
                                    <p:cond delay="0"/>
                                  </p:stCondLst>
                                  <p:childTnLst>
                                    <p:set>
                                      <p:cBhvr>
                                        <p:cTn id="11" dur="1" fill="hold">
                                          <p:stCondLst>
                                            <p:cond delay="0"/>
                                          </p:stCondLst>
                                        </p:cTn>
                                        <p:tgtEl>
                                          <p:spTgt spid="3">
                                            <p:txEl>
                                              <p:pRg st="11" end="11"/>
                                            </p:txEl>
                                          </p:spTgt>
                                        </p:tgtEl>
                                        <p:attrNameLst>
                                          <p:attrName>style.visibility</p:attrName>
                                        </p:attrNameLst>
                                      </p:cBhvr>
                                      <p:to>
                                        <p:strVal val="visible"/>
                                      </p:to>
                                    </p:set>
                                    <p:anim calcmode="lin" valueType="num">
                                      <p:cBhvr>
                                        <p:cTn id="12"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14"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lvl="0" algn="ctr"/>
            <a:r>
              <a:rPr lang="cs-CZ" dirty="0"/>
              <a:t>Základním členem větného ekvivalentu  může být </a:t>
            </a:r>
            <a:r>
              <a:rPr lang="cs-CZ" dirty="0" smtClean="0"/>
              <a:t>:</a:t>
            </a:r>
            <a:endParaRPr lang="cs-CZ" dirty="0"/>
          </a:p>
        </p:txBody>
      </p:sp>
      <p:sp>
        <p:nvSpPr>
          <p:cNvPr id="3" name="Zástupný symbol pro obsah 2"/>
          <p:cNvSpPr>
            <a:spLocks noGrp="1"/>
          </p:cNvSpPr>
          <p:nvPr>
            <p:ph idx="1"/>
          </p:nvPr>
        </p:nvSpPr>
        <p:spPr/>
        <p:txBody>
          <a:bodyPr>
            <a:normAutofit fontScale="92500" lnSpcReduction="20000"/>
          </a:bodyPr>
          <a:lstStyle/>
          <a:p>
            <a:pPr lvl="0"/>
            <a:r>
              <a:rPr lang="cs-CZ" b="1" dirty="0">
                <a:solidFill>
                  <a:srgbClr val="FF0000"/>
                </a:solidFill>
              </a:rPr>
              <a:t>Podstatné jméno </a:t>
            </a:r>
            <a:r>
              <a:rPr lang="cs-CZ" b="1" dirty="0"/>
              <a:t>– </a:t>
            </a:r>
            <a:r>
              <a:rPr lang="cs-CZ" dirty="0"/>
              <a:t>Potraviny. Toho nadšení! </a:t>
            </a:r>
            <a:endParaRPr lang="cs-CZ" dirty="0" smtClean="0"/>
          </a:p>
          <a:p>
            <a:pPr marL="0" lvl="0" indent="0">
              <a:buNone/>
            </a:pPr>
            <a:r>
              <a:rPr lang="cs-CZ" dirty="0"/>
              <a:t> </a:t>
            </a:r>
            <a:r>
              <a:rPr lang="cs-CZ" dirty="0" smtClean="0"/>
              <a:t>                               Karle</a:t>
            </a:r>
            <a:r>
              <a:rPr lang="cs-CZ" dirty="0"/>
              <a:t>! Pohov</a:t>
            </a:r>
            <a:r>
              <a:rPr lang="cs-CZ" dirty="0" smtClean="0"/>
              <a:t>!</a:t>
            </a:r>
          </a:p>
          <a:p>
            <a:pPr marL="0" lvl="0" indent="0">
              <a:buNone/>
            </a:pPr>
            <a:endParaRPr lang="cs-CZ" dirty="0"/>
          </a:p>
          <a:p>
            <a:pPr lvl="0"/>
            <a:r>
              <a:rPr lang="cs-CZ" b="1" dirty="0">
                <a:solidFill>
                  <a:srgbClr val="00B050"/>
                </a:solidFill>
              </a:rPr>
              <a:t>Přídavné jméno – </a:t>
            </a:r>
            <a:r>
              <a:rPr lang="cs-CZ" dirty="0"/>
              <a:t>Velmi zajímavé! Nádherné</a:t>
            </a:r>
            <a:r>
              <a:rPr lang="cs-CZ" dirty="0" smtClean="0"/>
              <a:t>!</a:t>
            </a:r>
          </a:p>
          <a:p>
            <a:pPr marL="0" lvl="0" indent="0">
              <a:buNone/>
            </a:pPr>
            <a:endParaRPr lang="cs-CZ" dirty="0"/>
          </a:p>
          <a:p>
            <a:pPr lvl="0"/>
            <a:r>
              <a:rPr lang="cs-CZ" b="1" dirty="0">
                <a:solidFill>
                  <a:srgbClr val="FF0000"/>
                </a:solidFill>
              </a:rPr>
              <a:t>Infinitiv –</a:t>
            </a:r>
            <a:r>
              <a:rPr lang="cs-CZ" b="1" dirty="0"/>
              <a:t> </a:t>
            </a:r>
            <a:r>
              <a:rPr lang="cs-CZ" dirty="0"/>
              <a:t>Je slyšet hudba. Nevstupovat! </a:t>
            </a:r>
            <a:r>
              <a:rPr lang="cs-CZ" dirty="0" smtClean="0"/>
              <a:t> </a:t>
            </a:r>
          </a:p>
          <a:p>
            <a:pPr marL="0" lvl="0" indent="0">
              <a:buNone/>
            </a:pPr>
            <a:r>
              <a:rPr lang="cs-CZ" dirty="0"/>
              <a:t> </a:t>
            </a:r>
            <a:r>
              <a:rPr lang="cs-CZ" dirty="0" smtClean="0"/>
              <a:t>                  Nekouřit!</a:t>
            </a:r>
          </a:p>
          <a:p>
            <a:pPr marL="0" lvl="0" indent="0">
              <a:buNone/>
            </a:pPr>
            <a:endParaRPr lang="cs-CZ" dirty="0"/>
          </a:p>
          <a:p>
            <a:pPr lvl="0"/>
            <a:r>
              <a:rPr lang="cs-CZ" b="1" dirty="0">
                <a:solidFill>
                  <a:srgbClr val="00B050"/>
                </a:solidFill>
              </a:rPr>
              <a:t>Příslovce –</a:t>
            </a:r>
            <a:r>
              <a:rPr lang="cs-CZ" b="1" dirty="0"/>
              <a:t> </a:t>
            </a:r>
            <a:r>
              <a:rPr lang="cs-CZ" dirty="0"/>
              <a:t>Výborně! Potichu! Dále</a:t>
            </a:r>
            <a:r>
              <a:rPr lang="cs-CZ" dirty="0" smtClean="0"/>
              <a:t>!</a:t>
            </a:r>
          </a:p>
          <a:p>
            <a:pPr lvl="0"/>
            <a:endParaRPr lang="cs-CZ" dirty="0"/>
          </a:p>
          <a:p>
            <a:pPr lvl="0"/>
            <a:r>
              <a:rPr lang="cs-CZ" b="1" dirty="0">
                <a:solidFill>
                  <a:srgbClr val="FF0000"/>
                </a:solidFill>
              </a:rPr>
              <a:t>Částice –</a:t>
            </a:r>
            <a:r>
              <a:rPr lang="cs-CZ" b="1" dirty="0"/>
              <a:t> </a:t>
            </a:r>
            <a:r>
              <a:rPr lang="cs-CZ" dirty="0"/>
              <a:t>Ano. Ne. Snad. Prý. Kdepak</a:t>
            </a:r>
            <a:r>
              <a:rPr lang="cs-CZ" dirty="0" smtClean="0"/>
              <a:t>!</a:t>
            </a:r>
          </a:p>
          <a:p>
            <a:pPr marL="0" lvl="0" indent="0">
              <a:buNone/>
            </a:pPr>
            <a:endParaRPr lang="cs-CZ" dirty="0"/>
          </a:p>
          <a:p>
            <a:pPr lvl="0"/>
            <a:r>
              <a:rPr lang="cs-CZ" b="1" dirty="0">
                <a:solidFill>
                  <a:srgbClr val="00B050"/>
                </a:solidFill>
              </a:rPr>
              <a:t>Citoslovce –</a:t>
            </a:r>
            <a:r>
              <a:rPr lang="cs-CZ" b="1" dirty="0"/>
              <a:t> </a:t>
            </a:r>
            <a:r>
              <a:rPr lang="cs-CZ" dirty="0"/>
              <a:t>Brr! Pst! Bác! Achich ouvej! </a:t>
            </a:r>
          </a:p>
          <a:p>
            <a:endParaRPr lang="cs-CZ" dirty="0"/>
          </a:p>
        </p:txBody>
      </p:sp>
    </p:spTree>
    <p:extLst>
      <p:ext uri="{BB962C8B-B14F-4D97-AF65-F5344CB8AC3E}">
        <p14:creationId xmlns:p14="http://schemas.microsoft.com/office/powerpoint/2010/main" val="1743075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3" presetClass="entr" presetSubtype="16"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p:cTn id="19"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21" dur="5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 calcmode="lin" valueType="num">
                                      <p:cBhvr>
                                        <p:cTn id="26"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8" dur="500"/>
                                        <p:tgtEl>
                                          <p:spTgt spid="3">
                                            <p:txEl>
                                              <p:pRg st="5" end="5"/>
                                            </p:txEl>
                                          </p:spTgt>
                                        </p:tgtEl>
                                      </p:cBhvr>
                                    </p:animEffect>
                                  </p:childTnLst>
                                </p:cTn>
                              </p:par>
                              <p:par>
                                <p:cTn id="29" presetID="53" presetClass="entr" presetSubtype="16"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p:cTn id="31"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32"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33" dur="5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53" presetClass="entr" presetSubtype="16" fill="hold"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 calcmode="lin" valueType="num">
                                      <p:cBhvr>
                                        <p:cTn id="38"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39"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40" dur="500"/>
                                        <p:tgtEl>
                                          <p:spTgt spid="3">
                                            <p:txEl>
                                              <p:pRg st="8" end="8"/>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53" presetClass="entr" presetSubtype="16" fill="hold" nodeType="click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 calcmode="lin" valueType="num">
                                      <p:cBhvr>
                                        <p:cTn id="45"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46"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53" presetClass="entr" presetSubtype="16" fill="hold" nodeType="clickEffect">
                                  <p:stCondLst>
                                    <p:cond delay="0"/>
                                  </p:stCondLst>
                                  <p:childTnLst>
                                    <p:set>
                                      <p:cBhvr>
                                        <p:cTn id="51" dur="1" fill="hold">
                                          <p:stCondLst>
                                            <p:cond delay="0"/>
                                          </p:stCondLst>
                                        </p:cTn>
                                        <p:tgtEl>
                                          <p:spTgt spid="3">
                                            <p:txEl>
                                              <p:pRg st="12" end="12"/>
                                            </p:txEl>
                                          </p:spTgt>
                                        </p:tgtEl>
                                        <p:attrNameLst>
                                          <p:attrName>style.visibility</p:attrName>
                                        </p:attrNameLst>
                                      </p:cBhvr>
                                      <p:to>
                                        <p:strVal val="visible"/>
                                      </p:to>
                                    </p:set>
                                    <p:anim calcmode="lin" valueType="num">
                                      <p:cBhvr>
                                        <p:cTn id="52" dur="5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53" dur="500" fill="hold"/>
                                        <p:tgtEl>
                                          <p:spTgt spid="3">
                                            <p:txEl>
                                              <p:pRg st="12" end="12"/>
                                            </p:txEl>
                                          </p:spTgt>
                                        </p:tgtEl>
                                        <p:attrNameLst>
                                          <p:attrName>ppt_h</p:attrName>
                                        </p:attrNameLst>
                                      </p:cBhvr>
                                      <p:tavLst>
                                        <p:tav tm="0">
                                          <p:val>
                                            <p:fltVal val="0"/>
                                          </p:val>
                                        </p:tav>
                                        <p:tav tm="100000">
                                          <p:val>
                                            <p:strVal val="#ppt_h"/>
                                          </p:val>
                                        </p:tav>
                                      </p:tavLst>
                                    </p:anim>
                                    <p:animEffect transition="in" filter="fade">
                                      <p:cBhvr>
                                        <p:cTn id="54"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92500" lnSpcReduction="20000"/>
          </a:bodyPr>
          <a:lstStyle/>
          <a:p>
            <a:pPr marL="0" indent="0">
              <a:buNone/>
            </a:pPr>
            <a:r>
              <a:rPr lang="cs-CZ" sz="2900" b="1" dirty="0" smtClean="0">
                <a:solidFill>
                  <a:srgbClr val="0070C0"/>
                </a:solidFill>
              </a:rPr>
              <a:t>Na </a:t>
            </a:r>
            <a:r>
              <a:rPr lang="cs-CZ" sz="2900" b="1" dirty="0">
                <a:solidFill>
                  <a:srgbClr val="0070C0"/>
                </a:solidFill>
              </a:rPr>
              <a:t>lyžích  </a:t>
            </a:r>
            <a:endParaRPr lang="cs-CZ" dirty="0" smtClean="0">
              <a:solidFill>
                <a:srgbClr val="0070C0"/>
              </a:solidFill>
            </a:endParaRPr>
          </a:p>
          <a:p>
            <a:pPr marL="0" indent="0">
              <a:buNone/>
            </a:pPr>
            <a:r>
              <a:rPr lang="cs-CZ" dirty="0" smtClean="0"/>
              <a:t>Hustě </a:t>
            </a:r>
            <a:r>
              <a:rPr lang="cs-CZ" dirty="0"/>
              <a:t>sněží.  Bílé vločky se snášejí k zemi.  Jaká krása!  Být tak v lese!  Dlouho se nerozmýšlím.  Přemluvil jsem Petra. Už máme na nohou lyže.  Vyrážíme.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a:t>
            </a:r>
            <a:endParaRPr lang="cs-CZ" dirty="0"/>
          </a:p>
          <a:p>
            <a:pPr marL="0" indent="0">
              <a:buNone/>
            </a:pPr>
            <a:r>
              <a:rPr lang="cs-CZ" b="1" dirty="0"/>
              <a:t>VJ </a:t>
            </a:r>
            <a:r>
              <a:rPr lang="cs-CZ" b="1" dirty="0" smtClean="0"/>
              <a:t>–</a:t>
            </a:r>
            <a:r>
              <a:rPr lang="cs-CZ" b="1" dirty="0"/>
              <a:t> </a:t>
            </a:r>
            <a:endParaRPr lang="cs-CZ" dirty="0"/>
          </a:p>
          <a:p>
            <a:pPr marL="0" indent="0">
              <a:buNone/>
            </a:pPr>
            <a:r>
              <a:rPr lang="cs-CZ" b="1" dirty="0"/>
              <a:t>VE – </a:t>
            </a:r>
            <a:endParaRPr lang="cs-CZ" dirty="0"/>
          </a:p>
          <a:p>
            <a:endParaRPr lang="cs-CZ" dirty="0"/>
          </a:p>
        </p:txBody>
      </p:sp>
    </p:spTree>
    <p:extLst>
      <p:ext uri="{BB962C8B-B14F-4D97-AF65-F5344CB8AC3E}">
        <p14:creationId xmlns:p14="http://schemas.microsoft.com/office/powerpoint/2010/main" val="1057965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92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b="1" dirty="0" smtClean="0">
                <a:solidFill>
                  <a:srgbClr val="0070C0"/>
                </a:solidFill>
              </a:rPr>
              <a:t>Hustě </a:t>
            </a:r>
            <a:r>
              <a:rPr lang="cs-CZ" b="1" dirty="0">
                <a:solidFill>
                  <a:srgbClr val="0070C0"/>
                </a:solidFill>
              </a:rPr>
              <a:t>sněží.  </a:t>
            </a:r>
            <a:r>
              <a:rPr lang="cs-CZ" dirty="0"/>
              <a:t>Bílé vločky se snášejí k zemi.  Jaká krása!  Být tak v lese!  Dlouho se nerozmýšlím.  Přemluvil jsem Petra. Už máme na nohou lyže.  Vyrážíme.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a:t>
            </a:r>
            <a:r>
              <a:rPr lang="cs-CZ" b="1" dirty="0" smtClean="0"/>
              <a:t>–</a:t>
            </a:r>
            <a:r>
              <a:rPr lang="cs-CZ" b="1" dirty="0"/>
              <a:t> </a:t>
            </a:r>
            <a:endParaRPr lang="cs-CZ" dirty="0"/>
          </a:p>
          <a:p>
            <a:pPr marL="0" indent="0">
              <a:buNone/>
            </a:pPr>
            <a:r>
              <a:rPr lang="cs-CZ" b="1" dirty="0"/>
              <a:t>VJ </a:t>
            </a:r>
            <a:r>
              <a:rPr lang="cs-CZ" b="1" dirty="0" smtClean="0"/>
              <a:t>–</a:t>
            </a:r>
          </a:p>
          <a:p>
            <a:pPr marL="0" indent="0">
              <a:buNone/>
            </a:pPr>
            <a:r>
              <a:rPr lang="cs-CZ" b="1" dirty="0" smtClean="0"/>
              <a:t>VE </a:t>
            </a:r>
            <a:r>
              <a:rPr lang="cs-CZ" b="1" dirty="0"/>
              <a:t>– </a:t>
            </a:r>
            <a:r>
              <a:rPr lang="cs-CZ" b="1" dirty="0">
                <a:solidFill>
                  <a:srgbClr val="FF0000"/>
                </a:solidFill>
              </a:rPr>
              <a:t>Na lyžích. </a:t>
            </a:r>
            <a:endParaRPr lang="cs-CZ" dirty="0">
              <a:solidFill>
                <a:srgbClr val="FF0000"/>
              </a:solidFill>
            </a:endParaRPr>
          </a:p>
        </p:txBody>
      </p:sp>
    </p:spTree>
    <p:extLst>
      <p:ext uri="{BB962C8B-B14F-4D97-AF65-F5344CB8AC3E}">
        <p14:creationId xmlns:p14="http://schemas.microsoft.com/office/powerpoint/2010/main" val="97962470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92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a:t>
            </a:r>
            <a:r>
              <a:rPr lang="cs-CZ" b="1" dirty="0">
                <a:solidFill>
                  <a:srgbClr val="0070C0"/>
                </a:solidFill>
              </a:rPr>
              <a:t>Bílé vločky se snášejí k zemi.</a:t>
            </a:r>
            <a:r>
              <a:rPr lang="cs-CZ" dirty="0"/>
              <a:t>  Jaká krása!  Být tak v lese!  Dlouho se nerozmýšlím.  Přemluvil jsem Petra. Už máme na nohou lyže.  Vyrážíme.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a:t>
            </a:r>
            <a:r>
              <a:rPr lang="cs-CZ" b="1" dirty="0" smtClean="0"/>
              <a:t>–</a:t>
            </a:r>
            <a:r>
              <a:rPr lang="cs-CZ" b="1" dirty="0"/>
              <a:t> </a:t>
            </a:r>
            <a:endParaRPr lang="cs-CZ" dirty="0"/>
          </a:p>
          <a:p>
            <a:pPr marL="0" indent="0">
              <a:buNone/>
            </a:pPr>
            <a:r>
              <a:rPr lang="cs-CZ" b="1" dirty="0"/>
              <a:t>VJ – </a:t>
            </a:r>
            <a:r>
              <a:rPr lang="cs-CZ" b="1" dirty="0">
                <a:solidFill>
                  <a:srgbClr val="FF0000"/>
                </a:solidFill>
              </a:rPr>
              <a:t>Hustě sněží</a:t>
            </a:r>
            <a:r>
              <a:rPr lang="cs-CZ" b="1" dirty="0"/>
              <a:t>.  </a:t>
            </a:r>
            <a:endParaRPr lang="cs-CZ" dirty="0"/>
          </a:p>
          <a:p>
            <a:pPr marL="0" indent="0">
              <a:buNone/>
            </a:pPr>
            <a:r>
              <a:rPr lang="cs-CZ" b="1" dirty="0"/>
              <a:t>VE – Na lyžích. </a:t>
            </a:r>
            <a:endParaRPr lang="cs-CZ" b="1" dirty="0" smtClean="0"/>
          </a:p>
          <a:p>
            <a:endParaRPr lang="cs-CZ" dirty="0"/>
          </a:p>
        </p:txBody>
      </p:sp>
    </p:spTree>
    <p:extLst>
      <p:ext uri="{BB962C8B-B14F-4D97-AF65-F5344CB8AC3E}">
        <p14:creationId xmlns:p14="http://schemas.microsoft.com/office/powerpoint/2010/main" val="310935824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92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a:t>
            </a:r>
            <a:r>
              <a:rPr lang="cs-CZ" dirty="0"/>
              <a:t>  </a:t>
            </a:r>
            <a:r>
              <a:rPr lang="cs-CZ" b="1" dirty="0">
                <a:solidFill>
                  <a:srgbClr val="0070C0"/>
                </a:solidFill>
              </a:rPr>
              <a:t>Jaká krása!  </a:t>
            </a:r>
            <a:r>
              <a:rPr lang="cs-CZ" dirty="0"/>
              <a:t>Být tak v lese!  Dlouho se nerozmýšlím.  Přemluvil jsem Petra. Už máme na nohou lyže.  Vyrážíme.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a:t>
            </a:r>
            <a:r>
              <a:rPr lang="cs-CZ" b="1" dirty="0">
                <a:solidFill>
                  <a:srgbClr val="FF0000"/>
                </a:solidFill>
              </a:rPr>
              <a:t>Bílé vločky se snášejí k zemi. </a:t>
            </a:r>
            <a:r>
              <a:rPr lang="cs-CZ" b="1" dirty="0"/>
              <a:t> </a:t>
            </a:r>
            <a:endParaRPr lang="cs-CZ" dirty="0"/>
          </a:p>
          <a:p>
            <a:pPr marL="0" indent="0">
              <a:buNone/>
            </a:pPr>
            <a:r>
              <a:rPr lang="cs-CZ" b="1" dirty="0"/>
              <a:t>VJ – Hustě sněží.  </a:t>
            </a:r>
            <a:endParaRPr lang="cs-CZ" dirty="0"/>
          </a:p>
          <a:p>
            <a:pPr marL="0" indent="0">
              <a:buNone/>
            </a:pPr>
            <a:r>
              <a:rPr lang="cs-CZ" b="1" dirty="0"/>
              <a:t>VE – Na lyžích. </a:t>
            </a:r>
            <a:endParaRPr lang="cs-CZ" dirty="0"/>
          </a:p>
        </p:txBody>
      </p:sp>
    </p:spTree>
    <p:extLst>
      <p:ext uri="{BB962C8B-B14F-4D97-AF65-F5344CB8AC3E}">
        <p14:creationId xmlns:p14="http://schemas.microsoft.com/office/powerpoint/2010/main" val="110629654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92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a:t>
            </a:r>
            <a:r>
              <a:rPr lang="cs-CZ" dirty="0"/>
              <a:t>  </a:t>
            </a:r>
            <a:r>
              <a:rPr lang="cs-CZ" b="1" dirty="0">
                <a:solidFill>
                  <a:srgbClr val="0070C0"/>
                </a:solidFill>
              </a:rPr>
              <a:t>Být tak v lese!</a:t>
            </a:r>
            <a:r>
              <a:rPr lang="cs-CZ" dirty="0"/>
              <a:t>  Dlouho se nerozmýšlím.  Přemluvil jsem Petra. Už máme na nohou lyže.  Vyrážíme.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a:t>
            </a:r>
            <a:endParaRPr lang="cs-CZ" dirty="0"/>
          </a:p>
          <a:p>
            <a:pPr marL="0" indent="0">
              <a:buNone/>
            </a:pPr>
            <a:r>
              <a:rPr lang="cs-CZ" b="1" dirty="0"/>
              <a:t>VJ – Hustě sněží.  </a:t>
            </a:r>
            <a:endParaRPr lang="cs-CZ" dirty="0"/>
          </a:p>
          <a:p>
            <a:pPr marL="0" indent="0">
              <a:buNone/>
            </a:pPr>
            <a:r>
              <a:rPr lang="cs-CZ" b="1" dirty="0"/>
              <a:t>VE – Na lyžích. </a:t>
            </a:r>
            <a:r>
              <a:rPr lang="cs-CZ" b="1" dirty="0">
                <a:solidFill>
                  <a:srgbClr val="FF0000"/>
                </a:solidFill>
              </a:rPr>
              <a:t>Jaká krása! </a:t>
            </a:r>
            <a:endParaRPr lang="cs-CZ" dirty="0"/>
          </a:p>
        </p:txBody>
      </p:sp>
    </p:spTree>
    <p:extLst>
      <p:ext uri="{BB962C8B-B14F-4D97-AF65-F5344CB8AC3E}">
        <p14:creationId xmlns:p14="http://schemas.microsoft.com/office/powerpoint/2010/main" val="6182908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92500" lnSpcReduction="20000"/>
          </a:bodyPr>
          <a:lstStyle/>
          <a:p>
            <a:pPr marL="0" indent="0">
              <a:buNone/>
            </a:pPr>
            <a:r>
              <a:rPr lang="cs-CZ" sz="2900" b="1" dirty="0" smtClean="0"/>
              <a:t>Na </a:t>
            </a:r>
            <a:r>
              <a:rPr lang="cs-CZ" sz="2900" b="1" dirty="0"/>
              <a:t>lyžích  </a:t>
            </a:r>
            <a:endParaRPr lang="cs-CZ" dirty="0" smtClean="0"/>
          </a:p>
          <a:p>
            <a:pPr marL="0" indent="0">
              <a:buNone/>
            </a:pPr>
            <a:r>
              <a:rPr lang="cs-CZ" strike="sngStrike" dirty="0" smtClean="0"/>
              <a:t>Hustě </a:t>
            </a:r>
            <a:r>
              <a:rPr lang="cs-CZ" strike="sngStrike" dirty="0"/>
              <a:t>sněží.  Bílé vločky se snášejí k zemi.  Jaká krása!  Být tak v lese!</a:t>
            </a:r>
            <a:r>
              <a:rPr lang="cs-CZ" dirty="0"/>
              <a:t>  </a:t>
            </a:r>
            <a:r>
              <a:rPr lang="cs-CZ" b="1" dirty="0">
                <a:solidFill>
                  <a:srgbClr val="0070C0"/>
                </a:solidFill>
              </a:rPr>
              <a:t>Dlouho se nerozmýšlím.</a:t>
            </a:r>
            <a:r>
              <a:rPr lang="cs-CZ" dirty="0"/>
              <a:t>  Přemluvil jsem Petra. Už máme na nohou lyže.  Vyrážíme.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a:t>
            </a:r>
            <a:endParaRPr lang="cs-CZ" dirty="0"/>
          </a:p>
          <a:p>
            <a:pPr marL="0" indent="0">
              <a:buNone/>
            </a:pPr>
            <a:r>
              <a:rPr lang="cs-CZ" b="1" dirty="0"/>
              <a:t>VJ – Hustě sněží.  </a:t>
            </a:r>
            <a:endParaRPr lang="cs-CZ" dirty="0"/>
          </a:p>
          <a:p>
            <a:pPr marL="0" indent="0">
              <a:buNone/>
            </a:pPr>
            <a:r>
              <a:rPr lang="cs-CZ" b="1" dirty="0"/>
              <a:t>VE – Na lyžích. Jaká krása! </a:t>
            </a:r>
            <a:r>
              <a:rPr lang="cs-CZ" b="1" dirty="0">
                <a:solidFill>
                  <a:srgbClr val="FF0000"/>
                </a:solidFill>
              </a:rPr>
              <a:t>Být tak v lese! </a:t>
            </a:r>
            <a:endParaRPr lang="cs-CZ" dirty="0">
              <a:solidFill>
                <a:srgbClr val="FF0000"/>
              </a:solidFill>
            </a:endParaRPr>
          </a:p>
        </p:txBody>
      </p:sp>
    </p:spTree>
    <p:extLst>
      <p:ext uri="{BB962C8B-B14F-4D97-AF65-F5344CB8AC3E}">
        <p14:creationId xmlns:p14="http://schemas.microsoft.com/office/powerpoint/2010/main" val="24273247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a:xfrm>
            <a:off x="467544" y="1628800"/>
            <a:ext cx="7239000" cy="4846320"/>
          </a:xfrm>
        </p:spPr>
        <p:txBody>
          <a:bodyPr>
            <a:normAutofit fontScale="850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a:t>
            </a:r>
            <a:r>
              <a:rPr lang="cs-CZ" b="1" dirty="0">
                <a:solidFill>
                  <a:srgbClr val="0070C0"/>
                </a:solidFill>
              </a:rPr>
              <a:t>Přemluvil jsem Petra. </a:t>
            </a:r>
            <a:r>
              <a:rPr lang="cs-CZ" dirty="0"/>
              <a:t>Už máme na nohou lyže.  Vyrážíme.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a:t>
            </a:r>
            <a:r>
              <a:rPr lang="cs-CZ" b="1" dirty="0">
                <a:solidFill>
                  <a:srgbClr val="FF0000"/>
                </a:solidFill>
              </a:rPr>
              <a:t>Dlouho se </a:t>
            </a:r>
            <a:endParaRPr lang="cs-CZ" b="1" dirty="0" smtClean="0">
              <a:solidFill>
                <a:srgbClr val="FF0000"/>
              </a:solidFill>
            </a:endParaRPr>
          </a:p>
          <a:p>
            <a:pPr marL="0" indent="0">
              <a:buNone/>
            </a:pPr>
            <a:r>
              <a:rPr lang="cs-CZ" b="1" dirty="0">
                <a:solidFill>
                  <a:srgbClr val="FF0000"/>
                </a:solidFill>
              </a:rPr>
              <a:t> </a:t>
            </a:r>
            <a:r>
              <a:rPr lang="cs-CZ" b="1" dirty="0" smtClean="0">
                <a:solidFill>
                  <a:srgbClr val="FF0000"/>
                </a:solidFill>
              </a:rPr>
              <a:t>      nerozmýšlím</a:t>
            </a:r>
            <a:r>
              <a:rPr lang="cs-CZ" b="1" dirty="0">
                <a:solidFill>
                  <a:srgbClr val="FF0000"/>
                </a:solidFill>
              </a:rPr>
              <a:t>.  </a:t>
            </a:r>
            <a:endParaRPr lang="cs-CZ" dirty="0">
              <a:solidFill>
                <a:srgbClr val="FF0000"/>
              </a:solidFill>
            </a:endParaRPr>
          </a:p>
          <a:p>
            <a:pPr marL="0" indent="0">
              <a:buNone/>
            </a:pPr>
            <a:r>
              <a:rPr lang="cs-CZ" b="1" dirty="0"/>
              <a:t>VJ – Hustě sněží.  </a:t>
            </a:r>
            <a:endParaRPr lang="cs-CZ" dirty="0"/>
          </a:p>
          <a:p>
            <a:pPr marL="0" indent="0">
              <a:buNone/>
            </a:pPr>
            <a:r>
              <a:rPr lang="cs-CZ" b="1" dirty="0"/>
              <a:t>VE – Na lyžích. Jaká krása! </a:t>
            </a:r>
            <a:r>
              <a:rPr lang="cs-CZ" b="1" dirty="0" smtClean="0"/>
              <a:t>Být tak v lese! </a:t>
            </a:r>
            <a:endParaRPr lang="cs-CZ" dirty="0"/>
          </a:p>
        </p:txBody>
      </p:sp>
    </p:spTree>
    <p:extLst>
      <p:ext uri="{BB962C8B-B14F-4D97-AF65-F5344CB8AC3E}">
        <p14:creationId xmlns:p14="http://schemas.microsoft.com/office/powerpoint/2010/main" val="11443522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850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a:t>
            </a:r>
            <a:r>
              <a:rPr lang="cs-CZ" dirty="0"/>
              <a:t> </a:t>
            </a:r>
            <a:r>
              <a:rPr lang="cs-CZ" b="1" dirty="0">
                <a:solidFill>
                  <a:srgbClr val="0070C0"/>
                </a:solidFill>
              </a:rPr>
              <a:t>Už máme na nohou lyže.  </a:t>
            </a:r>
            <a:r>
              <a:rPr lang="cs-CZ" dirty="0"/>
              <a:t>Vyrážíme.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a:t>
            </a:r>
            <a:endParaRPr lang="cs-CZ" b="1" dirty="0" smtClean="0"/>
          </a:p>
          <a:p>
            <a:pPr marL="0" indent="0">
              <a:buNone/>
            </a:pPr>
            <a:r>
              <a:rPr lang="cs-CZ" b="1" dirty="0"/>
              <a:t> </a:t>
            </a:r>
            <a:r>
              <a:rPr lang="cs-CZ" b="1" dirty="0" smtClean="0"/>
              <a:t>      nerozmýšlím</a:t>
            </a:r>
            <a:r>
              <a:rPr lang="cs-CZ" b="1" dirty="0"/>
              <a:t>. </a:t>
            </a:r>
            <a:r>
              <a:rPr lang="cs-CZ" b="1" dirty="0" smtClean="0">
                <a:solidFill>
                  <a:srgbClr val="FF0000"/>
                </a:solidFill>
              </a:rPr>
              <a:t>Přemluvil </a:t>
            </a:r>
            <a:r>
              <a:rPr lang="cs-CZ" b="1" dirty="0">
                <a:solidFill>
                  <a:srgbClr val="FF0000"/>
                </a:solidFill>
              </a:rPr>
              <a:t>jsem Petra.</a:t>
            </a:r>
            <a:r>
              <a:rPr lang="cs-CZ" b="1" dirty="0"/>
              <a:t> </a:t>
            </a:r>
            <a:endParaRPr lang="cs-CZ" dirty="0"/>
          </a:p>
          <a:p>
            <a:pPr marL="0" indent="0">
              <a:buNone/>
            </a:pPr>
            <a:r>
              <a:rPr lang="cs-CZ" b="1" dirty="0"/>
              <a:t>VJ – Hustě sněží.  </a:t>
            </a:r>
            <a:endParaRPr lang="cs-CZ" dirty="0"/>
          </a:p>
          <a:p>
            <a:pPr marL="0" indent="0">
              <a:buNone/>
            </a:pPr>
            <a:r>
              <a:rPr lang="cs-CZ" b="1" dirty="0"/>
              <a:t>VE – Na lyžích. Jaká krása! Být tak v lese! </a:t>
            </a:r>
            <a:endParaRPr lang="cs-CZ" dirty="0"/>
          </a:p>
        </p:txBody>
      </p:sp>
    </p:spTree>
    <p:extLst>
      <p:ext uri="{BB962C8B-B14F-4D97-AF65-F5344CB8AC3E}">
        <p14:creationId xmlns:p14="http://schemas.microsoft.com/office/powerpoint/2010/main" val="9641688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a:xfrm>
            <a:off x="395536" y="1628800"/>
            <a:ext cx="7239000" cy="4846320"/>
          </a:xfrm>
        </p:spPr>
        <p:txBody>
          <a:bodyPr>
            <a:normAutofit fontScale="850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a:t>
            </a:r>
            <a:r>
              <a:rPr lang="cs-CZ" b="1" dirty="0">
                <a:solidFill>
                  <a:srgbClr val="0070C0"/>
                </a:solidFill>
              </a:rPr>
              <a:t>Vyrážíme.</a:t>
            </a:r>
            <a:r>
              <a:rPr lang="cs-CZ" dirty="0"/>
              <a:t>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smtClean="0"/>
              <a:t>VD – Bílé vločky se snášejí k zemi. Dlouho se </a:t>
            </a:r>
          </a:p>
          <a:p>
            <a:pPr marL="0" indent="0">
              <a:buNone/>
            </a:pPr>
            <a:r>
              <a:rPr lang="cs-CZ" b="1" dirty="0"/>
              <a:t> </a:t>
            </a:r>
            <a:r>
              <a:rPr lang="cs-CZ" b="1" dirty="0" smtClean="0"/>
              <a:t>      nerozmýšlím. Přemluvil </a:t>
            </a:r>
            <a:r>
              <a:rPr lang="cs-CZ" b="1" dirty="0"/>
              <a:t>jsem Petra. </a:t>
            </a:r>
            <a:r>
              <a:rPr lang="cs-CZ" b="1" dirty="0" smtClean="0">
                <a:solidFill>
                  <a:srgbClr val="FF0000"/>
                </a:solidFill>
              </a:rPr>
              <a:t>Už </a:t>
            </a:r>
            <a:r>
              <a:rPr lang="cs-CZ" b="1" dirty="0">
                <a:solidFill>
                  <a:srgbClr val="FF0000"/>
                </a:solidFill>
              </a:rPr>
              <a:t>máme na </a:t>
            </a:r>
            <a:endParaRPr lang="cs-CZ" b="1" dirty="0" smtClean="0">
              <a:solidFill>
                <a:srgbClr val="FF0000"/>
              </a:solidFill>
            </a:endParaRPr>
          </a:p>
          <a:p>
            <a:pPr marL="0" indent="0">
              <a:buNone/>
            </a:pPr>
            <a:r>
              <a:rPr lang="cs-CZ" b="1" dirty="0">
                <a:solidFill>
                  <a:srgbClr val="FF0000"/>
                </a:solidFill>
              </a:rPr>
              <a:t> </a:t>
            </a:r>
            <a:r>
              <a:rPr lang="cs-CZ" b="1" dirty="0" smtClean="0">
                <a:solidFill>
                  <a:srgbClr val="FF0000"/>
                </a:solidFill>
              </a:rPr>
              <a:t>      nohou </a:t>
            </a:r>
            <a:r>
              <a:rPr lang="cs-CZ" b="1" dirty="0">
                <a:solidFill>
                  <a:srgbClr val="FF0000"/>
                </a:solidFill>
              </a:rPr>
              <a:t>lyže. </a:t>
            </a:r>
            <a:r>
              <a:rPr lang="cs-CZ" b="1" dirty="0"/>
              <a:t> </a:t>
            </a:r>
            <a:endParaRPr lang="cs-CZ" dirty="0"/>
          </a:p>
          <a:p>
            <a:pPr marL="0" indent="0">
              <a:buNone/>
            </a:pPr>
            <a:r>
              <a:rPr lang="cs-CZ" b="1" dirty="0"/>
              <a:t>VJ – Hustě sněží.  </a:t>
            </a:r>
            <a:endParaRPr lang="cs-CZ" dirty="0"/>
          </a:p>
          <a:p>
            <a:pPr marL="0" indent="0">
              <a:buNone/>
            </a:pPr>
            <a:r>
              <a:rPr lang="cs-CZ" b="1" dirty="0"/>
              <a:t>VE – Na lyžích. Jaká krása! Být tak v lese! </a:t>
            </a:r>
            <a:endParaRPr lang="cs-CZ" dirty="0"/>
          </a:p>
        </p:txBody>
      </p:sp>
    </p:spTree>
    <p:extLst>
      <p:ext uri="{BB962C8B-B14F-4D97-AF65-F5344CB8AC3E}">
        <p14:creationId xmlns:p14="http://schemas.microsoft.com/office/powerpoint/2010/main" val="72664552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7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a:t>
            </a:r>
            <a:r>
              <a:rPr lang="cs-CZ" dirty="0"/>
              <a:t>.  </a:t>
            </a:r>
            <a:r>
              <a:rPr lang="cs-CZ" b="1" dirty="0">
                <a:solidFill>
                  <a:srgbClr val="0070C0"/>
                </a:solidFill>
              </a:rPr>
              <a:t>Fouká ostrý vítr</a:t>
            </a:r>
            <a:r>
              <a:rPr lang="cs-CZ" dirty="0"/>
              <a:t>.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nerozmýšlím. </a:t>
            </a:r>
            <a:endParaRPr lang="cs-CZ" b="1" dirty="0" smtClean="0"/>
          </a:p>
          <a:p>
            <a:pPr marL="0" indent="0">
              <a:buNone/>
            </a:pPr>
            <a:r>
              <a:rPr lang="cs-CZ" b="1" dirty="0"/>
              <a:t> </a:t>
            </a:r>
            <a:r>
              <a:rPr lang="cs-CZ" b="1" dirty="0" smtClean="0"/>
              <a:t>      Přemluvil </a:t>
            </a:r>
            <a:r>
              <a:rPr lang="cs-CZ" b="1" dirty="0"/>
              <a:t>jsem Petra. </a:t>
            </a:r>
            <a:r>
              <a:rPr lang="cs-CZ" b="1" dirty="0" smtClean="0"/>
              <a:t>Už </a:t>
            </a:r>
            <a:r>
              <a:rPr lang="cs-CZ" b="1" dirty="0"/>
              <a:t>máme na nohou lyže. </a:t>
            </a:r>
            <a:endParaRPr lang="cs-CZ" b="1" dirty="0" smtClean="0"/>
          </a:p>
          <a:p>
            <a:pPr marL="0" indent="0">
              <a:buNone/>
            </a:pPr>
            <a:r>
              <a:rPr lang="cs-CZ" b="1" dirty="0"/>
              <a:t> </a:t>
            </a:r>
            <a:r>
              <a:rPr lang="cs-CZ" b="1" dirty="0" smtClean="0"/>
              <a:t>      </a:t>
            </a:r>
            <a:r>
              <a:rPr lang="cs-CZ" b="1" dirty="0" smtClean="0">
                <a:solidFill>
                  <a:srgbClr val="FF0000"/>
                </a:solidFill>
              </a:rPr>
              <a:t>Vyrážíme</a:t>
            </a:r>
            <a:r>
              <a:rPr lang="cs-CZ" b="1" dirty="0">
                <a:solidFill>
                  <a:srgbClr val="FF0000"/>
                </a:solidFill>
              </a:rPr>
              <a:t>. </a:t>
            </a:r>
            <a:endParaRPr lang="cs-CZ" b="1" dirty="0" smtClean="0">
              <a:solidFill>
                <a:srgbClr val="FF0000"/>
              </a:solidFill>
            </a:endParaRPr>
          </a:p>
          <a:p>
            <a:pPr marL="0" indent="0">
              <a:buNone/>
            </a:pPr>
            <a:r>
              <a:rPr lang="cs-CZ" b="1" dirty="0" smtClean="0"/>
              <a:t>VJ </a:t>
            </a:r>
            <a:r>
              <a:rPr lang="cs-CZ" b="1" dirty="0"/>
              <a:t>– Hustě sněží.  </a:t>
            </a:r>
            <a:endParaRPr lang="cs-CZ" dirty="0"/>
          </a:p>
          <a:p>
            <a:pPr marL="0" indent="0">
              <a:buNone/>
            </a:pPr>
            <a:r>
              <a:rPr lang="cs-CZ" b="1" dirty="0"/>
              <a:t>VE – Na lyžích. Jaká krása! Být tak v lese! </a:t>
            </a:r>
            <a:endParaRPr lang="cs-CZ" dirty="0"/>
          </a:p>
        </p:txBody>
      </p:sp>
    </p:spTree>
    <p:extLst>
      <p:ext uri="{BB962C8B-B14F-4D97-AF65-F5344CB8AC3E}">
        <p14:creationId xmlns:p14="http://schemas.microsoft.com/office/powerpoint/2010/main" val="4808094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7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a:t>
            </a:r>
            <a:r>
              <a:rPr lang="cs-CZ" b="1" dirty="0">
                <a:solidFill>
                  <a:srgbClr val="0070C0"/>
                </a:solidFill>
              </a:rPr>
              <a:t>Je chladno</a:t>
            </a:r>
            <a:r>
              <a:rPr lang="cs-CZ" dirty="0"/>
              <a:t>.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nerozmýšlím. </a:t>
            </a:r>
            <a:endParaRPr lang="cs-CZ" b="1" dirty="0" smtClean="0"/>
          </a:p>
          <a:p>
            <a:pPr marL="0" indent="0">
              <a:buNone/>
            </a:pPr>
            <a:r>
              <a:rPr lang="cs-CZ" b="1" dirty="0"/>
              <a:t> </a:t>
            </a:r>
            <a:r>
              <a:rPr lang="cs-CZ" b="1" dirty="0" smtClean="0"/>
              <a:t>      Přemluvil </a:t>
            </a:r>
            <a:r>
              <a:rPr lang="cs-CZ" b="1" dirty="0"/>
              <a:t>jsem Petra. </a:t>
            </a:r>
            <a:r>
              <a:rPr lang="cs-CZ" b="1" dirty="0" smtClean="0"/>
              <a:t>Už </a:t>
            </a:r>
            <a:r>
              <a:rPr lang="cs-CZ" b="1" dirty="0"/>
              <a:t>máme na nohou lyže. </a:t>
            </a:r>
            <a:r>
              <a:rPr lang="cs-CZ" b="1" dirty="0" smtClean="0"/>
              <a:t> </a:t>
            </a:r>
          </a:p>
          <a:p>
            <a:pPr marL="0" indent="0">
              <a:buNone/>
            </a:pPr>
            <a:r>
              <a:rPr lang="cs-CZ" b="1" dirty="0"/>
              <a:t> </a:t>
            </a:r>
            <a:r>
              <a:rPr lang="cs-CZ" b="1" dirty="0" smtClean="0"/>
              <a:t>      Vyrážíme</a:t>
            </a:r>
            <a:r>
              <a:rPr lang="cs-CZ" b="1" dirty="0"/>
              <a:t>. </a:t>
            </a:r>
            <a:r>
              <a:rPr lang="cs-CZ" b="1" dirty="0" smtClean="0">
                <a:solidFill>
                  <a:srgbClr val="FF0000"/>
                </a:solidFill>
              </a:rPr>
              <a:t>Fouká </a:t>
            </a:r>
            <a:r>
              <a:rPr lang="cs-CZ" b="1" dirty="0">
                <a:solidFill>
                  <a:srgbClr val="FF0000"/>
                </a:solidFill>
              </a:rPr>
              <a:t>ostrý vítr. </a:t>
            </a:r>
            <a:endParaRPr lang="cs-CZ" b="1" dirty="0" smtClean="0">
              <a:solidFill>
                <a:srgbClr val="FF0000"/>
              </a:solidFill>
            </a:endParaRPr>
          </a:p>
          <a:p>
            <a:pPr marL="0" indent="0">
              <a:buNone/>
            </a:pPr>
            <a:r>
              <a:rPr lang="cs-CZ" b="1" dirty="0" smtClean="0"/>
              <a:t>VJ </a:t>
            </a:r>
            <a:r>
              <a:rPr lang="cs-CZ" b="1" dirty="0"/>
              <a:t>– Hustě sněží.  </a:t>
            </a:r>
            <a:endParaRPr lang="cs-CZ" dirty="0"/>
          </a:p>
          <a:p>
            <a:pPr marL="0" indent="0">
              <a:buNone/>
            </a:pPr>
            <a:r>
              <a:rPr lang="cs-CZ" b="1" dirty="0"/>
              <a:t>VE – Na lyžích. Jaká krása! Být tak v lese! </a:t>
            </a:r>
            <a:endParaRPr lang="cs-CZ" dirty="0"/>
          </a:p>
        </p:txBody>
      </p:sp>
    </p:spTree>
    <p:extLst>
      <p:ext uri="{BB962C8B-B14F-4D97-AF65-F5344CB8AC3E}">
        <p14:creationId xmlns:p14="http://schemas.microsoft.com/office/powerpoint/2010/main" val="30336555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a:xfrm>
            <a:off x="467544" y="1556792"/>
            <a:ext cx="7239000" cy="4846320"/>
          </a:xfrm>
        </p:spPr>
        <p:txBody>
          <a:bodyPr>
            <a:normAutofit fontScale="850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a:t>
            </a:r>
            <a:r>
              <a:rPr lang="cs-CZ" dirty="0"/>
              <a:t>  </a:t>
            </a:r>
            <a:r>
              <a:rPr lang="cs-CZ" b="1" dirty="0">
                <a:solidFill>
                  <a:srgbClr val="0070C0"/>
                </a:solidFill>
              </a:rPr>
              <a:t>Zebe mě do nohou</a:t>
            </a:r>
            <a:r>
              <a:rPr lang="cs-CZ" dirty="0"/>
              <a:t>.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a:t>
            </a:r>
            <a:endParaRPr lang="cs-CZ" b="1" dirty="0" smtClean="0"/>
          </a:p>
          <a:p>
            <a:pPr marL="0" indent="0">
              <a:buNone/>
            </a:pPr>
            <a:r>
              <a:rPr lang="cs-CZ" b="1" dirty="0"/>
              <a:t> </a:t>
            </a:r>
            <a:r>
              <a:rPr lang="cs-CZ" b="1" dirty="0" smtClean="0"/>
              <a:t>      nerozmýšlím</a:t>
            </a:r>
            <a:r>
              <a:rPr lang="cs-CZ" b="1" dirty="0"/>
              <a:t>. Přemluvil jsem Petra. </a:t>
            </a:r>
            <a:r>
              <a:rPr lang="cs-CZ" b="1" dirty="0" smtClean="0"/>
              <a:t>Už </a:t>
            </a:r>
            <a:r>
              <a:rPr lang="cs-CZ" b="1" dirty="0"/>
              <a:t>máme na </a:t>
            </a:r>
            <a:endParaRPr lang="cs-CZ" b="1" dirty="0" smtClean="0"/>
          </a:p>
          <a:p>
            <a:pPr marL="0" indent="0">
              <a:buNone/>
            </a:pPr>
            <a:r>
              <a:rPr lang="cs-CZ" b="1" dirty="0"/>
              <a:t> </a:t>
            </a:r>
            <a:r>
              <a:rPr lang="cs-CZ" b="1" dirty="0" smtClean="0"/>
              <a:t>      nohou </a:t>
            </a:r>
            <a:r>
              <a:rPr lang="cs-CZ" b="1" dirty="0"/>
              <a:t>lyže. Vyrážíme. Fouká ostrý vítr.  </a:t>
            </a:r>
            <a:endParaRPr lang="cs-CZ" dirty="0"/>
          </a:p>
          <a:p>
            <a:pPr marL="0" indent="0">
              <a:buNone/>
            </a:pPr>
            <a:r>
              <a:rPr lang="cs-CZ" b="1" dirty="0"/>
              <a:t>VJ – Hustě sněží. </a:t>
            </a:r>
            <a:r>
              <a:rPr lang="cs-CZ" b="1" dirty="0">
                <a:solidFill>
                  <a:srgbClr val="FF0000"/>
                </a:solidFill>
              </a:rPr>
              <a:t>Je chladno.  </a:t>
            </a:r>
            <a:endParaRPr lang="cs-CZ" dirty="0">
              <a:solidFill>
                <a:srgbClr val="FF0000"/>
              </a:solidFill>
            </a:endParaRPr>
          </a:p>
          <a:p>
            <a:pPr marL="0" indent="0">
              <a:buNone/>
            </a:pPr>
            <a:r>
              <a:rPr lang="cs-CZ" b="1" dirty="0"/>
              <a:t>VE – Na lyžích. Jaká krása! Být tak v lese! </a:t>
            </a:r>
            <a:endParaRPr lang="cs-CZ" dirty="0"/>
          </a:p>
        </p:txBody>
      </p:sp>
    </p:spTree>
    <p:extLst>
      <p:ext uri="{BB962C8B-B14F-4D97-AF65-F5344CB8AC3E}">
        <p14:creationId xmlns:p14="http://schemas.microsoft.com/office/powerpoint/2010/main" val="19604303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7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  Zebe mě do nohou. </a:t>
            </a:r>
            <a:r>
              <a:rPr lang="cs-CZ" b="1" dirty="0">
                <a:solidFill>
                  <a:srgbClr val="0070C0"/>
                </a:solidFill>
              </a:rPr>
              <a:t>Mrzlo</a:t>
            </a:r>
            <a:r>
              <a:rPr lang="cs-CZ" dirty="0"/>
              <a:t>.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a:t>
            </a:r>
            <a:r>
              <a:rPr lang="cs-CZ" b="1" dirty="0" smtClean="0"/>
              <a:t> </a:t>
            </a:r>
          </a:p>
          <a:p>
            <a:pPr marL="0" indent="0">
              <a:buNone/>
            </a:pPr>
            <a:r>
              <a:rPr lang="cs-CZ" b="1" dirty="0"/>
              <a:t> </a:t>
            </a:r>
            <a:r>
              <a:rPr lang="cs-CZ" b="1" dirty="0" smtClean="0"/>
              <a:t>      nerozmýšlím</a:t>
            </a:r>
            <a:r>
              <a:rPr lang="cs-CZ" b="1" dirty="0"/>
              <a:t>. Přemluvil jsem Petra. </a:t>
            </a:r>
            <a:endParaRPr lang="cs-CZ" dirty="0"/>
          </a:p>
          <a:p>
            <a:pPr marL="0" indent="0">
              <a:buNone/>
            </a:pPr>
            <a:r>
              <a:rPr lang="cs-CZ" b="1" dirty="0"/>
              <a:t> </a:t>
            </a:r>
            <a:r>
              <a:rPr lang="cs-CZ" b="1" dirty="0" smtClean="0"/>
              <a:t>      Už </a:t>
            </a:r>
            <a:r>
              <a:rPr lang="cs-CZ" b="1" dirty="0"/>
              <a:t>máme na nohou lyže. Vyrážíme. Fouká ostrý vítr.  </a:t>
            </a:r>
            <a:endParaRPr lang="cs-CZ" dirty="0"/>
          </a:p>
          <a:p>
            <a:pPr marL="0" indent="0">
              <a:buNone/>
            </a:pPr>
            <a:r>
              <a:rPr lang="cs-CZ" b="1" dirty="0"/>
              <a:t>VJ – Hustě sněží. Je chladno. </a:t>
            </a:r>
            <a:r>
              <a:rPr lang="cs-CZ" b="1" dirty="0">
                <a:solidFill>
                  <a:srgbClr val="FF0000"/>
                </a:solidFill>
              </a:rPr>
              <a:t>Zebe mě do nohou. </a:t>
            </a:r>
            <a:endParaRPr lang="cs-CZ" b="1" dirty="0" smtClean="0">
              <a:solidFill>
                <a:srgbClr val="FF0000"/>
              </a:solidFill>
            </a:endParaRPr>
          </a:p>
          <a:p>
            <a:pPr marL="0" indent="0">
              <a:buNone/>
            </a:pPr>
            <a:r>
              <a:rPr lang="cs-CZ" b="1" dirty="0" smtClean="0"/>
              <a:t>VE </a:t>
            </a:r>
            <a:r>
              <a:rPr lang="cs-CZ" b="1" dirty="0"/>
              <a:t>– Na lyžích. Jaká krása! Být tak v lese! </a:t>
            </a:r>
            <a:endParaRPr lang="cs-CZ" dirty="0"/>
          </a:p>
        </p:txBody>
      </p:sp>
    </p:spTree>
    <p:extLst>
      <p:ext uri="{BB962C8B-B14F-4D97-AF65-F5344CB8AC3E}">
        <p14:creationId xmlns:p14="http://schemas.microsoft.com/office/powerpoint/2010/main" val="37895358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7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  Zebe mě do nohou. Mrzlo.  </a:t>
            </a:r>
            <a:r>
              <a:rPr lang="cs-CZ" b="1" dirty="0">
                <a:solidFill>
                  <a:srgbClr val="0070C0"/>
                </a:solidFill>
              </a:rPr>
              <a:t>Ještě že jsme dobře namazali</a:t>
            </a:r>
            <a:r>
              <a:rPr lang="cs-CZ" dirty="0"/>
              <a:t>.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nerozmýšlím. </a:t>
            </a:r>
            <a:endParaRPr lang="cs-CZ" b="1" dirty="0" smtClean="0"/>
          </a:p>
          <a:p>
            <a:pPr marL="0" indent="0">
              <a:buNone/>
            </a:pPr>
            <a:r>
              <a:rPr lang="cs-CZ" b="1" dirty="0"/>
              <a:t> </a:t>
            </a:r>
            <a:r>
              <a:rPr lang="cs-CZ" b="1" dirty="0" smtClean="0"/>
              <a:t>      Přemluvil </a:t>
            </a:r>
            <a:r>
              <a:rPr lang="cs-CZ" b="1" dirty="0"/>
              <a:t>jsem Petra. </a:t>
            </a:r>
            <a:r>
              <a:rPr lang="cs-CZ" b="1" dirty="0" smtClean="0"/>
              <a:t>Už </a:t>
            </a:r>
            <a:r>
              <a:rPr lang="cs-CZ" b="1" dirty="0"/>
              <a:t>máme na nohou lyže. </a:t>
            </a:r>
            <a:endParaRPr lang="cs-CZ" b="1" dirty="0" smtClean="0"/>
          </a:p>
          <a:p>
            <a:pPr marL="0" indent="0">
              <a:buNone/>
            </a:pPr>
            <a:r>
              <a:rPr lang="cs-CZ" b="1" dirty="0"/>
              <a:t> </a:t>
            </a:r>
            <a:r>
              <a:rPr lang="cs-CZ" b="1" dirty="0" smtClean="0"/>
              <a:t>      Vyrážíme</a:t>
            </a:r>
            <a:r>
              <a:rPr lang="cs-CZ" b="1" dirty="0"/>
              <a:t>. Fouká ostrý vítr.  </a:t>
            </a:r>
            <a:endParaRPr lang="cs-CZ" dirty="0"/>
          </a:p>
          <a:p>
            <a:pPr marL="0" indent="0">
              <a:buNone/>
            </a:pPr>
            <a:r>
              <a:rPr lang="cs-CZ" b="1" dirty="0"/>
              <a:t>VJ – Hustě sněží. Je chladno. Zebe mě do nohou. </a:t>
            </a:r>
            <a:r>
              <a:rPr lang="cs-CZ" b="1" dirty="0">
                <a:solidFill>
                  <a:srgbClr val="FF0000"/>
                </a:solidFill>
              </a:rPr>
              <a:t>Mrzlo.</a:t>
            </a:r>
            <a:r>
              <a:rPr lang="cs-CZ" b="1" dirty="0"/>
              <a:t> </a:t>
            </a:r>
            <a:endParaRPr lang="cs-CZ" b="1" dirty="0" smtClean="0"/>
          </a:p>
          <a:p>
            <a:pPr marL="0" indent="0">
              <a:buNone/>
            </a:pPr>
            <a:r>
              <a:rPr lang="cs-CZ" b="1" dirty="0" smtClean="0"/>
              <a:t>VE </a:t>
            </a:r>
            <a:r>
              <a:rPr lang="cs-CZ" b="1" dirty="0"/>
              <a:t>– Na lyžích. Jaká krása! Být tak v lese! </a:t>
            </a:r>
            <a:endParaRPr lang="cs-CZ" dirty="0"/>
          </a:p>
        </p:txBody>
      </p:sp>
    </p:spTree>
    <p:extLst>
      <p:ext uri="{BB962C8B-B14F-4D97-AF65-F5344CB8AC3E}">
        <p14:creationId xmlns:p14="http://schemas.microsoft.com/office/powerpoint/2010/main" val="41523710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7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  Zebe mě do nohou. Mrzlo.  Ještě že jsme dobře namazali.</a:t>
            </a:r>
            <a:r>
              <a:rPr lang="cs-CZ" dirty="0"/>
              <a:t>   </a:t>
            </a:r>
            <a:r>
              <a:rPr lang="cs-CZ" b="1" dirty="0">
                <a:solidFill>
                  <a:srgbClr val="0070C0"/>
                </a:solidFill>
              </a:rPr>
              <a:t>Před námi se objevil prudký svah.</a:t>
            </a:r>
            <a:r>
              <a:rPr lang="cs-CZ" dirty="0"/>
              <a:t>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nerozmýšlím. </a:t>
            </a:r>
            <a:endParaRPr lang="cs-CZ" b="1" dirty="0" smtClean="0"/>
          </a:p>
          <a:p>
            <a:pPr marL="0" indent="0">
              <a:buNone/>
            </a:pPr>
            <a:r>
              <a:rPr lang="cs-CZ" b="1" dirty="0"/>
              <a:t> </a:t>
            </a:r>
            <a:r>
              <a:rPr lang="cs-CZ" b="1" dirty="0" smtClean="0"/>
              <a:t>      Přemluvil </a:t>
            </a:r>
            <a:r>
              <a:rPr lang="cs-CZ" b="1" dirty="0"/>
              <a:t>jsem </a:t>
            </a:r>
            <a:r>
              <a:rPr lang="cs-CZ" b="1" dirty="0" smtClean="0"/>
              <a:t>Petra. Už </a:t>
            </a:r>
            <a:r>
              <a:rPr lang="cs-CZ" b="1" dirty="0"/>
              <a:t>máme na nohou lyže. </a:t>
            </a:r>
            <a:endParaRPr lang="cs-CZ" b="1" dirty="0" smtClean="0"/>
          </a:p>
          <a:p>
            <a:pPr marL="0" indent="0">
              <a:buNone/>
            </a:pPr>
            <a:r>
              <a:rPr lang="cs-CZ" b="1" dirty="0"/>
              <a:t> </a:t>
            </a:r>
            <a:r>
              <a:rPr lang="cs-CZ" b="1" dirty="0" smtClean="0"/>
              <a:t>      Vyrážíme</a:t>
            </a:r>
            <a:r>
              <a:rPr lang="cs-CZ" b="1" dirty="0"/>
              <a:t>. Fouká ostrý vítr. </a:t>
            </a:r>
            <a:r>
              <a:rPr lang="cs-CZ" b="1" dirty="0">
                <a:solidFill>
                  <a:srgbClr val="FF0000"/>
                </a:solidFill>
              </a:rPr>
              <a:t>Ještě že jsme dobře </a:t>
            </a:r>
            <a:r>
              <a:rPr lang="cs-CZ" dirty="0">
                <a:solidFill>
                  <a:srgbClr val="FF0000"/>
                </a:solidFill>
              </a:rPr>
              <a:t> </a:t>
            </a:r>
            <a:endParaRPr lang="cs-CZ" dirty="0" smtClean="0">
              <a:solidFill>
                <a:srgbClr val="FF0000"/>
              </a:solidFill>
            </a:endParaRPr>
          </a:p>
          <a:p>
            <a:pPr marL="0" indent="0">
              <a:buNone/>
            </a:pPr>
            <a:r>
              <a:rPr lang="cs-CZ" b="1" dirty="0">
                <a:solidFill>
                  <a:srgbClr val="FF0000"/>
                </a:solidFill>
              </a:rPr>
              <a:t> </a:t>
            </a:r>
            <a:r>
              <a:rPr lang="cs-CZ" b="1" dirty="0" smtClean="0">
                <a:solidFill>
                  <a:srgbClr val="FF0000"/>
                </a:solidFill>
              </a:rPr>
              <a:t>      namazali</a:t>
            </a:r>
            <a:r>
              <a:rPr lang="cs-CZ" b="1" dirty="0">
                <a:solidFill>
                  <a:srgbClr val="FF0000"/>
                </a:solidFill>
              </a:rPr>
              <a:t>.  </a:t>
            </a:r>
            <a:endParaRPr lang="cs-CZ" dirty="0">
              <a:solidFill>
                <a:srgbClr val="FF0000"/>
              </a:solidFill>
            </a:endParaRPr>
          </a:p>
          <a:p>
            <a:pPr marL="0" indent="0">
              <a:buNone/>
            </a:pPr>
            <a:r>
              <a:rPr lang="cs-CZ" b="1" dirty="0"/>
              <a:t>VJ – Hustě sněží. Je chladno. Zebe mě do nohou. Mrzlo.  </a:t>
            </a:r>
            <a:endParaRPr lang="cs-CZ" dirty="0"/>
          </a:p>
          <a:p>
            <a:pPr marL="0" indent="0">
              <a:buNone/>
            </a:pPr>
            <a:r>
              <a:rPr lang="cs-CZ" b="1" dirty="0"/>
              <a:t>VE – Na lyžích. Jaká krása! Být tak v lese! </a:t>
            </a:r>
            <a:endParaRPr lang="cs-CZ" dirty="0"/>
          </a:p>
        </p:txBody>
      </p:sp>
    </p:spTree>
    <p:extLst>
      <p:ext uri="{BB962C8B-B14F-4D97-AF65-F5344CB8AC3E}">
        <p14:creationId xmlns:p14="http://schemas.microsoft.com/office/powerpoint/2010/main" val="42939112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7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  Zebe mě do nohou. Mrzlo.  Ještě že jsme dobře namazali.   Před námi se objevil prudký svah.  </a:t>
            </a:r>
            <a:r>
              <a:rPr lang="cs-CZ" b="1" dirty="0">
                <a:solidFill>
                  <a:srgbClr val="0070C0"/>
                </a:solidFill>
              </a:rPr>
              <a:t>A teď dolů.  </a:t>
            </a:r>
            <a:r>
              <a:rPr lang="cs-CZ" dirty="0"/>
              <a:t>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nerozmýšlím. </a:t>
            </a:r>
            <a:endParaRPr lang="cs-CZ" b="1" dirty="0" smtClean="0"/>
          </a:p>
          <a:p>
            <a:pPr marL="0" indent="0">
              <a:buNone/>
            </a:pPr>
            <a:r>
              <a:rPr lang="cs-CZ" b="1" dirty="0"/>
              <a:t> </a:t>
            </a:r>
            <a:r>
              <a:rPr lang="cs-CZ" b="1" dirty="0" smtClean="0"/>
              <a:t>      Přemluvil </a:t>
            </a:r>
            <a:r>
              <a:rPr lang="cs-CZ" b="1" dirty="0"/>
              <a:t>jsem Petra. </a:t>
            </a:r>
            <a:r>
              <a:rPr lang="cs-CZ" b="1" dirty="0" smtClean="0"/>
              <a:t>Už </a:t>
            </a:r>
            <a:r>
              <a:rPr lang="cs-CZ" b="1" dirty="0"/>
              <a:t>máme na nohou </a:t>
            </a:r>
            <a:r>
              <a:rPr lang="cs-CZ" b="1" dirty="0" smtClean="0"/>
              <a:t>lyže.  </a:t>
            </a:r>
          </a:p>
          <a:p>
            <a:pPr marL="0" indent="0">
              <a:buNone/>
            </a:pPr>
            <a:r>
              <a:rPr lang="cs-CZ" b="1" dirty="0"/>
              <a:t> </a:t>
            </a:r>
            <a:r>
              <a:rPr lang="cs-CZ" b="1" dirty="0" smtClean="0"/>
              <a:t>      Vyrážíme</a:t>
            </a:r>
            <a:r>
              <a:rPr lang="cs-CZ" b="1" dirty="0"/>
              <a:t>. Fouká ostrý vítr. Ještě že jsme dobře </a:t>
            </a:r>
            <a:r>
              <a:rPr lang="cs-CZ" dirty="0"/>
              <a:t> </a:t>
            </a:r>
            <a:endParaRPr lang="cs-CZ" dirty="0" smtClean="0"/>
          </a:p>
          <a:p>
            <a:pPr marL="0" indent="0">
              <a:buNone/>
            </a:pPr>
            <a:r>
              <a:rPr lang="cs-CZ" b="1" dirty="0"/>
              <a:t> </a:t>
            </a:r>
            <a:r>
              <a:rPr lang="cs-CZ" b="1" dirty="0" smtClean="0"/>
              <a:t>      namazali</a:t>
            </a:r>
            <a:r>
              <a:rPr lang="cs-CZ" b="1" dirty="0"/>
              <a:t>. </a:t>
            </a:r>
            <a:r>
              <a:rPr lang="cs-CZ" b="1" dirty="0">
                <a:solidFill>
                  <a:srgbClr val="FF0000"/>
                </a:solidFill>
              </a:rPr>
              <a:t>Před námi se objevil prudký svah. </a:t>
            </a:r>
            <a:endParaRPr lang="cs-CZ" b="1" dirty="0" smtClean="0">
              <a:solidFill>
                <a:srgbClr val="FF0000"/>
              </a:solidFill>
            </a:endParaRPr>
          </a:p>
          <a:p>
            <a:pPr marL="0" indent="0">
              <a:buNone/>
            </a:pPr>
            <a:r>
              <a:rPr lang="cs-CZ" b="1" dirty="0" smtClean="0"/>
              <a:t>VJ </a:t>
            </a:r>
            <a:r>
              <a:rPr lang="cs-CZ" b="1" dirty="0"/>
              <a:t>– Hustě sněží. Je chladno. Zebe mě do nohou. Mrzlo.  </a:t>
            </a:r>
            <a:endParaRPr lang="cs-CZ" dirty="0"/>
          </a:p>
          <a:p>
            <a:pPr marL="0" indent="0">
              <a:buNone/>
            </a:pPr>
            <a:r>
              <a:rPr lang="cs-CZ" b="1" dirty="0"/>
              <a:t>VE – Na lyžích. Jaká krása! Být tak v lese! </a:t>
            </a:r>
            <a:endParaRPr lang="cs-CZ" dirty="0"/>
          </a:p>
        </p:txBody>
      </p:sp>
    </p:spTree>
    <p:extLst>
      <p:ext uri="{BB962C8B-B14F-4D97-AF65-F5344CB8AC3E}">
        <p14:creationId xmlns:p14="http://schemas.microsoft.com/office/powerpoint/2010/main" val="366894380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75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  Zebe mě do nohou. Mrzlo.  Ještě že jsme dobře namazali.   Před námi se objevil prudký svah.  A teď dolů</a:t>
            </a:r>
            <a:r>
              <a:rPr lang="cs-CZ" dirty="0"/>
              <a:t>.  </a:t>
            </a:r>
            <a:r>
              <a:rPr lang="cs-CZ" b="1" dirty="0">
                <a:solidFill>
                  <a:srgbClr val="0070C0"/>
                </a:solidFill>
              </a:rPr>
              <a:t>Ouvej!</a:t>
            </a:r>
            <a:r>
              <a:rPr lang="cs-CZ" dirty="0"/>
              <a:t>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nerozmýšlím. </a:t>
            </a:r>
            <a:endParaRPr lang="cs-CZ" b="1" dirty="0" smtClean="0"/>
          </a:p>
          <a:p>
            <a:pPr marL="0" indent="0">
              <a:buNone/>
            </a:pPr>
            <a:r>
              <a:rPr lang="cs-CZ" b="1" dirty="0"/>
              <a:t> </a:t>
            </a:r>
            <a:r>
              <a:rPr lang="cs-CZ" b="1" dirty="0" smtClean="0"/>
              <a:t>      Přemluvil </a:t>
            </a:r>
            <a:r>
              <a:rPr lang="cs-CZ" b="1" dirty="0"/>
              <a:t>jsem Petra. </a:t>
            </a:r>
            <a:r>
              <a:rPr lang="cs-CZ" b="1" dirty="0" smtClean="0"/>
              <a:t>Už </a:t>
            </a:r>
            <a:r>
              <a:rPr lang="cs-CZ" b="1" dirty="0"/>
              <a:t>máme na nohou lyže. </a:t>
            </a:r>
            <a:r>
              <a:rPr lang="cs-CZ" b="1" dirty="0" smtClean="0"/>
              <a:t> </a:t>
            </a:r>
          </a:p>
          <a:p>
            <a:pPr marL="0" indent="0">
              <a:buNone/>
            </a:pPr>
            <a:r>
              <a:rPr lang="cs-CZ" b="1" dirty="0"/>
              <a:t> </a:t>
            </a:r>
            <a:r>
              <a:rPr lang="cs-CZ" b="1" dirty="0" smtClean="0"/>
              <a:t>      Vyrážíme</a:t>
            </a:r>
            <a:r>
              <a:rPr lang="cs-CZ" b="1" dirty="0"/>
              <a:t>. Fouká ostrý vítr. Ještě že jsme dobře </a:t>
            </a:r>
            <a:r>
              <a:rPr lang="cs-CZ" dirty="0"/>
              <a:t> </a:t>
            </a:r>
            <a:endParaRPr lang="cs-CZ" dirty="0" smtClean="0"/>
          </a:p>
          <a:p>
            <a:pPr marL="0" indent="0">
              <a:buNone/>
            </a:pPr>
            <a:r>
              <a:rPr lang="cs-CZ" b="1" dirty="0"/>
              <a:t> </a:t>
            </a:r>
            <a:r>
              <a:rPr lang="cs-CZ" b="1" dirty="0" smtClean="0"/>
              <a:t>      namazali</a:t>
            </a:r>
            <a:r>
              <a:rPr lang="cs-CZ" b="1" dirty="0"/>
              <a:t>. Před námi se objevil prudký </a:t>
            </a:r>
            <a:r>
              <a:rPr lang="cs-CZ" b="1" dirty="0" smtClean="0"/>
              <a:t>svah</a:t>
            </a:r>
            <a:endParaRPr lang="cs-CZ" dirty="0"/>
          </a:p>
          <a:p>
            <a:pPr marL="0" indent="0">
              <a:buNone/>
            </a:pPr>
            <a:r>
              <a:rPr lang="cs-CZ" b="1" dirty="0"/>
              <a:t>VJ – Hustě sněží. Je chladno. Zebe mě do nohou. Mrzlo.  </a:t>
            </a:r>
            <a:endParaRPr lang="cs-CZ" dirty="0"/>
          </a:p>
          <a:p>
            <a:pPr marL="0" indent="0">
              <a:buNone/>
            </a:pPr>
            <a:r>
              <a:rPr lang="cs-CZ" b="1" dirty="0"/>
              <a:t>VE – Na lyžích. Jaká krása! Být tak v lese! </a:t>
            </a:r>
            <a:r>
              <a:rPr lang="cs-CZ" b="1" dirty="0">
                <a:solidFill>
                  <a:srgbClr val="FF0000"/>
                </a:solidFill>
              </a:rPr>
              <a:t>A teď dolů. </a:t>
            </a:r>
            <a:endParaRPr lang="cs-CZ" dirty="0">
              <a:solidFill>
                <a:srgbClr val="FF0000"/>
              </a:solidFill>
            </a:endParaRPr>
          </a:p>
        </p:txBody>
      </p:sp>
    </p:spTree>
    <p:extLst>
      <p:ext uri="{BB962C8B-B14F-4D97-AF65-F5344CB8AC3E}">
        <p14:creationId xmlns:p14="http://schemas.microsoft.com/office/powerpoint/2010/main" val="115990723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00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  Zebe mě do nohou. Mrzlo.  Ještě že jsme dobře namazali.   Před námi se objevil prudký svah.  A teď dolů.  Ouvej!  </a:t>
            </a:r>
            <a:r>
              <a:rPr lang="cs-CZ" b="1" dirty="0">
                <a:solidFill>
                  <a:srgbClr val="0070C0"/>
                </a:solidFill>
              </a:rPr>
              <a:t>Ležím v závěji. </a:t>
            </a:r>
            <a:r>
              <a:rPr lang="cs-CZ" dirty="0"/>
              <a:t>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nerozmýšlím. </a:t>
            </a:r>
            <a:endParaRPr lang="cs-CZ" b="1" dirty="0" smtClean="0"/>
          </a:p>
          <a:p>
            <a:pPr marL="0" indent="0">
              <a:buNone/>
            </a:pPr>
            <a:r>
              <a:rPr lang="cs-CZ" b="1" dirty="0"/>
              <a:t> </a:t>
            </a:r>
            <a:r>
              <a:rPr lang="cs-CZ" b="1" dirty="0" smtClean="0"/>
              <a:t>      Přemluvil </a:t>
            </a:r>
            <a:r>
              <a:rPr lang="cs-CZ" b="1" dirty="0"/>
              <a:t>jsem Petra. </a:t>
            </a:r>
            <a:r>
              <a:rPr lang="cs-CZ" b="1" dirty="0" smtClean="0"/>
              <a:t>Už </a:t>
            </a:r>
            <a:r>
              <a:rPr lang="cs-CZ" b="1" dirty="0"/>
              <a:t>máme na nohou lyže. </a:t>
            </a:r>
            <a:endParaRPr lang="cs-CZ" b="1" dirty="0" smtClean="0"/>
          </a:p>
          <a:p>
            <a:pPr marL="0" indent="0">
              <a:buNone/>
            </a:pPr>
            <a:r>
              <a:rPr lang="cs-CZ" b="1" dirty="0"/>
              <a:t> </a:t>
            </a:r>
            <a:r>
              <a:rPr lang="cs-CZ" b="1" dirty="0" smtClean="0"/>
              <a:t>      Vyrážíme</a:t>
            </a:r>
            <a:r>
              <a:rPr lang="cs-CZ" b="1" dirty="0"/>
              <a:t>. Fouká ostrý vítr. Ještě že jsme dobře </a:t>
            </a:r>
            <a:r>
              <a:rPr lang="cs-CZ" b="1" dirty="0" smtClean="0"/>
              <a:t>namazali</a:t>
            </a:r>
            <a:r>
              <a:rPr lang="cs-CZ" b="1" dirty="0"/>
              <a:t>. </a:t>
            </a:r>
            <a:endParaRPr lang="cs-CZ" b="1" dirty="0" smtClean="0"/>
          </a:p>
          <a:p>
            <a:pPr marL="0" indent="0">
              <a:buNone/>
            </a:pPr>
            <a:r>
              <a:rPr lang="cs-CZ" b="1" dirty="0"/>
              <a:t> </a:t>
            </a:r>
            <a:r>
              <a:rPr lang="cs-CZ" b="1" dirty="0" smtClean="0"/>
              <a:t>      Před </a:t>
            </a:r>
            <a:r>
              <a:rPr lang="cs-CZ" b="1" dirty="0"/>
              <a:t>námi se objevil prudký svah.  </a:t>
            </a:r>
            <a:endParaRPr lang="cs-CZ" dirty="0"/>
          </a:p>
          <a:p>
            <a:pPr marL="0" indent="0">
              <a:buNone/>
            </a:pPr>
            <a:r>
              <a:rPr lang="cs-CZ" b="1" dirty="0"/>
              <a:t>VJ – Hustě sněží. Je chladno. Zebe mě do nohou. Mrzlo.  </a:t>
            </a:r>
            <a:endParaRPr lang="cs-CZ" dirty="0"/>
          </a:p>
          <a:p>
            <a:pPr marL="0" indent="0">
              <a:buNone/>
            </a:pPr>
            <a:r>
              <a:rPr lang="cs-CZ" b="1" dirty="0"/>
              <a:t>VE – Na lyžích. Jaká krása! Být tak v lese! A teď dolů. </a:t>
            </a:r>
            <a:r>
              <a:rPr lang="cs-CZ" b="1" dirty="0">
                <a:solidFill>
                  <a:srgbClr val="FF0000"/>
                </a:solidFill>
              </a:rPr>
              <a:t>Ouvej!</a:t>
            </a:r>
            <a:r>
              <a:rPr lang="cs-CZ" b="1" dirty="0"/>
              <a:t> </a:t>
            </a:r>
            <a:endParaRPr lang="cs-CZ" dirty="0"/>
          </a:p>
          <a:p>
            <a:endParaRPr lang="cs-CZ" dirty="0"/>
          </a:p>
        </p:txBody>
      </p:sp>
    </p:spTree>
    <p:extLst>
      <p:ext uri="{BB962C8B-B14F-4D97-AF65-F5344CB8AC3E}">
        <p14:creationId xmlns:p14="http://schemas.microsoft.com/office/powerpoint/2010/main" val="310232100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00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  Zebe mě do nohou. Mrzlo.  Ještě že jsme dobře namazali.   Před námi se objevil prudký svah.  A teď dolů.  Ouvej!  Ležím v závěji.</a:t>
            </a:r>
            <a:r>
              <a:rPr lang="cs-CZ" dirty="0"/>
              <a:t> </a:t>
            </a:r>
            <a:r>
              <a:rPr lang="cs-CZ" b="1" dirty="0">
                <a:solidFill>
                  <a:srgbClr val="0070C0"/>
                </a:solidFill>
              </a:rPr>
              <a:t>Sníh padal až do večera.  </a:t>
            </a:r>
            <a:r>
              <a:rPr lang="cs-CZ" dirty="0"/>
              <a:t>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nerozmýšlím. </a:t>
            </a:r>
            <a:endParaRPr lang="cs-CZ" b="1" dirty="0" smtClean="0"/>
          </a:p>
          <a:p>
            <a:pPr marL="0" indent="0">
              <a:buNone/>
            </a:pPr>
            <a:r>
              <a:rPr lang="cs-CZ" b="1" dirty="0"/>
              <a:t> </a:t>
            </a:r>
            <a:r>
              <a:rPr lang="cs-CZ" b="1" dirty="0" smtClean="0"/>
              <a:t>      Přemluvil   jsem </a:t>
            </a:r>
            <a:r>
              <a:rPr lang="cs-CZ" b="1" dirty="0"/>
              <a:t>Petra. </a:t>
            </a:r>
            <a:r>
              <a:rPr lang="cs-CZ" b="1" dirty="0" smtClean="0"/>
              <a:t>Už </a:t>
            </a:r>
            <a:r>
              <a:rPr lang="cs-CZ" b="1" dirty="0"/>
              <a:t>máme na nohou lyže. Vyrážíme. </a:t>
            </a:r>
            <a:endParaRPr lang="cs-CZ" b="1" dirty="0" smtClean="0"/>
          </a:p>
          <a:p>
            <a:pPr marL="0" indent="0">
              <a:buNone/>
            </a:pPr>
            <a:r>
              <a:rPr lang="cs-CZ" b="1" dirty="0"/>
              <a:t> </a:t>
            </a:r>
            <a:r>
              <a:rPr lang="cs-CZ" b="1" dirty="0" smtClean="0"/>
              <a:t>      Fouká </a:t>
            </a:r>
            <a:r>
              <a:rPr lang="cs-CZ" b="1" dirty="0"/>
              <a:t>ostrý vítr. Ještě že jsme dobře </a:t>
            </a:r>
            <a:r>
              <a:rPr lang="cs-CZ" b="1" dirty="0" smtClean="0"/>
              <a:t>namazali</a:t>
            </a:r>
            <a:r>
              <a:rPr lang="cs-CZ" b="1" dirty="0"/>
              <a:t>. Před námi se </a:t>
            </a:r>
            <a:endParaRPr lang="cs-CZ" b="1" dirty="0" smtClean="0"/>
          </a:p>
          <a:p>
            <a:pPr marL="0" indent="0">
              <a:buNone/>
            </a:pPr>
            <a:r>
              <a:rPr lang="cs-CZ" b="1" dirty="0"/>
              <a:t> </a:t>
            </a:r>
            <a:r>
              <a:rPr lang="cs-CZ" b="1" dirty="0" smtClean="0"/>
              <a:t>      objevil </a:t>
            </a:r>
            <a:r>
              <a:rPr lang="cs-CZ" b="1" dirty="0"/>
              <a:t>prudký svah.  </a:t>
            </a:r>
            <a:r>
              <a:rPr lang="cs-CZ" b="1" dirty="0">
                <a:solidFill>
                  <a:srgbClr val="FF0000"/>
                </a:solidFill>
              </a:rPr>
              <a:t>Ležím v závěji. </a:t>
            </a:r>
            <a:endParaRPr lang="cs-CZ" b="1" dirty="0" smtClean="0">
              <a:solidFill>
                <a:srgbClr val="FF0000"/>
              </a:solidFill>
            </a:endParaRPr>
          </a:p>
          <a:p>
            <a:pPr marL="0" indent="0">
              <a:buNone/>
            </a:pPr>
            <a:r>
              <a:rPr lang="cs-CZ" b="1" dirty="0" smtClean="0"/>
              <a:t>VJ </a:t>
            </a:r>
            <a:r>
              <a:rPr lang="cs-CZ" b="1" dirty="0"/>
              <a:t>– Hustě sněží. Je chladno. Zebe mě do nohou. Mrzlo.  </a:t>
            </a:r>
            <a:endParaRPr lang="cs-CZ" dirty="0"/>
          </a:p>
          <a:p>
            <a:pPr marL="0" indent="0">
              <a:buNone/>
            </a:pPr>
            <a:r>
              <a:rPr lang="cs-CZ" b="1" dirty="0"/>
              <a:t>VE – Na lyžích. Jaká krása! Být tak v lese! A teď dolů. Ouvej! </a:t>
            </a:r>
            <a:endParaRPr lang="cs-CZ" dirty="0"/>
          </a:p>
          <a:p>
            <a:endParaRPr lang="cs-CZ" dirty="0"/>
          </a:p>
        </p:txBody>
      </p:sp>
    </p:spTree>
    <p:extLst>
      <p:ext uri="{BB962C8B-B14F-4D97-AF65-F5344CB8AC3E}">
        <p14:creationId xmlns:p14="http://schemas.microsoft.com/office/powerpoint/2010/main" val="252631868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700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  Zebe mě do nohou. Mrzlo.  Ještě že jsme dobře namazali.   Před námi se objevil prudký svah.  A teď dolů.  Ouvej!  Ležím v závěji. Sníh padal až do večera.  </a:t>
            </a:r>
            <a:r>
              <a:rPr lang="cs-CZ" b="1" dirty="0">
                <a:solidFill>
                  <a:srgbClr val="0070C0"/>
                </a:solidFill>
              </a:rPr>
              <a:t>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b="1" dirty="0"/>
              <a:t>VD – Bílé vločky se snášejí k zemi. Dlouho se nerozmýšlím. </a:t>
            </a:r>
            <a:endParaRPr lang="cs-CZ" b="1" dirty="0" smtClean="0"/>
          </a:p>
          <a:p>
            <a:pPr marL="0" indent="0">
              <a:buNone/>
            </a:pPr>
            <a:r>
              <a:rPr lang="cs-CZ" b="1" dirty="0"/>
              <a:t> </a:t>
            </a:r>
            <a:r>
              <a:rPr lang="cs-CZ" b="1" dirty="0" smtClean="0"/>
              <a:t>      Přemluvil </a:t>
            </a:r>
            <a:r>
              <a:rPr lang="cs-CZ" b="1" dirty="0"/>
              <a:t>jsem Petra. </a:t>
            </a:r>
            <a:r>
              <a:rPr lang="cs-CZ" b="1" dirty="0" smtClean="0"/>
              <a:t>Už </a:t>
            </a:r>
            <a:r>
              <a:rPr lang="cs-CZ" b="1" dirty="0"/>
              <a:t>máme na nohou lyže. Vyrážíme. </a:t>
            </a:r>
            <a:endParaRPr lang="cs-CZ" b="1" dirty="0" smtClean="0"/>
          </a:p>
          <a:p>
            <a:pPr marL="0" indent="0">
              <a:buNone/>
            </a:pPr>
            <a:r>
              <a:rPr lang="cs-CZ" b="1" dirty="0"/>
              <a:t> </a:t>
            </a:r>
            <a:r>
              <a:rPr lang="cs-CZ" b="1" dirty="0" smtClean="0"/>
              <a:t>      Fouká </a:t>
            </a:r>
            <a:r>
              <a:rPr lang="cs-CZ" b="1" dirty="0"/>
              <a:t>ostrý vítr. Ještě že jsme dobře </a:t>
            </a:r>
            <a:r>
              <a:rPr lang="cs-CZ" b="1" dirty="0" smtClean="0"/>
              <a:t>namazali</a:t>
            </a:r>
            <a:r>
              <a:rPr lang="cs-CZ" b="1" dirty="0"/>
              <a:t>. Před námi se </a:t>
            </a:r>
            <a:endParaRPr lang="cs-CZ" b="1" dirty="0" smtClean="0"/>
          </a:p>
          <a:p>
            <a:pPr marL="0" indent="0">
              <a:buNone/>
            </a:pPr>
            <a:r>
              <a:rPr lang="cs-CZ" b="1" dirty="0"/>
              <a:t> </a:t>
            </a:r>
            <a:r>
              <a:rPr lang="cs-CZ" b="1" dirty="0" smtClean="0"/>
              <a:t>      objevil </a:t>
            </a:r>
            <a:r>
              <a:rPr lang="cs-CZ" b="1" dirty="0"/>
              <a:t>prudký svah.  Ležím v závěji. </a:t>
            </a:r>
            <a:r>
              <a:rPr lang="cs-CZ" b="1" dirty="0">
                <a:solidFill>
                  <a:srgbClr val="FF0000"/>
                </a:solidFill>
              </a:rPr>
              <a:t>Sníh padal </a:t>
            </a:r>
            <a:r>
              <a:rPr lang="cs-CZ" b="1" dirty="0" smtClean="0">
                <a:solidFill>
                  <a:srgbClr val="FF0000"/>
                </a:solidFill>
              </a:rPr>
              <a:t>až do </a:t>
            </a:r>
          </a:p>
          <a:p>
            <a:pPr marL="0" indent="0">
              <a:buNone/>
            </a:pPr>
            <a:r>
              <a:rPr lang="cs-CZ" b="1" dirty="0">
                <a:solidFill>
                  <a:srgbClr val="FF0000"/>
                </a:solidFill>
              </a:rPr>
              <a:t> </a:t>
            </a:r>
            <a:r>
              <a:rPr lang="cs-CZ" b="1" dirty="0" smtClean="0">
                <a:solidFill>
                  <a:srgbClr val="FF0000"/>
                </a:solidFill>
              </a:rPr>
              <a:t>      večera.</a:t>
            </a:r>
            <a:endParaRPr lang="cs-CZ" dirty="0">
              <a:solidFill>
                <a:srgbClr val="FF0000"/>
              </a:solidFill>
            </a:endParaRPr>
          </a:p>
          <a:p>
            <a:pPr marL="0" indent="0">
              <a:buNone/>
            </a:pPr>
            <a:r>
              <a:rPr lang="cs-CZ" b="1" dirty="0"/>
              <a:t>VJ – Hustě sněží. Je chladno. Zebe mě do nohou. Mrzlo. </a:t>
            </a:r>
            <a:endParaRPr lang="cs-CZ" b="1" dirty="0" smtClean="0"/>
          </a:p>
          <a:p>
            <a:pPr marL="0" indent="0">
              <a:buNone/>
            </a:pPr>
            <a:r>
              <a:rPr lang="cs-CZ" b="1" dirty="0" smtClean="0"/>
              <a:t>VE </a:t>
            </a:r>
            <a:r>
              <a:rPr lang="cs-CZ" b="1" dirty="0"/>
              <a:t>– Na lyžích. Jaká krása! Být tak v lese! A teď dolů. Ouvej! </a:t>
            </a:r>
            <a:endParaRPr lang="cs-CZ" dirty="0"/>
          </a:p>
          <a:p>
            <a:endParaRPr lang="cs-CZ" dirty="0"/>
          </a:p>
        </p:txBody>
      </p:sp>
    </p:spTree>
    <p:extLst>
      <p:ext uri="{BB962C8B-B14F-4D97-AF65-F5344CB8AC3E}">
        <p14:creationId xmlns:p14="http://schemas.microsoft.com/office/powerpoint/2010/main" val="377404020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pPr lvl="0" algn="ctr"/>
            <a:r>
              <a:rPr lang="cs-CZ" sz="2800" dirty="0"/>
              <a:t>Rozděl věty na věty dvojčlenné (VD), věty jednočlenné (VJ) a větný ekvivalent (VE) :</a:t>
            </a:r>
          </a:p>
        </p:txBody>
      </p:sp>
      <p:sp>
        <p:nvSpPr>
          <p:cNvPr id="3" name="Zástupný symbol pro obsah 2"/>
          <p:cNvSpPr>
            <a:spLocks noGrp="1"/>
          </p:cNvSpPr>
          <p:nvPr>
            <p:ph idx="1"/>
          </p:nvPr>
        </p:nvSpPr>
        <p:spPr/>
        <p:txBody>
          <a:bodyPr>
            <a:normAutofit fontScale="55000" lnSpcReduction="20000"/>
          </a:bodyPr>
          <a:lstStyle/>
          <a:p>
            <a:pPr marL="0" indent="0">
              <a:buNone/>
            </a:pPr>
            <a:r>
              <a:rPr lang="cs-CZ" sz="2900" b="1" strike="sngStrike" dirty="0" smtClean="0"/>
              <a:t>Na </a:t>
            </a:r>
            <a:r>
              <a:rPr lang="cs-CZ" sz="2900" b="1" strike="sngStrike" dirty="0"/>
              <a:t>lyžích  </a:t>
            </a:r>
            <a:endParaRPr lang="cs-CZ" strike="sngStrike" dirty="0" smtClean="0"/>
          </a:p>
          <a:p>
            <a:pPr marL="0" indent="0">
              <a:buNone/>
            </a:pPr>
            <a:r>
              <a:rPr lang="cs-CZ" strike="sngStrike" dirty="0" smtClean="0"/>
              <a:t>Hustě </a:t>
            </a:r>
            <a:r>
              <a:rPr lang="cs-CZ" strike="sngStrike" dirty="0"/>
              <a:t>sněží.  Bílé vločky se snášejí k zemi.  Jaká krása!  Být tak v lese!  Dlouho se nerozmýšlím.  Přemluvil jsem Petra. Už máme na nohou lyže.  Vyrážíme.  Fouká ostrý vítr.  Je chladno.  Zebe mě do nohou. Mrzlo.  Ještě že jsme dobře namazali.   Před námi se objevil prudký svah.  A teď dolů.  Ouvej!  Ležím v závěji. Sníh padal až do večera.  V zimě se stmívá už po 16. hodině. </a:t>
            </a:r>
          </a:p>
          <a:p>
            <a:pPr marL="0" indent="0">
              <a:buNone/>
            </a:pPr>
            <a:endParaRPr lang="cs-CZ" dirty="0"/>
          </a:p>
          <a:p>
            <a:pPr marL="0" indent="0">
              <a:buNone/>
            </a:pPr>
            <a:r>
              <a:rPr lang="cs-CZ" sz="2900" b="1" dirty="0" smtClean="0">
                <a:solidFill>
                  <a:srgbClr val="00B050"/>
                </a:solidFill>
              </a:rPr>
              <a:t>Řešení </a:t>
            </a:r>
            <a:r>
              <a:rPr lang="cs-CZ" sz="2900" b="1" dirty="0">
                <a:solidFill>
                  <a:srgbClr val="00B050"/>
                </a:solidFill>
              </a:rPr>
              <a:t>:</a:t>
            </a:r>
          </a:p>
          <a:p>
            <a:pPr marL="0" indent="0">
              <a:buNone/>
            </a:pPr>
            <a:r>
              <a:rPr lang="cs-CZ" sz="3300" b="1" dirty="0"/>
              <a:t>VD – Bílé vločky se snášejí k zemi. Dlouho se nerozmýšlím. </a:t>
            </a:r>
            <a:r>
              <a:rPr lang="cs-CZ" sz="3300" b="1" dirty="0" smtClean="0"/>
              <a:t> </a:t>
            </a:r>
          </a:p>
          <a:p>
            <a:pPr marL="0" indent="0">
              <a:buNone/>
            </a:pPr>
            <a:r>
              <a:rPr lang="cs-CZ" sz="3300" b="1" dirty="0"/>
              <a:t> </a:t>
            </a:r>
            <a:r>
              <a:rPr lang="cs-CZ" sz="3300" b="1" dirty="0" smtClean="0"/>
              <a:t>       Přemluvil jsem </a:t>
            </a:r>
            <a:r>
              <a:rPr lang="cs-CZ" sz="3300" b="1" dirty="0"/>
              <a:t>Petra. </a:t>
            </a:r>
            <a:r>
              <a:rPr lang="cs-CZ" sz="3300" b="1" dirty="0" smtClean="0"/>
              <a:t>Už </a:t>
            </a:r>
            <a:r>
              <a:rPr lang="cs-CZ" sz="3300" b="1" dirty="0"/>
              <a:t>máme na nohou lyže. Vyrážíme. </a:t>
            </a:r>
            <a:endParaRPr lang="cs-CZ" sz="3300" b="1" dirty="0" smtClean="0"/>
          </a:p>
          <a:p>
            <a:pPr marL="0" indent="0">
              <a:buNone/>
            </a:pPr>
            <a:r>
              <a:rPr lang="cs-CZ" sz="3300" b="1" dirty="0"/>
              <a:t> </a:t>
            </a:r>
            <a:r>
              <a:rPr lang="cs-CZ" sz="3300" b="1" dirty="0" smtClean="0"/>
              <a:t>       Fouká </a:t>
            </a:r>
            <a:r>
              <a:rPr lang="cs-CZ" sz="3300" b="1" dirty="0"/>
              <a:t>ostrý vítr. </a:t>
            </a:r>
            <a:r>
              <a:rPr lang="cs-CZ" sz="3300" b="1" dirty="0" smtClean="0"/>
              <a:t>Ještě že jsme dobře namazali</a:t>
            </a:r>
            <a:r>
              <a:rPr lang="cs-CZ" sz="3300" b="1" dirty="0"/>
              <a:t>. Před námi </a:t>
            </a:r>
            <a:endParaRPr lang="cs-CZ" sz="3300" b="1" dirty="0" smtClean="0"/>
          </a:p>
          <a:p>
            <a:pPr marL="0" indent="0">
              <a:buNone/>
            </a:pPr>
            <a:r>
              <a:rPr lang="cs-CZ" sz="3300" b="1" dirty="0"/>
              <a:t> </a:t>
            </a:r>
            <a:r>
              <a:rPr lang="cs-CZ" sz="3300" b="1" dirty="0" smtClean="0"/>
              <a:t>       se </a:t>
            </a:r>
            <a:r>
              <a:rPr lang="cs-CZ" sz="3300" b="1" dirty="0"/>
              <a:t>objevil prudký svah. </a:t>
            </a:r>
            <a:r>
              <a:rPr lang="cs-CZ" sz="3300" b="1" dirty="0" smtClean="0"/>
              <a:t>Ležím </a:t>
            </a:r>
            <a:r>
              <a:rPr lang="cs-CZ" sz="3300" b="1" dirty="0"/>
              <a:t>v závěji. Sníh padal </a:t>
            </a:r>
            <a:r>
              <a:rPr lang="cs-CZ" sz="3300" b="1" dirty="0" smtClean="0"/>
              <a:t>až do </a:t>
            </a:r>
          </a:p>
          <a:p>
            <a:pPr marL="0" indent="0">
              <a:buNone/>
            </a:pPr>
            <a:r>
              <a:rPr lang="cs-CZ" sz="3300" b="1" dirty="0"/>
              <a:t> </a:t>
            </a:r>
            <a:r>
              <a:rPr lang="cs-CZ" sz="3300" b="1" dirty="0" smtClean="0"/>
              <a:t>       večera.</a:t>
            </a:r>
            <a:r>
              <a:rPr lang="cs-CZ" sz="3300" b="1" dirty="0"/>
              <a:t> </a:t>
            </a:r>
            <a:endParaRPr lang="cs-CZ" sz="3300" dirty="0"/>
          </a:p>
          <a:p>
            <a:pPr marL="0" indent="0">
              <a:buNone/>
            </a:pPr>
            <a:r>
              <a:rPr lang="cs-CZ" sz="3300" b="1" dirty="0"/>
              <a:t>VJ – Hustě sněží. Je chladno. Zebe mě do nohou. Mrzlo. </a:t>
            </a:r>
            <a:r>
              <a:rPr lang="cs-CZ" sz="3300" b="1" dirty="0">
                <a:solidFill>
                  <a:srgbClr val="FF0000"/>
                </a:solidFill>
              </a:rPr>
              <a:t>V zimě </a:t>
            </a:r>
            <a:endParaRPr lang="cs-CZ" sz="3300" b="1" dirty="0" smtClean="0">
              <a:solidFill>
                <a:srgbClr val="FF0000"/>
              </a:solidFill>
            </a:endParaRPr>
          </a:p>
          <a:p>
            <a:pPr marL="0" indent="0">
              <a:buNone/>
            </a:pPr>
            <a:r>
              <a:rPr lang="cs-CZ" sz="3300" b="1" dirty="0">
                <a:solidFill>
                  <a:srgbClr val="FF0000"/>
                </a:solidFill>
              </a:rPr>
              <a:t> </a:t>
            </a:r>
            <a:r>
              <a:rPr lang="cs-CZ" sz="3300" b="1" dirty="0" smtClean="0">
                <a:solidFill>
                  <a:srgbClr val="FF0000"/>
                </a:solidFill>
              </a:rPr>
              <a:t>      se stmívá už </a:t>
            </a:r>
            <a:r>
              <a:rPr lang="cs-CZ" sz="3300" b="1" dirty="0">
                <a:solidFill>
                  <a:srgbClr val="FF0000"/>
                </a:solidFill>
              </a:rPr>
              <a:t>po </a:t>
            </a:r>
            <a:r>
              <a:rPr lang="cs-CZ" sz="3300" b="1" dirty="0" smtClean="0">
                <a:solidFill>
                  <a:srgbClr val="FF0000"/>
                </a:solidFill>
              </a:rPr>
              <a:t>16. </a:t>
            </a:r>
            <a:r>
              <a:rPr lang="cs-CZ" sz="3300" b="1" dirty="0">
                <a:solidFill>
                  <a:srgbClr val="FF0000"/>
                </a:solidFill>
              </a:rPr>
              <a:t>hodině</a:t>
            </a:r>
            <a:r>
              <a:rPr lang="cs-CZ" sz="3300" b="1" dirty="0" smtClean="0">
                <a:solidFill>
                  <a:srgbClr val="FF0000"/>
                </a:solidFill>
              </a:rPr>
              <a:t>.</a:t>
            </a:r>
            <a:endParaRPr lang="cs-CZ" sz="3300" dirty="0"/>
          </a:p>
          <a:p>
            <a:pPr marL="0" indent="0">
              <a:buNone/>
            </a:pPr>
            <a:r>
              <a:rPr lang="cs-CZ" sz="3300" b="1" dirty="0"/>
              <a:t>VE – Na lyžích. Jaká krása! Být tak v lese! A teď dolů. Ouvej! </a:t>
            </a:r>
            <a:endParaRPr lang="cs-CZ" sz="3300" dirty="0"/>
          </a:p>
          <a:p>
            <a:endParaRPr lang="cs-CZ" dirty="0"/>
          </a:p>
        </p:txBody>
      </p:sp>
    </p:spTree>
    <p:extLst>
      <p:ext uri="{BB962C8B-B14F-4D97-AF65-F5344CB8AC3E}">
        <p14:creationId xmlns:p14="http://schemas.microsoft.com/office/powerpoint/2010/main" val="32090281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39000" cy="876712"/>
          </a:xfrm>
        </p:spPr>
        <p:txBody>
          <a:bodyPr>
            <a:normAutofit/>
          </a:bodyPr>
          <a:lstStyle/>
          <a:p>
            <a:pPr lvl="0" algn="ctr"/>
            <a:r>
              <a:rPr lang="cs-CZ" sz="2800" dirty="0"/>
              <a:t>Vyjádři obsah věty dvojčlenné větou jednočlennou </a:t>
            </a:r>
            <a:r>
              <a:rPr lang="cs-CZ" sz="2800" dirty="0" smtClean="0"/>
              <a:t>:</a:t>
            </a:r>
            <a:endParaRPr lang="cs-CZ" sz="2800" dirty="0"/>
          </a:p>
        </p:txBody>
      </p:sp>
      <p:sp>
        <p:nvSpPr>
          <p:cNvPr id="3" name="Zástupný symbol pro obsah 2"/>
          <p:cNvSpPr>
            <a:spLocks noGrp="1"/>
          </p:cNvSpPr>
          <p:nvPr>
            <p:ph idx="1"/>
          </p:nvPr>
        </p:nvSpPr>
        <p:spPr>
          <a:xfrm>
            <a:off x="457200" y="1196752"/>
            <a:ext cx="7239000" cy="5040560"/>
          </a:xfrm>
        </p:spPr>
        <p:txBody>
          <a:bodyPr>
            <a:noAutofit/>
          </a:bodyPr>
          <a:lstStyle/>
          <a:p>
            <a:pPr marL="0" indent="0">
              <a:buNone/>
            </a:pPr>
            <a:r>
              <a:rPr lang="cs-CZ" sz="1800" b="1" dirty="0"/>
              <a:t>Blesky křižují oblohu.              </a:t>
            </a:r>
            <a:endParaRPr lang="cs-CZ" sz="1800" b="1" dirty="0" smtClean="0"/>
          </a:p>
          <a:p>
            <a:pPr marL="0" indent="0">
              <a:buNone/>
            </a:pPr>
            <a:r>
              <a:rPr lang="cs-CZ" sz="1800" b="1" dirty="0"/>
              <a:t>	</a:t>
            </a:r>
            <a:r>
              <a:rPr lang="cs-CZ" sz="1800" b="1" dirty="0" smtClean="0"/>
              <a:t>			</a:t>
            </a:r>
            <a:r>
              <a:rPr lang="cs-CZ" sz="1800" b="1" dirty="0" smtClean="0">
                <a:solidFill>
                  <a:srgbClr val="00B050"/>
                </a:solidFill>
              </a:rPr>
              <a:t>Blýská </a:t>
            </a:r>
            <a:r>
              <a:rPr lang="cs-CZ" sz="1800" b="1" dirty="0">
                <a:solidFill>
                  <a:srgbClr val="00B050"/>
                </a:solidFill>
              </a:rPr>
              <a:t>se.</a:t>
            </a:r>
            <a:endParaRPr lang="cs-CZ" sz="1800" dirty="0">
              <a:solidFill>
                <a:srgbClr val="00B050"/>
              </a:solidFill>
            </a:endParaRPr>
          </a:p>
          <a:p>
            <a:pPr marL="0" indent="0">
              <a:buNone/>
            </a:pPr>
            <a:r>
              <a:rPr lang="cs-CZ" sz="1800" b="1" dirty="0"/>
              <a:t>Cítil se špatně.                                             </a:t>
            </a:r>
            <a:endParaRPr lang="cs-CZ" sz="1800" b="1" dirty="0" smtClean="0"/>
          </a:p>
          <a:p>
            <a:pPr marL="0" indent="0">
              <a:buNone/>
            </a:pPr>
            <a:r>
              <a:rPr lang="cs-CZ" sz="1800" b="1" dirty="0"/>
              <a:t>	</a:t>
            </a:r>
            <a:r>
              <a:rPr lang="cs-CZ" sz="1800" b="1" dirty="0" smtClean="0"/>
              <a:t>			</a:t>
            </a:r>
            <a:r>
              <a:rPr lang="cs-CZ" sz="1800" b="1" dirty="0" smtClean="0">
                <a:solidFill>
                  <a:srgbClr val="00B050"/>
                </a:solidFill>
              </a:rPr>
              <a:t>Bylo </a:t>
            </a:r>
            <a:r>
              <a:rPr lang="cs-CZ" sz="1800" b="1" dirty="0">
                <a:solidFill>
                  <a:srgbClr val="00B050"/>
                </a:solidFill>
              </a:rPr>
              <a:t>mu špatně.</a:t>
            </a:r>
            <a:endParaRPr lang="cs-CZ" sz="1800" dirty="0">
              <a:solidFill>
                <a:srgbClr val="00B050"/>
              </a:solidFill>
            </a:endParaRPr>
          </a:p>
          <a:p>
            <a:pPr marL="0" indent="0">
              <a:buNone/>
            </a:pPr>
            <a:r>
              <a:rPr lang="cs-CZ" sz="1800" b="1" dirty="0"/>
              <a:t>Zavírejte okna!                                            </a:t>
            </a:r>
            <a:endParaRPr lang="cs-CZ" sz="1800" b="1" dirty="0" smtClean="0"/>
          </a:p>
          <a:p>
            <a:pPr marL="0" indent="0">
              <a:buNone/>
            </a:pPr>
            <a:r>
              <a:rPr lang="cs-CZ" sz="1800" b="1" dirty="0"/>
              <a:t>	</a:t>
            </a:r>
            <a:r>
              <a:rPr lang="cs-CZ" sz="1800" b="1" dirty="0" smtClean="0"/>
              <a:t>			</a:t>
            </a:r>
            <a:r>
              <a:rPr lang="cs-CZ" sz="1800" b="1" dirty="0" smtClean="0">
                <a:solidFill>
                  <a:srgbClr val="00B050"/>
                </a:solidFill>
              </a:rPr>
              <a:t>Zavírat </a:t>
            </a:r>
            <a:r>
              <a:rPr lang="cs-CZ" sz="1800" b="1" dirty="0">
                <a:solidFill>
                  <a:srgbClr val="00B050"/>
                </a:solidFill>
              </a:rPr>
              <a:t>okna!</a:t>
            </a:r>
          </a:p>
          <a:p>
            <a:pPr marL="0" indent="0">
              <a:buNone/>
            </a:pPr>
            <a:r>
              <a:rPr lang="cs-CZ" sz="1800" b="1" dirty="0"/>
              <a:t>Buďte zticha!                                               </a:t>
            </a:r>
            <a:endParaRPr lang="cs-CZ" sz="1800" b="1" dirty="0" smtClean="0"/>
          </a:p>
          <a:p>
            <a:pPr marL="0" indent="0">
              <a:buNone/>
            </a:pPr>
            <a:r>
              <a:rPr lang="cs-CZ" sz="1800" b="1" dirty="0"/>
              <a:t>	</a:t>
            </a:r>
            <a:r>
              <a:rPr lang="cs-CZ" sz="1800" b="1" dirty="0" smtClean="0"/>
              <a:t>			</a:t>
            </a:r>
            <a:r>
              <a:rPr lang="cs-CZ" sz="1800" b="1" dirty="0" smtClean="0">
                <a:solidFill>
                  <a:srgbClr val="00B050"/>
                </a:solidFill>
              </a:rPr>
              <a:t>Ticho</a:t>
            </a:r>
            <a:r>
              <a:rPr lang="cs-CZ" sz="1800" b="1" dirty="0">
                <a:solidFill>
                  <a:srgbClr val="00B050"/>
                </a:solidFill>
              </a:rPr>
              <a:t>!</a:t>
            </a:r>
          </a:p>
          <a:p>
            <a:pPr marL="0" indent="0">
              <a:buNone/>
            </a:pPr>
            <a:r>
              <a:rPr lang="cs-CZ" sz="1800" b="1" dirty="0"/>
              <a:t>Přejeme dobrou chuť!                                </a:t>
            </a:r>
            <a:endParaRPr lang="cs-CZ" sz="1800" b="1" dirty="0" smtClean="0"/>
          </a:p>
          <a:p>
            <a:pPr marL="0" indent="0">
              <a:buNone/>
            </a:pPr>
            <a:r>
              <a:rPr lang="cs-CZ" sz="1800" b="1" dirty="0"/>
              <a:t>	</a:t>
            </a:r>
            <a:r>
              <a:rPr lang="cs-CZ" sz="1800" b="1" dirty="0" smtClean="0"/>
              <a:t>			</a:t>
            </a:r>
            <a:r>
              <a:rPr lang="cs-CZ" sz="1800" b="1" dirty="0" smtClean="0">
                <a:solidFill>
                  <a:srgbClr val="00B050"/>
                </a:solidFill>
              </a:rPr>
              <a:t>Dobrou </a:t>
            </a:r>
            <a:r>
              <a:rPr lang="cs-CZ" sz="1800" b="1" dirty="0">
                <a:solidFill>
                  <a:srgbClr val="00B050"/>
                </a:solidFill>
              </a:rPr>
              <a:t>chuť!</a:t>
            </a:r>
          </a:p>
          <a:p>
            <a:pPr marL="0" indent="0">
              <a:buNone/>
            </a:pPr>
            <a:r>
              <a:rPr lang="cs-CZ" sz="1800" b="1" dirty="0"/>
              <a:t>Představení skončilo.                                  </a:t>
            </a:r>
            <a:endParaRPr lang="cs-CZ" sz="1800" b="1" dirty="0" smtClean="0"/>
          </a:p>
          <a:p>
            <a:pPr marL="0" indent="0">
              <a:buNone/>
            </a:pPr>
            <a:r>
              <a:rPr lang="cs-CZ" sz="1800" b="1" dirty="0"/>
              <a:t>	</a:t>
            </a:r>
            <a:r>
              <a:rPr lang="cs-CZ" sz="1800" b="1" dirty="0" smtClean="0"/>
              <a:t>			</a:t>
            </a:r>
            <a:r>
              <a:rPr lang="cs-CZ" sz="1800" b="1" dirty="0" smtClean="0">
                <a:solidFill>
                  <a:srgbClr val="00B050"/>
                </a:solidFill>
              </a:rPr>
              <a:t>Konec </a:t>
            </a:r>
            <a:r>
              <a:rPr lang="cs-CZ" sz="1800" b="1" dirty="0">
                <a:solidFill>
                  <a:srgbClr val="00B050"/>
                </a:solidFill>
              </a:rPr>
              <a:t>přestavení.</a:t>
            </a:r>
          </a:p>
          <a:p>
            <a:pPr marL="0" indent="0">
              <a:buNone/>
            </a:pPr>
            <a:r>
              <a:rPr lang="cs-CZ" sz="1800" b="1" dirty="0"/>
              <a:t>Vidíme Sněžku.                                            </a:t>
            </a:r>
            <a:endParaRPr lang="cs-CZ" sz="1800" b="1" dirty="0" smtClean="0"/>
          </a:p>
          <a:p>
            <a:pPr marL="0" indent="0">
              <a:buNone/>
            </a:pPr>
            <a:r>
              <a:rPr lang="cs-CZ" sz="1800" b="1" dirty="0"/>
              <a:t>	</a:t>
            </a:r>
            <a:r>
              <a:rPr lang="cs-CZ" sz="1800" b="1" dirty="0" smtClean="0"/>
              <a:t>			</a:t>
            </a:r>
            <a:r>
              <a:rPr lang="cs-CZ" sz="1800" b="1" dirty="0" smtClean="0">
                <a:solidFill>
                  <a:srgbClr val="00B050"/>
                </a:solidFill>
              </a:rPr>
              <a:t>Je </a:t>
            </a:r>
            <a:r>
              <a:rPr lang="cs-CZ" sz="1800" b="1" dirty="0">
                <a:solidFill>
                  <a:srgbClr val="00B050"/>
                </a:solidFill>
              </a:rPr>
              <a:t>vidět Sněžku.</a:t>
            </a:r>
          </a:p>
          <a:p>
            <a:pPr marL="0" indent="0">
              <a:buNone/>
            </a:pPr>
            <a:r>
              <a:rPr lang="cs-CZ" sz="1800" b="1" dirty="0"/>
              <a:t>Ráno bylo chladné.                                     </a:t>
            </a:r>
            <a:endParaRPr lang="cs-CZ" sz="1800" b="1" dirty="0" smtClean="0"/>
          </a:p>
          <a:p>
            <a:pPr marL="0" indent="0">
              <a:buNone/>
            </a:pPr>
            <a:r>
              <a:rPr lang="cs-CZ" sz="1800" b="1" dirty="0"/>
              <a:t>	</a:t>
            </a:r>
            <a:r>
              <a:rPr lang="cs-CZ" sz="1800" b="1" dirty="0" smtClean="0"/>
              <a:t>			</a:t>
            </a:r>
            <a:r>
              <a:rPr lang="cs-CZ" sz="1800" b="1" dirty="0" smtClean="0">
                <a:solidFill>
                  <a:srgbClr val="00B050"/>
                </a:solidFill>
              </a:rPr>
              <a:t>Ráno </a:t>
            </a:r>
            <a:r>
              <a:rPr lang="cs-CZ" sz="1800" b="1" dirty="0">
                <a:solidFill>
                  <a:srgbClr val="00B050"/>
                </a:solidFill>
              </a:rPr>
              <a:t>bylo chladno.</a:t>
            </a:r>
          </a:p>
          <a:p>
            <a:pPr marL="0" indent="0">
              <a:buNone/>
            </a:pPr>
            <a:r>
              <a:rPr lang="cs-CZ" sz="1800" b="1" dirty="0"/>
              <a:t> </a:t>
            </a:r>
          </a:p>
          <a:p>
            <a:endParaRPr lang="cs-CZ" sz="1800" b="1" dirty="0"/>
          </a:p>
        </p:txBody>
      </p:sp>
    </p:spTree>
    <p:extLst>
      <p:ext uri="{BB962C8B-B14F-4D97-AF65-F5344CB8AC3E}">
        <p14:creationId xmlns:p14="http://schemas.microsoft.com/office/powerpoint/2010/main" val="677695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p:cTn id="1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p:cTn id="2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 calcmode="lin" valueType="num">
                                      <p:cBhvr>
                                        <p:cTn id="28"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p:cTn id="35"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 calcmode="lin" valueType="num">
                                      <p:cBhvr>
                                        <p:cTn id="42"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44" dur="500"/>
                                        <p:tgtEl>
                                          <p:spTgt spid="3">
                                            <p:txEl>
                                              <p:pRg st="11" end="1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anim calcmode="lin" valueType="num">
                                      <p:cBhvr>
                                        <p:cTn id="49" dur="500" fill="hold"/>
                                        <p:tgtEl>
                                          <p:spTgt spid="3">
                                            <p:txEl>
                                              <p:pRg st="13" end="13"/>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13" end="13"/>
                                            </p:txEl>
                                          </p:spTgt>
                                        </p:tgtEl>
                                        <p:attrNameLst>
                                          <p:attrName>ppt_h</p:attrName>
                                        </p:attrNameLst>
                                      </p:cBhvr>
                                      <p:tavLst>
                                        <p:tav tm="0">
                                          <p:val>
                                            <p:fltVal val="0"/>
                                          </p:val>
                                        </p:tav>
                                        <p:tav tm="100000">
                                          <p:val>
                                            <p:strVal val="#ppt_h"/>
                                          </p:val>
                                        </p:tav>
                                      </p:tavLst>
                                    </p:anim>
                                    <p:animEffect transition="in" filter="fade">
                                      <p:cBhvr>
                                        <p:cTn id="51" dur="500"/>
                                        <p:tgtEl>
                                          <p:spTgt spid="3">
                                            <p:txEl>
                                              <p:pRg st="13" end="13"/>
                                            </p:txEl>
                                          </p:spTgt>
                                        </p:tgtEl>
                                      </p:cBhvr>
                                    </p:animEffect>
                                  </p:childTnLst>
                                </p:cTn>
                              </p:par>
                            </p:childTnLst>
                          </p:cTn>
                        </p:par>
                      </p:childTnLst>
                    </p:cTn>
                  </p:par>
                  <p:par>
                    <p:cTn id="52" fill="hold">
                      <p:stCondLst>
                        <p:cond delay="indefinite"/>
                      </p:stCondLst>
                      <p:childTnLst>
                        <p:par>
                          <p:cTn id="53" fill="hold">
                            <p:stCondLst>
                              <p:cond delay="0"/>
                            </p:stCondLst>
                            <p:childTnLst>
                              <p:par>
                                <p:cTn id="54" presetID="53" presetClass="entr" presetSubtype="16" fill="hold" nodeType="clickEffect">
                                  <p:stCondLst>
                                    <p:cond delay="0"/>
                                  </p:stCondLst>
                                  <p:childTnLst>
                                    <p:set>
                                      <p:cBhvr>
                                        <p:cTn id="55" dur="1" fill="hold">
                                          <p:stCondLst>
                                            <p:cond delay="0"/>
                                          </p:stCondLst>
                                        </p:cTn>
                                        <p:tgtEl>
                                          <p:spTgt spid="3">
                                            <p:txEl>
                                              <p:pRg st="15" end="15"/>
                                            </p:txEl>
                                          </p:spTgt>
                                        </p:tgtEl>
                                        <p:attrNameLst>
                                          <p:attrName>style.visibility</p:attrName>
                                        </p:attrNameLst>
                                      </p:cBhvr>
                                      <p:to>
                                        <p:strVal val="visible"/>
                                      </p:to>
                                    </p:set>
                                    <p:anim calcmode="lin" valueType="num">
                                      <p:cBhvr>
                                        <p:cTn id="56" dur="500" fill="hold"/>
                                        <p:tgtEl>
                                          <p:spTgt spid="3">
                                            <p:txEl>
                                              <p:pRg st="15" end="15"/>
                                            </p:txEl>
                                          </p:spTgt>
                                        </p:tgtEl>
                                        <p:attrNameLst>
                                          <p:attrName>ppt_w</p:attrName>
                                        </p:attrNameLst>
                                      </p:cBhvr>
                                      <p:tavLst>
                                        <p:tav tm="0">
                                          <p:val>
                                            <p:fltVal val="0"/>
                                          </p:val>
                                        </p:tav>
                                        <p:tav tm="100000">
                                          <p:val>
                                            <p:strVal val="#ppt_w"/>
                                          </p:val>
                                        </p:tav>
                                      </p:tavLst>
                                    </p:anim>
                                    <p:anim calcmode="lin" valueType="num">
                                      <p:cBhvr>
                                        <p:cTn id="57" dur="500" fill="hold"/>
                                        <p:tgtEl>
                                          <p:spTgt spid="3">
                                            <p:txEl>
                                              <p:pRg st="15" end="15"/>
                                            </p:txEl>
                                          </p:spTgt>
                                        </p:tgtEl>
                                        <p:attrNameLst>
                                          <p:attrName>ppt_h</p:attrName>
                                        </p:attrNameLst>
                                      </p:cBhvr>
                                      <p:tavLst>
                                        <p:tav tm="0">
                                          <p:val>
                                            <p:fltVal val="0"/>
                                          </p:val>
                                        </p:tav>
                                        <p:tav tm="100000">
                                          <p:val>
                                            <p:strVal val="#ppt_h"/>
                                          </p:val>
                                        </p:tav>
                                      </p:tavLst>
                                    </p:anim>
                                    <p:animEffect transition="in" filter="fade">
                                      <p:cBhvr>
                                        <p:cTn id="58"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pPr lvl="0" algn="ctr"/>
            <a:r>
              <a:rPr lang="cs-CZ" sz="3200" dirty="0"/>
              <a:t>Vyjádři obsah věty jednočlenné větou dvojčlennou</a:t>
            </a:r>
            <a:r>
              <a:rPr lang="cs-CZ" sz="3200" dirty="0" smtClean="0"/>
              <a:t>.</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1600" b="1" dirty="0"/>
              <a:t>Rozpršelo se.                                                   </a:t>
            </a:r>
            <a:r>
              <a:rPr lang="cs-CZ" sz="1600" b="1" dirty="0" smtClean="0"/>
              <a:t>			</a:t>
            </a:r>
          </a:p>
          <a:p>
            <a:pPr marL="0" indent="0">
              <a:buNone/>
            </a:pPr>
            <a:r>
              <a:rPr lang="cs-CZ" sz="1600" b="1" dirty="0" smtClean="0">
                <a:solidFill>
                  <a:srgbClr val="00B050"/>
                </a:solidFill>
              </a:rPr>
              <a:t>			Začaly </a:t>
            </a:r>
            <a:r>
              <a:rPr lang="cs-CZ" sz="1600" b="1" dirty="0">
                <a:solidFill>
                  <a:srgbClr val="00B050"/>
                </a:solidFill>
              </a:rPr>
              <a:t>padat kapky deště.</a:t>
            </a:r>
          </a:p>
          <a:p>
            <a:pPr marL="0" indent="0">
              <a:buNone/>
            </a:pPr>
            <a:r>
              <a:rPr lang="cs-CZ" sz="1600" b="1" dirty="0"/>
              <a:t>Z komína se kouří.                                          </a:t>
            </a:r>
            <a:r>
              <a:rPr lang="cs-CZ" sz="1600" b="1" dirty="0" smtClean="0"/>
              <a:t>			</a:t>
            </a:r>
          </a:p>
          <a:p>
            <a:pPr marL="0" indent="0">
              <a:buNone/>
            </a:pPr>
            <a:r>
              <a:rPr lang="cs-CZ" sz="1600" b="1" dirty="0" smtClean="0">
                <a:solidFill>
                  <a:srgbClr val="00B050"/>
                </a:solidFill>
              </a:rPr>
              <a:t>			Z</a:t>
            </a:r>
            <a:r>
              <a:rPr lang="cs-CZ" sz="1600" b="1" dirty="0">
                <a:solidFill>
                  <a:srgbClr val="00B050"/>
                </a:solidFill>
              </a:rPr>
              <a:t> komína stoupá kouř.</a:t>
            </a:r>
          </a:p>
          <a:p>
            <a:pPr marL="0" indent="0">
              <a:buNone/>
            </a:pPr>
            <a:r>
              <a:rPr lang="cs-CZ" sz="1600" b="1" dirty="0"/>
              <a:t>Schylovalo se k večeru.                                  </a:t>
            </a:r>
            <a:r>
              <a:rPr lang="cs-CZ" sz="1600" b="1" dirty="0" smtClean="0"/>
              <a:t>		</a:t>
            </a:r>
          </a:p>
          <a:p>
            <a:pPr marL="0" indent="0">
              <a:buNone/>
            </a:pPr>
            <a:r>
              <a:rPr lang="cs-CZ" sz="1600" b="1" dirty="0" smtClean="0">
                <a:solidFill>
                  <a:srgbClr val="00B050"/>
                </a:solidFill>
              </a:rPr>
              <a:t>			Blížil </a:t>
            </a:r>
            <a:r>
              <a:rPr lang="cs-CZ" sz="1600" b="1" dirty="0">
                <a:solidFill>
                  <a:srgbClr val="00B050"/>
                </a:solidFill>
              </a:rPr>
              <a:t>se večer.</a:t>
            </a:r>
          </a:p>
          <a:p>
            <a:pPr marL="0" indent="0">
              <a:buNone/>
            </a:pPr>
            <a:r>
              <a:rPr lang="cs-CZ" sz="1600" b="1" dirty="0"/>
              <a:t>Dobrou noc.                                                     </a:t>
            </a:r>
            <a:r>
              <a:rPr lang="cs-CZ" sz="1600" b="1" dirty="0" smtClean="0"/>
              <a:t>			</a:t>
            </a:r>
          </a:p>
          <a:p>
            <a:pPr marL="0" indent="0">
              <a:buNone/>
            </a:pPr>
            <a:r>
              <a:rPr lang="cs-CZ" sz="1600" b="1" dirty="0" smtClean="0">
                <a:solidFill>
                  <a:srgbClr val="00B050"/>
                </a:solidFill>
              </a:rPr>
              <a:t>			Přeji </a:t>
            </a:r>
            <a:r>
              <a:rPr lang="cs-CZ" sz="1600" b="1" dirty="0">
                <a:solidFill>
                  <a:srgbClr val="00B050"/>
                </a:solidFill>
              </a:rPr>
              <a:t>dobrou noc.</a:t>
            </a:r>
          </a:p>
          <a:p>
            <a:pPr marL="0" indent="0">
              <a:buNone/>
            </a:pPr>
            <a:r>
              <a:rPr lang="cs-CZ" sz="1600" b="1" dirty="0"/>
              <a:t>Sněží.                                                                 </a:t>
            </a:r>
            <a:r>
              <a:rPr lang="cs-CZ" sz="1600" b="1" dirty="0" smtClean="0"/>
              <a:t>		</a:t>
            </a:r>
          </a:p>
          <a:p>
            <a:pPr marL="0" indent="0">
              <a:buNone/>
            </a:pPr>
            <a:r>
              <a:rPr lang="cs-CZ" sz="1600" b="1" dirty="0" smtClean="0">
                <a:solidFill>
                  <a:srgbClr val="00B050"/>
                </a:solidFill>
              </a:rPr>
              <a:t>			Padá </a:t>
            </a:r>
            <a:r>
              <a:rPr lang="cs-CZ" sz="1600" b="1" dirty="0">
                <a:solidFill>
                  <a:srgbClr val="00B050"/>
                </a:solidFill>
              </a:rPr>
              <a:t>sníh.</a:t>
            </a:r>
          </a:p>
          <a:p>
            <a:pPr marL="0" indent="0">
              <a:buNone/>
            </a:pPr>
            <a:r>
              <a:rPr lang="cs-CZ" sz="1600" b="1" dirty="0"/>
              <a:t>Je mi smutno.                                                   </a:t>
            </a:r>
            <a:r>
              <a:rPr lang="cs-CZ" sz="1600" b="1" dirty="0" smtClean="0"/>
              <a:t>			</a:t>
            </a:r>
          </a:p>
          <a:p>
            <a:pPr marL="0" indent="0">
              <a:buNone/>
            </a:pPr>
            <a:r>
              <a:rPr lang="cs-CZ" sz="1600" b="1" dirty="0" smtClean="0">
                <a:solidFill>
                  <a:srgbClr val="00B050"/>
                </a:solidFill>
              </a:rPr>
              <a:t>			Jsem </a:t>
            </a:r>
            <a:r>
              <a:rPr lang="cs-CZ" sz="1600" b="1" dirty="0">
                <a:solidFill>
                  <a:srgbClr val="00B050"/>
                </a:solidFill>
              </a:rPr>
              <a:t>smutný.</a:t>
            </a:r>
          </a:p>
          <a:p>
            <a:pPr marL="0" indent="0">
              <a:buNone/>
            </a:pPr>
            <a:r>
              <a:rPr lang="cs-CZ" sz="1600" b="1" dirty="0"/>
              <a:t>Sednout!                                                           </a:t>
            </a:r>
            <a:r>
              <a:rPr lang="cs-CZ" sz="1600" b="1" dirty="0" smtClean="0"/>
              <a:t>			</a:t>
            </a:r>
          </a:p>
          <a:p>
            <a:pPr marL="0" indent="0">
              <a:buNone/>
            </a:pPr>
            <a:r>
              <a:rPr lang="cs-CZ" sz="1600" b="1" dirty="0" smtClean="0">
                <a:solidFill>
                  <a:srgbClr val="00B050"/>
                </a:solidFill>
              </a:rPr>
              <a:t>			Sedněte </a:t>
            </a:r>
            <a:r>
              <a:rPr lang="cs-CZ" sz="1600" b="1" dirty="0">
                <a:solidFill>
                  <a:srgbClr val="00B050"/>
                </a:solidFill>
              </a:rPr>
              <a:t>si!</a:t>
            </a:r>
          </a:p>
          <a:p>
            <a:pPr marL="0" indent="0">
              <a:buNone/>
            </a:pPr>
            <a:endParaRPr lang="cs-CZ" sz="1600" b="1" dirty="0"/>
          </a:p>
        </p:txBody>
      </p:sp>
    </p:spTree>
    <p:extLst>
      <p:ext uri="{BB962C8B-B14F-4D97-AF65-F5344CB8AC3E}">
        <p14:creationId xmlns:p14="http://schemas.microsoft.com/office/powerpoint/2010/main" val="3890999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p:cTn id="1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p:cTn id="21" dur="500" fill="hold"/>
                                        <p:tgtEl>
                                          <p:spTgt spid="3">
                                            <p:txEl>
                                              <p:pRg st="5" end="5"/>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5" end="5"/>
                                            </p:txEl>
                                          </p:spTgt>
                                        </p:tgtEl>
                                        <p:attrNameLst>
                                          <p:attrName>ppt_h</p:attrName>
                                        </p:attrNameLst>
                                      </p:cBhvr>
                                      <p:tavLst>
                                        <p:tav tm="0">
                                          <p:val>
                                            <p:fltVal val="0"/>
                                          </p:val>
                                        </p:tav>
                                        <p:tav tm="100000">
                                          <p:val>
                                            <p:strVal val="#ppt_h"/>
                                          </p:val>
                                        </p:tav>
                                      </p:tavLst>
                                    </p:anim>
                                    <p:animEffect transition="in" filter="fade">
                                      <p:cBhvr>
                                        <p:cTn id="23" dur="500"/>
                                        <p:tgtEl>
                                          <p:spTgt spid="3">
                                            <p:txEl>
                                              <p:pRg st="5" end="5"/>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 calcmode="lin" valueType="num">
                                      <p:cBhvr>
                                        <p:cTn id="28" dur="500" fill="hold"/>
                                        <p:tgtEl>
                                          <p:spTgt spid="3">
                                            <p:txEl>
                                              <p:pRg st="7" end="7"/>
                                            </p:txEl>
                                          </p:spTgt>
                                        </p:tgtEl>
                                        <p:attrNameLst>
                                          <p:attrName>ppt_w</p:attrName>
                                        </p:attrNameLst>
                                      </p:cBhvr>
                                      <p:tavLst>
                                        <p:tav tm="0">
                                          <p:val>
                                            <p:fltVal val="0"/>
                                          </p:val>
                                        </p:tav>
                                        <p:tav tm="100000">
                                          <p:val>
                                            <p:strVal val="#ppt_w"/>
                                          </p:val>
                                        </p:tav>
                                      </p:tavLst>
                                    </p:anim>
                                    <p:anim calcmode="lin" valueType="num">
                                      <p:cBhvr>
                                        <p:cTn id="29" dur="500" fill="hold"/>
                                        <p:tgtEl>
                                          <p:spTgt spid="3">
                                            <p:txEl>
                                              <p:pRg st="7" end="7"/>
                                            </p:txEl>
                                          </p:spTgt>
                                        </p:tgtEl>
                                        <p:attrNameLst>
                                          <p:attrName>ppt_h</p:attrName>
                                        </p:attrNameLst>
                                      </p:cBhvr>
                                      <p:tavLst>
                                        <p:tav tm="0">
                                          <p:val>
                                            <p:fltVal val="0"/>
                                          </p:val>
                                        </p:tav>
                                        <p:tav tm="100000">
                                          <p:val>
                                            <p:strVal val="#ppt_h"/>
                                          </p:val>
                                        </p:tav>
                                      </p:tavLst>
                                    </p:anim>
                                    <p:animEffect transition="in" filter="fade">
                                      <p:cBhvr>
                                        <p:cTn id="30" dur="500"/>
                                        <p:tgtEl>
                                          <p:spTgt spid="3">
                                            <p:txEl>
                                              <p:pRg st="7" end="7"/>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anim calcmode="lin" valueType="num">
                                      <p:cBhvr>
                                        <p:cTn id="35" dur="500" fill="hold"/>
                                        <p:tgtEl>
                                          <p:spTgt spid="3">
                                            <p:txEl>
                                              <p:pRg st="9" end="9"/>
                                            </p:txEl>
                                          </p:spTgt>
                                        </p:tgtEl>
                                        <p:attrNameLst>
                                          <p:attrName>ppt_w</p:attrName>
                                        </p:attrNameLst>
                                      </p:cBhvr>
                                      <p:tavLst>
                                        <p:tav tm="0">
                                          <p:val>
                                            <p:fltVal val="0"/>
                                          </p:val>
                                        </p:tav>
                                        <p:tav tm="100000">
                                          <p:val>
                                            <p:strVal val="#ppt_w"/>
                                          </p:val>
                                        </p:tav>
                                      </p:tavLst>
                                    </p:anim>
                                    <p:anim calcmode="lin" valueType="num">
                                      <p:cBhvr>
                                        <p:cTn id="36" dur="500" fill="hold"/>
                                        <p:tgtEl>
                                          <p:spTgt spid="3">
                                            <p:txEl>
                                              <p:pRg st="9" end="9"/>
                                            </p:txEl>
                                          </p:spTgt>
                                        </p:tgtEl>
                                        <p:attrNameLst>
                                          <p:attrName>ppt_h</p:attrName>
                                        </p:attrNameLst>
                                      </p:cBhvr>
                                      <p:tavLst>
                                        <p:tav tm="0">
                                          <p:val>
                                            <p:fltVal val="0"/>
                                          </p:val>
                                        </p:tav>
                                        <p:tav tm="100000">
                                          <p:val>
                                            <p:strVal val="#ppt_h"/>
                                          </p:val>
                                        </p:tav>
                                      </p:tavLst>
                                    </p:anim>
                                    <p:animEffect transition="in" filter="fade">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16" fill="hold" nodeType="clickEffect">
                                  <p:stCondLst>
                                    <p:cond delay="0"/>
                                  </p:stCondLst>
                                  <p:childTnLst>
                                    <p:set>
                                      <p:cBhvr>
                                        <p:cTn id="41" dur="1" fill="hold">
                                          <p:stCondLst>
                                            <p:cond delay="0"/>
                                          </p:stCondLst>
                                        </p:cTn>
                                        <p:tgtEl>
                                          <p:spTgt spid="3">
                                            <p:txEl>
                                              <p:pRg st="11" end="11"/>
                                            </p:txEl>
                                          </p:spTgt>
                                        </p:tgtEl>
                                        <p:attrNameLst>
                                          <p:attrName>style.visibility</p:attrName>
                                        </p:attrNameLst>
                                      </p:cBhvr>
                                      <p:to>
                                        <p:strVal val="visible"/>
                                      </p:to>
                                    </p:set>
                                    <p:anim calcmode="lin" valueType="num">
                                      <p:cBhvr>
                                        <p:cTn id="42" dur="500" fill="hold"/>
                                        <p:tgtEl>
                                          <p:spTgt spid="3">
                                            <p:txEl>
                                              <p:pRg st="11" end="11"/>
                                            </p:txEl>
                                          </p:spTgt>
                                        </p:tgtEl>
                                        <p:attrNameLst>
                                          <p:attrName>ppt_w</p:attrName>
                                        </p:attrNameLst>
                                      </p:cBhvr>
                                      <p:tavLst>
                                        <p:tav tm="0">
                                          <p:val>
                                            <p:fltVal val="0"/>
                                          </p:val>
                                        </p:tav>
                                        <p:tav tm="100000">
                                          <p:val>
                                            <p:strVal val="#ppt_w"/>
                                          </p:val>
                                        </p:tav>
                                      </p:tavLst>
                                    </p:anim>
                                    <p:anim calcmode="lin" valueType="num">
                                      <p:cBhvr>
                                        <p:cTn id="43" dur="500" fill="hold"/>
                                        <p:tgtEl>
                                          <p:spTgt spid="3">
                                            <p:txEl>
                                              <p:pRg st="11" end="11"/>
                                            </p:txEl>
                                          </p:spTgt>
                                        </p:tgtEl>
                                        <p:attrNameLst>
                                          <p:attrName>ppt_h</p:attrName>
                                        </p:attrNameLst>
                                      </p:cBhvr>
                                      <p:tavLst>
                                        <p:tav tm="0">
                                          <p:val>
                                            <p:fltVal val="0"/>
                                          </p:val>
                                        </p:tav>
                                        <p:tav tm="100000">
                                          <p:val>
                                            <p:strVal val="#ppt_h"/>
                                          </p:val>
                                        </p:tav>
                                      </p:tavLst>
                                    </p:anim>
                                    <p:animEffect transition="in" filter="fade">
                                      <p:cBhvr>
                                        <p:cTn id="44" dur="500"/>
                                        <p:tgtEl>
                                          <p:spTgt spid="3">
                                            <p:txEl>
                                              <p:pRg st="11" end="11"/>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16" fill="hold" nodeType="clickEffect">
                                  <p:stCondLst>
                                    <p:cond delay="0"/>
                                  </p:stCondLst>
                                  <p:childTnLst>
                                    <p:set>
                                      <p:cBhvr>
                                        <p:cTn id="48" dur="1" fill="hold">
                                          <p:stCondLst>
                                            <p:cond delay="0"/>
                                          </p:stCondLst>
                                        </p:cTn>
                                        <p:tgtEl>
                                          <p:spTgt spid="3">
                                            <p:txEl>
                                              <p:pRg st="13" end="13"/>
                                            </p:txEl>
                                          </p:spTgt>
                                        </p:tgtEl>
                                        <p:attrNameLst>
                                          <p:attrName>style.visibility</p:attrName>
                                        </p:attrNameLst>
                                      </p:cBhvr>
                                      <p:to>
                                        <p:strVal val="visible"/>
                                      </p:to>
                                    </p:set>
                                    <p:anim calcmode="lin" valueType="num">
                                      <p:cBhvr>
                                        <p:cTn id="49" dur="500" fill="hold"/>
                                        <p:tgtEl>
                                          <p:spTgt spid="3">
                                            <p:txEl>
                                              <p:pRg st="13" end="13"/>
                                            </p:txEl>
                                          </p:spTgt>
                                        </p:tgtEl>
                                        <p:attrNameLst>
                                          <p:attrName>ppt_w</p:attrName>
                                        </p:attrNameLst>
                                      </p:cBhvr>
                                      <p:tavLst>
                                        <p:tav tm="0">
                                          <p:val>
                                            <p:fltVal val="0"/>
                                          </p:val>
                                        </p:tav>
                                        <p:tav tm="100000">
                                          <p:val>
                                            <p:strVal val="#ppt_w"/>
                                          </p:val>
                                        </p:tav>
                                      </p:tavLst>
                                    </p:anim>
                                    <p:anim calcmode="lin" valueType="num">
                                      <p:cBhvr>
                                        <p:cTn id="50" dur="500" fill="hold"/>
                                        <p:tgtEl>
                                          <p:spTgt spid="3">
                                            <p:txEl>
                                              <p:pRg st="13" end="13"/>
                                            </p:txEl>
                                          </p:spTgt>
                                        </p:tgtEl>
                                        <p:attrNameLst>
                                          <p:attrName>ppt_h</p:attrName>
                                        </p:attrNameLst>
                                      </p:cBhvr>
                                      <p:tavLst>
                                        <p:tav tm="0">
                                          <p:val>
                                            <p:fltVal val="0"/>
                                          </p:val>
                                        </p:tav>
                                        <p:tav tm="100000">
                                          <p:val>
                                            <p:strVal val="#ppt_h"/>
                                          </p:val>
                                        </p:tav>
                                      </p:tavLst>
                                    </p:anim>
                                    <p:animEffect transition="in" filter="fade">
                                      <p:cBhvr>
                                        <p:cTn id="51"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pPr lvl="0" algn="ctr"/>
            <a:r>
              <a:rPr lang="cs-CZ" dirty="0"/>
              <a:t>Rozvíjej jednočlenné věty, utvoř je co nejdelší</a:t>
            </a:r>
            <a:r>
              <a:rPr lang="cs-CZ" dirty="0" smtClean="0"/>
              <a:t>.</a:t>
            </a:r>
            <a:endParaRPr lang="cs-CZ" dirty="0"/>
          </a:p>
        </p:txBody>
      </p:sp>
      <p:sp>
        <p:nvSpPr>
          <p:cNvPr id="3" name="Zástupný symbol pro obsah 2"/>
          <p:cNvSpPr>
            <a:spLocks noGrp="1"/>
          </p:cNvSpPr>
          <p:nvPr>
            <p:ph idx="1"/>
          </p:nvPr>
        </p:nvSpPr>
        <p:spPr>
          <a:xfrm>
            <a:off x="467544" y="1628800"/>
            <a:ext cx="7239000" cy="4846320"/>
          </a:xfrm>
        </p:spPr>
        <p:txBody>
          <a:bodyPr>
            <a:normAutofit fontScale="70000" lnSpcReduction="20000"/>
          </a:bodyPr>
          <a:lstStyle/>
          <a:p>
            <a:pPr marL="0" indent="0">
              <a:buNone/>
            </a:pPr>
            <a:r>
              <a:rPr lang="cs-CZ" b="1" dirty="0"/>
              <a:t>Bylo dobře.                           </a:t>
            </a:r>
          </a:p>
          <a:p>
            <a:pPr marL="0" indent="0">
              <a:buNone/>
            </a:pPr>
            <a:r>
              <a:rPr lang="cs-CZ" b="1" dirty="0" smtClean="0"/>
              <a:t>	</a:t>
            </a:r>
            <a:r>
              <a:rPr lang="cs-CZ" b="1" dirty="0" smtClean="0">
                <a:solidFill>
                  <a:srgbClr val="00B050"/>
                </a:solidFill>
              </a:rPr>
              <a:t>Včera </a:t>
            </a:r>
            <a:r>
              <a:rPr lang="cs-CZ" b="1" dirty="0">
                <a:solidFill>
                  <a:srgbClr val="00B050"/>
                </a:solidFill>
              </a:rPr>
              <a:t>večer mi bylo dobře u babičky na vesnici.</a:t>
            </a:r>
          </a:p>
          <a:p>
            <a:pPr marL="0" indent="0">
              <a:buNone/>
            </a:pPr>
            <a:r>
              <a:rPr lang="cs-CZ" b="1" dirty="0"/>
              <a:t>Bude veselo.                         </a:t>
            </a:r>
            <a:endParaRPr lang="cs-CZ" b="1" dirty="0" smtClean="0"/>
          </a:p>
          <a:p>
            <a:pPr marL="0" indent="0">
              <a:buNone/>
            </a:pPr>
            <a:r>
              <a:rPr lang="cs-CZ" b="1" dirty="0" smtClean="0"/>
              <a:t>	</a:t>
            </a:r>
            <a:r>
              <a:rPr lang="cs-CZ" b="1" dirty="0" smtClean="0">
                <a:solidFill>
                  <a:srgbClr val="00B050"/>
                </a:solidFill>
              </a:rPr>
              <a:t>Zítra </a:t>
            </a:r>
            <a:r>
              <a:rPr lang="cs-CZ" b="1" dirty="0">
                <a:solidFill>
                  <a:srgbClr val="00B050"/>
                </a:solidFill>
              </a:rPr>
              <a:t>bude v naší třídě o přestávkách určitě hodně </a:t>
            </a:r>
            <a:endParaRPr lang="cs-CZ" b="1" dirty="0" smtClean="0">
              <a:solidFill>
                <a:srgbClr val="00B050"/>
              </a:solidFill>
            </a:endParaRPr>
          </a:p>
          <a:p>
            <a:pPr marL="0" indent="0">
              <a:buNone/>
            </a:pPr>
            <a:r>
              <a:rPr lang="cs-CZ" b="1" dirty="0">
                <a:solidFill>
                  <a:srgbClr val="00B050"/>
                </a:solidFill>
              </a:rPr>
              <a:t> </a:t>
            </a:r>
            <a:r>
              <a:rPr lang="cs-CZ" b="1" dirty="0" smtClean="0">
                <a:solidFill>
                  <a:srgbClr val="00B050"/>
                </a:solidFill>
              </a:rPr>
              <a:t>            veselo</a:t>
            </a:r>
            <a:r>
              <a:rPr lang="cs-CZ" b="1" dirty="0">
                <a:solidFill>
                  <a:srgbClr val="00B050"/>
                </a:solidFill>
              </a:rPr>
              <a:t>.</a:t>
            </a:r>
          </a:p>
          <a:p>
            <a:pPr marL="0" indent="0">
              <a:buNone/>
            </a:pPr>
            <a:r>
              <a:rPr lang="cs-CZ" b="1" dirty="0"/>
              <a:t>V kamnech praská.              </a:t>
            </a:r>
            <a:endParaRPr lang="cs-CZ" b="1" dirty="0" smtClean="0"/>
          </a:p>
          <a:p>
            <a:pPr marL="0" indent="0">
              <a:buNone/>
            </a:pPr>
            <a:r>
              <a:rPr lang="cs-CZ" b="1" dirty="0" smtClean="0"/>
              <a:t>	</a:t>
            </a:r>
            <a:r>
              <a:rPr lang="cs-CZ" b="1" dirty="0" smtClean="0">
                <a:solidFill>
                  <a:srgbClr val="00B050"/>
                </a:solidFill>
              </a:rPr>
              <a:t>U </a:t>
            </a:r>
            <a:r>
              <a:rPr lang="cs-CZ" b="1" dirty="0">
                <a:solidFill>
                  <a:srgbClr val="00B050"/>
                </a:solidFill>
              </a:rPr>
              <a:t>naší babičky na chalupě příjemně praská v kamnech.</a:t>
            </a:r>
          </a:p>
          <a:p>
            <a:pPr marL="0" indent="0">
              <a:buNone/>
            </a:pPr>
            <a:r>
              <a:rPr lang="cs-CZ" b="1" dirty="0"/>
              <a:t>Hřmělo.                                 </a:t>
            </a:r>
            <a:endParaRPr lang="cs-CZ" b="1" dirty="0" smtClean="0"/>
          </a:p>
          <a:p>
            <a:pPr marL="0" indent="0">
              <a:buNone/>
            </a:pPr>
            <a:r>
              <a:rPr lang="cs-CZ" b="1" dirty="0" smtClean="0"/>
              <a:t>	</a:t>
            </a:r>
            <a:r>
              <a:rPr lang="cs-CZ" b="1" dirty="0" smtClean="0">
                <a:solidFill>
                  <a:srgbClr val="00B050"/>
                </a:solidFill>
              </a:rPr>
              <a:t>Včera </a:t>
            </a:r>
            <a:r>
              <a:rPr lang="cs-CZ" b="1" dirty="0">
                <a:solidFill>
                  <a:srgbClr val="00B050"/>
                </a:solidFill>
              </a:rPr>
              <a:t>večer venku hrozivě hřmělo.</a:t>
            </a:r>
          </a:p>
          <a:p>
            <a:pPr marL="0" indent="0">
              <a:buNone/>
            </a:pPr>
            <a:r>
              <a:rPr lang="cs-CZ" b="1" dirty="0"/>
              <a:t>Chumelilo.                            </a:t>
            </a:r>
            <a:endParaRPr lang="cs-CZ" b="1" dirty="0" smtClean="0"/>
          </a:p>
          <a:p>
            <a:pPr marL="0" indent="0">
              <a:buNone/>
            </a:pPr>
            <a:r>
              <a:rPr lang="cs-CZ" b="1" dirty="0" smtClean="0"/>
              <a:t>	</a:t>
            </a:r>
            <a:r>
              <a:rPr lang="cs-CZ" b="1" dirty="0" smtClean="0">
                <a:solidFill>
                  <a:srgbClr val="00B050"/>
                </a:solidFill>
              </a:rPr>
              <a:t>Loni </a:t>
            </a:r>
            <a:r>
              <a:rPr lang="cs-CZ" b="1" dirty="0">
                <a:solidFill>
                  <a:srgbClr val="00B050"/>
                </a:solidFill>
              </a:rPr>
              <a:t>o Vánocích celý den hustě chumelilo.</a:t>
            </a:r>
          </a:p>
          <a:p>
            <a:pPr marL="0" indent="0">
              <a:buNone/>
            </a:pPr>
            <a:r>
              <a:rPr lang="cs-CZ" b="1" dirty="0"/>
              <a:t>Je pěkně.                               </a:t>
            </a:r>
            <a:endParaRPr lang="cs-CZ" b="1" dirty="0" smtClean="0"/>
          </a:p>
          <a:p>
            <a:pPr marL="0" indent="0">
              <a:buNone/>
            </a:pPr>
            <a:r>
              <a:rPr lang="cs-CZ" b="1" dirty="0" smtClean="0"/>
              <a:t>	</a:t>
            </a:r>
            <a:r>
              <a:rPr lang="cs-CZ" b="1" dirty="0" smtClean="0">
                <a:solidFill>
                  <a:srgbClr val="00B050"/>
                </a:solidFill>
              </a:rPr>
              <a:t>V</a:t>
            </a:r>
            <a:r>
              <a:rPr lang="cs-CZ" b="1" dirty="0">
                <a:solidFill>
                  <a:srgbClr val="00B050"/>
                </a:solidFill>
              </a:rPr>
              <a:t> létě je u řeky Dyje vždycky pěkně.</a:t>
            </a:r>
          </a:p>
          <a:p>
            <a:pPr marL="0" indent="0">
              <a:buNone/>
            </a:pPr>
            <a:r>
              <a:rPr lang="cs-CZ" b="1" dirty="0"/>
              <a:t>Cvičit!                                   </a:t>
            </a:r>
            <a:endParaRPr lang="cs-CZ" b="1" dirty="0" smtClean="0"/>
          </a:p>
          <a:p>
            <a:pPr marL="0" indent="0">
              <a:buNone/>
            </a:pPr>
            <a:r>
              <a:rPr lang="cs-CZ" b="1" dirty="0" smtClean="0"/>
              <a:t>	</a:t>
            </a:r>
            <a:r>
              <a:rPr lang="cs-CZ" b="1" dirty="0" smtClean="0">
                <a:solidFill>
                  <a:srgbClr val="00B050"/>
                </a:solidFill>
              </a:rPr>
              <a:t>Pilně </a:t>
            </a:r>
            <a:r>
              <a:rPr lang="cs-CZ" b="1" dirty="0">
                <a:solidFill>
                  <a:srgbClr val="00B050"/>
                </a:solidFill>
              </a:rPr>
              <a:t>a pravidelně cvičit doma!</a:t>
            </a:r>
            <a:endParaRPr lang="cs-CZ" dirty="0">
              <a:solidFill>
                <a:srgbClr val="00B050"/>
              </a:solidFill>
            </a:endParaRPr>
          </a:p>
          <a:p>
            <a:endParaRPr lang="cs-CZ" dirty="0"/>
          </a:p>
        </p:txBody>
      </p:sp>
    </p:spTree>
    <p:extLst>
      <p:ext uri="{BB962C8B-B14F-4D97-AF65-F5344CB8AC3E}">
        <p14:creationId xmlns:p14="http://schemas.microsoft.com/office/powerpoint/2010/main" val="320561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9" dur="500"/>
                                        <p:tgtEl>
                                          <p:spTgt spid="3">
                                            <p:txEl>
                                              <p:pRg st="1" end="1"/>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p:cTn id="14" dur="500" fill="hold"/>
                                        <p:tgtEl>
                                          <p:spTgt spid="3">
                                            <p:txEl>
                                              <p:pRg st="3" end="3"/>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3" end="3"/>
                                            </p:txEl>
                                          </p:spTgt>
                                        </p:tgtEl>
                                        <p:attrNameLst>
                                          <p:attrName>ppt_h</p:attrName>
                                        </p:attrNameLst>
                                      </p:cBhvr>
                                      <p:tavLst>
                                        <p:tav tm="0">
                                          <p:val>
                                            <p:fltVal val="0"/>
                                          </p:val>
                                        </p:tav>
                                        <p:tav tm="100000">
                                          <p:val>
                                            <p:strVal val="#ppt_h"/>
                                          </p:val>
                                        </p:tav>
                                      </p:tavLst>
                                    </p:anim>
                                    <p:animEffect transition="in" filter="fade">
                                      <p:cBhvr>
                                        <p:cTn id="16" dur="500"/>
                                        <p:tgtEl>
                                          <p:spTgt spid="3">
                                            <p:txEl>
                                              <p:pRg st="3" end="3"/>
                                            </p:txEl>
                                          </p:spTgt>
                                        </p:tgtEl>
                                      </p:cBhvr>
                                    </p:animEffect>
                                  </p:childTnLst>
                                </p:cTn>
                              </p:par>
                              <p:par>
                                <p:cTn id="17" presetID="53" presetClass="entr" presetSubtype="16"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p:cTn id="19"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1" dur="500"/>
                                        <p:tgtEl>
                                          <p:spTgt spid="3">
                                            <p:txEl>
                                              <p:pRg st="4" end="4"/>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53" presetClass="entr" presetSubtype="16" fill="hold" nodeType="click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 calcmode="lin" valueType="num">
                                      <p:cBhvr>
                                        <p:cTn id="26" dur="500" fill="hold"/>
                                        <p:tgtEl>
                                          <p:spTgt spid="3">
                                            <p:txEl>
                                              <p:pRg st="6" end="6"/>
                                            </p:txEl>
                                          </p:spTgt>
                                        </p:tgtEl>
                                        <p:attrNameLst>
                                          <p:attrName>ppt_w</p:attrName>
                                        </p:attrNameLst>
                                      </p:cBhvr>
                                      <p:tavLst>
                                        <p:tav tm="0">
                                          <p:val>
                                            <p:fltVal val="0"/>
                                          </p:val>
                                        </p:tav>
                                        <p:tav tm="100000">
                                          <p:val>
                                            <p:strVal val="#ppt_w"/>
                                          </p:val>
                                        </p:tav>
                                      </p:tavLst>
                                    </p:anim>
                                    <p:anim calcmode="lin" valueType="num">
                                      <p:cBhvr>
                                        <p:cTn id="27" dur="500" fill="hold"/>
                                        <p:tgtEl>
                                          <p:spTgt spid="3">
                                            <p:txEl>
                                              <p:pRg st="6" end="6"/>
                                            </p:txEl>
                                          </p:spTgt>
                                        </p:tgtEl>
                                        <p:attrNameLst>
                                          <p:attrName>ppt_h</p:attrName>
                                        </p:attrNameLst>
                                      </p:cBhvr>
                                      <p:tavLst>
                                        <p:tav tm="0">
                                          <p:val>
                                            <p:fltVal val="0"/>
                                          </p:val>
                                        </p:tav>
                                        <p:tav tm="100000">
                                          <p:val>
                                            <p:strVal val="#ppt_h"/>
                                          </p:val>
                                        </p:tav>
                                      </p:tavLst>
                                    </p:anim>
                                    <p:animEffect transition="in" filter="fade">
                                      <p:cBhvr>
                                        <p:cTn id="28" dur="5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53" presetClass="entr" presetSubtype="16"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anim calcmode="lin" valueType="num">
                                      <p:cBhvr>
                                        <p:cTn id="33" dur="500" fill="hold"/>
                                        <p:tgtEl>
                                          <p:spTgt spid="3">
                                            <p:txEl>
                                              <p:pRg st="8" end="8"/>
                                            </p:txEl>
                                          </p:spTgt>
                                        </p:tgtEl>
                                        <p:attrNameLst>
                                          <p:attrName>ppt_w</p:attrName>
                                        </p:attrNameLst>
                                      </p:cBhvr>
                                      <p:tavLst>
                                        <p:tav tm="0">
                                          <p:val>
                                            <p:fltVal val="0"/>
                                          </p:val>
                                        </p:tav>
                                        <p:tav tm="100000">
                                          <p:val>
                                            <p:strVal val="#ppt_w"/>
                                          </p:val>
                                        </p:tav>
                                      </p:tavLst>
                                    </p:anim>
                                    <p:anim calcmode="lin" valueType="num">
                                      <p:cBhvr>
                                        <p:cTn id="34" dur="500" fill="hold"/>
                                        <p:tgtEl>
                                          <p:spTgt spid="3">
                                            <p:txEl>
                                              <p:pRg st="8" end="8"/>
                                            </p:txEl>
                                          </p:spTgt>
                                        </p:tgtEl>
                                        <p:attrNameLst>
                                          <p:attrName>ppt_h</p:attrName>
                                        </p:attrNameLst>
                                      </p:cBhvr>
                                      <p:tavLst>
                                        <p:tav tm="0">
                                          <p:val>
                                            <p:fltVal val="0"/>
                                          </p:val>
                                        </p:tav>
                                        <p:tav tm="100000">
                                          <p:val>
                                            <p:strVal val="#ppt_h"/>
                                          </p:val>
                                        </p:tav>
                                      </p:tavLst>
                                    </p:anim>
                                    <p:animEffect transition="in" filter="fade">
                                      <p:cBhvr>
                                        <p:cTn id="35" dur="500"/>
                                        <p:tgtEl>
                                          <p:spTgt spid="3">
                                            <p:txEl>
                                              <p:pRg st="8" end="8"/>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53" presetClass="entr" presetSubtype="16" fill="hold" nodeType="clickEffect">
                                  <p:stCondLst>
                                    <p:cond delay="0"/>
                                  </p:stCondLst>
                                  <p:childTnLst>
                                    <p:set>
                                      <p:cBhvr>
                                        <p:cTn id="39" dur="1" fill="hold">
                                          <p:stCondLst>
                                            <p:cond delay="0"/>
                                          </p:stCondLst>
                                        </p:cTn>
                                        <p:tgtEl>
                                          <p:spTgt spid="3">
                                            <p:txEl>
                                              <p:pRg st="10" end="10"/>
                                            </p:txEl>
                                          </p:spTgt>
                                        </p:tgtEl>
                                        <p:attrNameLst>
                                          <p:attrName>style.visibility</p:attrName>
                                        </p:attrNameLst>
                                      </p:cBhvr>
                                      <p:to>
                                        <p:strVal val="visible"/>
                                      </p:to>
                                    </p:set>
                                    <p:anim calcmode="lin" valueType="num">
                                      <p:cBhvr>
                                        <p:cTn id="40" dur="500" fill="hold"/>
                                        <p:tgtEl>
                                          <p:spTgt spid="3">
                                            <p:txEl>
                                              <p:pRg st="10" end="10"/>
                                            </p:txEl>
                                          </p:spTgt>
                                        </p:tgtEl>
                                        <p:attrNameLst>
                                          <p:attrName>ppt_w</p:attrName>
                                        </p:attrNameLst>
                                      </p:cBhvr>
                                      <p:tavLst>
                                        <p:tav tm="0">
                                          <p:val>
                                            <p:fltVal val="0"/>
                                          </p:val>
                                        </p:tav>
                                        <p:tav tm="100000">
                                          <p:val>
                                            <p:strVal val="#ppt_w"/>
                                          </p:val>
                                        </p:tav>
                                      </p:tavLst>
                                    </p:anim>
                                    <p:anim calcmode="lin" valueType="num">
                                      <p:cBhvr>
                                        <p:cTn id="41" dur="500" fill="hold"/>
                                        <p:tgtEl>
                                          <p:spTgt spid="3">
                                            <p:txEl>
                                              <p:pRg st="10" end="10"/>
                                            </p:txEl>
                                          </p:spTgt>
                                        </p:tgtEl>
                                        <p:attrNameLst>
                                          <p:attrName>ppt_h</p:attrName>
                                        </p:attrNameLst>
                                      </p:cBhvr>
                                      <p:tavLst>
                                        <p:tav tm="0">
                                          <p:val>
                                            <p:fltVal val="0"/>
                                          </p:val>
                                        </p:tav>
                                        <p:tav tm="100000">
                                          <p:val>
                                            <p:strVal val="#ppt_h"/>
                                          </p:val>
                                        </p:tav>
                                      </p:tavLst>
                                    </p:anim>
                                    <p:animEffect transition="in" filter="fade">
                                      <p:cBhvr>
                                        <p:cTn id="42" dur="500"/>
                                        <p:tgtEl>
                                          <p:spTgt spid="3">
                                            <p:txEl>
                                              <p:pRg st="10" end="1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53" presetClass="entr" presetSubtype="16" fill="hold" nodeType="clickEffect">
                                  <p:stCondLst>
                                    <p:cond delay="0"/>
                                  </p:stCondLst>
                                  <p:childTnLst>
                                    <p:set>
                                      <p:cBhvr>
                                        <p:cTn id="46" dur="1" fill="hold">
                                          <p:stCondLst>
                                            <p:cond delay="0"/>
                                          </p:stCondLst>
                                        </p:cTn>
                                        <p:tgtEl>
                                          <p:spTgt spid="3">
                                            <p:txEl>
                                              <p:pRg st="12" end="12"/>
                                            </p:txEl>
                                          </p:spTgt>
                                        </p:tgtEl>
                                        <p:attrNameLst>
                                          <p:attrName>style.visibility</p:attrName>
                                        </p:attrNameLst>
                                      </p:cBhvr>
                                      <p:to>
                                        <p:strVal val="visible"/>
                                      </p:to>
                                    </p:set>
                                    <p:anim calcmode="lin" valueType="num">
                                      <p:cBhvr>
                                        <p:cTn id="47" dur="500" fill="hold"/>
                                        <p:tgtEl>
                                          <p:spTgt spid="3">
                                            <p:txEl>
                                              <p:pRg st="12" end="12"/>
                                            </p:txEl>
                                          </p:spTgt>
                                        </p:tgtEl>
                                        <p:attrNameLst>
                                          <p:attrName>ppt_w</p:attrName>
                                        </p:attrNameLst>
                                      </p:cBhvr>
                                      <p:tavLst>
                                        <p:tav tm="0">
                                          <p:val>
                                            <p:fltVal val="0"/>
                                          </p:val>
                                        </p:tav>
                                        <p:tav tm="100000">
                                          <p:val>
                                            <p:strVal val="#ppt_w"/>
                                          </p:val>
                                        </p:tav>
                                      </p:tavLst>
                                    </p:anim>
                                    <p:anim calcmode="lin" valueType="num">
                                      <p:cBhvr>
                                        <p:cTn id="48" dur="500" fill="hold"/>
                                        <p:tgtEl>
                                          <p:spTgt spid="3">
                                            <p:txEl>
                                              <p:pRg st="12" end="12"/>
                                            </p:txEl>
                                          </p:spTgt>
                                        </p:tgtEl>
                                        <p:attrNameLst>
                                          <p:attrName>ppt_h</p:attrName>
                                        </p:attrNameLst>
                                      </p:cBhvr>
                                      <p:tavLst>
                                        <p:tav tm="0">
                                          <p:val>
                                            <p:fltVal val="0"/>
                                          </p:val>
                                        </p:tav>
                                        <p:tav tm="100000">
                                          <p:val>
                                            <p:strVal val="#ppt_h"/>
                                          </p:val>
                                        </p:tav>
                                      </p:tavLst>
                                    </p:anim>
                                    <p:animEffect transition="in" filter="fade">
                                      <p:cBhvr>
                                        <p:cTn id="49" dur="500"/>
                                        <p:tgtEl>
                                          <p:spTgt spid="3">
                                            <p:txEl>
                                              <p:pRg st="12" end="12"/>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53" presetClass="entr" presetSubtype="16" fill="hold" nodeType="clickEffect">
                                  <p:stCondLst>
                                    <p:cond delay="0"/>
                                  </p:stCondLst>
                                  <p:childTnLst>
                                    <p:set>
                                      <p:cBhvr>
                                        <p:cTn id="53" dur="1" fill="hold">
                                          <p:stCondLst>
                                            <p:cond delay="0"/>
                                          </p:stCondLst>
                                        </p:cTn>
                                        <p:tgtEl>
                                          <p:spTgt spid="3">
                                            <p:txEl>
                                              <p:pRg st="14" end="14"/>
                                            </p:txEl>
                                          </p:spTgt>
                                        </p:tgtEl>
                                        <p:attrNameLst>
                                          <p:attrName>style.visibility</p:attrName>
                                        </p:attrNameLst>
                                      </p:cBhvr>
                                      <p:to>
                                        <p:strVal val="visible"/>
                                      </p:to>
                                    </p:set>
                                    <p:anim calcmode="lin" valueType="num">
                                      <p:cBhvr>
                                        <p:cTn id="54" dur="500" fill="hold"/>
                                        <p:tgtEl>
                                          <p:spTgt spid="3">
                                            <p:txEl>
                                              <p:pRg st="14" end="14"/>
                                            </p:txEl>
                                          </p:spTgt>
                                        </p:tgtEl>
                                        <p:attrNameLst>
                                          <p:attrName>ppt_w</p:attrName>
                                        </p:attrNameLst>
                                      </p:cBhvr>
                                      <p:tavLst>
                                        <p:tav tm="0">
                                          <p:val>
                                            <p:fltVal val="0"/>
                                          </p:val>
                                        </p:tav>
                                        <p:tav tm="100000">
                                          <p:val>
                                            <p:strVal val="#ppt_w"/>
                                          </p:val>
                                        </p:tav>
                                      </p:tavLst>
                                    </p:anim>
                                    <p:anim calcmode="lin" valueType="num">
                                      <p:cBhvr>
                                        <p:cTn id="55" dur="500" fill="hold"/>
                                        <p:tgtEl>
                                          <p:spTgt spid="3">
                                            <p:txEl>
                                              <p:pRg st="14" end="14"/>
                                            </p:txEl>
                                          </p:spTgt>
                                        </p:tgtEl>
                                        <p:attrNameLst>
                                          <p:attrName>ppt_h</p:attrName>
                                        </p:attrNameLst>
                                      </p:cBhvr>
                                      <p:tavLst>
                                        <p:tav tm="0">
                                          <p:val>
                                            <p:fltVal val="0"/>
                                          </p:val>
                                        </p:tav>
                                        <p:tav tm="100000">
                                          <p:val>
                                            <p:strVal val="#ppt_h"/>
                                          </p:val>
                                        </p:tav>
                                      </p:tavLst>
                                    </p:anim>
                                    <p:animEffect transition="in" filter="fade">
                                      <p:cBhvr>
                                        <p:cTn id="56"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119</TotalTime>
  <Words>938</Words>
  <Application>Microsoft Office PowerPoint</Application>
  <PresentationFormat>Předvádění na obrazovce (4:3)</PresentationFormat>
  <Paragraphs>322</Paragraphs>
  <Slides>29</Slides>
  <Notes>0</Notes>
  <HiddenSlides>0</HiddenSlides>
  <MMClips>0</MMClips>
  <ScaleCrop>false</ScaleCrop>
  <HeadingPairs>
    <vt:vector size="4" baseType="variant">
      <vt:variant>
        <vt:lpstr>Motiv</vt:lpstr>
      </vt:variant>
      <vt:variant>
        <vt:i4>1</vt:i4>
      </vt:variant>
      <vt:variant>
        <vt:lpstr>Nadpisy snímků</vt:lpstr>
      </vt:variant>
      <vt:variant>
        <vt:i4>29</vt:i4>
      </vt:variant>
    </vt:vector>
  </HeadingPairs>
  <TitlesOfParts>
    <vt:vector size="30" baseType="lpstr">
      <vt:lpstr>Bohatý</vt:lpstr>
      <vt:lpstr>Věta jednoduchá</vt:lpstr>
      <vt:lpstr>Věta jednoduchá</vt:lpstr>
      <vt:lpstr>Rozděl větu dvojčlennou na část podmětnou a přísudkovou :</vt:lpstr>
      <vt:lpstr>Podle základu věty dělíme věty jednočlenné na :</vt:lpstr>
      <vt:lpstr>Základním členem větného ekvivalentu  může být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Rozděl věty na věty dvojčlenné (VD), věty jednočlenné (VJ) a větný ekvivalent (VE) :</vt:lpstr>
      <vt:lpstr>Vyjádři obsah věty dvojčlenné větou jednočlennou :</vt:lpstr>
      <vt:lpstr>Vyjádři obsah věty jednočlenné větou dvojčlennou.</vt:lpstr>
      <vt:lpstr>Rozvíjej jednočlenné věty, utvoř je co nejdelší.</vt:lpstr>
    </vt:vector>
  </TitlesOfParts>
  <Company>B@IT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Věta jednoduchá</dc:title>
  <dc:creator>Vlastník</dc:creator>
  <cp:lastModifiedBy>Vlastník</cp:lastModifiedBy>
  <cp:revision>15</cp:revision>
  <dcterms:created xsi:type="dcterms:W3CDTF">2012-11-25T09:29:28Z</dcterms:created>
  <dcterms:modified xsi:type="dcterms:W3CDTF">2013-03-04T13:12:56Z</dcterms:modified>
</cp:coreProperties>
</file>