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tags/tag7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7" r:id="rId3"/>
    <p:sldId id="256" r:id="rId4"/>
    <p:sldId id="257" r:id="rId5"/>
    <p:sldId id="258" r:id="rId6"/>
    <p:sldId id="259" r:id="rId7"/>
    <p:sldId id="262" r:id="rId8"/>
    <p:sldId id="261" r:id="rId9"/>
    <p:sldId id="263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</a:t>
          </a:r>
          <a:r>
            <a:rPr lang="cs-CZ" sz="2000" baseline="0" dirty="0" smtClean="0">
              <a:solidFill>
                <a:srgbClr val="FF0000"/>
              </a:solidFill>
            </a:rPr>
            <a:t>2</a:t>
          </a:r>
          <a:r>
            <a:rPr lang="cs-CZ" sz="2000" baseline="0" dirty="0" smtClean="0"/>
            <a:t>_INOVACE_11</a:t>
          </a:r>
          <a:r>
            <a:rPr lang="cs-CZ" sz="2000" baseline="0" dirty="0" smtClean="0">
              <a:solidFill>
                <a:srgbClr val="FF0000"/>
              </a:solidFill>
            </a:rPr>
            <a:t>_D_06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 – 6.B – Střední doba kamenná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CF12D7-394C-4EEE-9A39-3B7CC0A96C1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38264A-16B3-45B5-80AA-6A639CD81895}" type="presOf" srcId="{757F3AB3-0718-4624-B441-E567A8F0AB56}" destId="{333A1088-737F-45CB-B68E-254E46348037}" srcOrd="0" destOrd="0" presId="urn:microsoft.com/office/officeart/2005/8/layout/target3"/>
    <dgm:cxn modelId="{004317A7-5F07-474A-A68B-1B7FA16755EA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BE004EC-A89D-4C42-8A5E-8E2128968927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6B459E-86BB-44E2-93DD-532BD710735E}" type="presOf" srcId="{D1B46980-6531-4606-95E6-44980827E919}" destId="{2BE915AB-18AA-4053-B92C-3BFC9ED204BB}" srcOrd="1" destOrd="0" presId="urn:microsoft.com/office/officeart/2005/8/layout/target3"/>
    <dgm:cxn modelId="{421EDFAC-17B5-4417-876E-FD0B5403FE1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30F70C-3FA8-4326-9C1F-139C6E6B128F}" type="presOf" srcId="{B651F6E3-6281-48DB-9319-2AEAFDAE7572}" destId="{619D679B-A015-4ECF-8348-D1034C574F40}" srcOrd="0" destOrd="0" presId="urn:microsoft.com/office/officeart/2005/8/layout/target3"/>
    <dgm:cxn modelId="{01D43BA1-3D96-4ADE-9ACA-4FBFB4FD09CB}" type="presOf" srcId="{4C35D32F-0EAB-4CD7-82EE-45574DC2A586}" destId="{890E4F0B-2866-4A3F-A3C7-2A14B1797930}" srcOrd="1" destOrd="0" presId="urn:microsoft.com/office/officeart/2005/8/layout/target3"/>
    <dgm:cxn modelId="{FE5A65E3-DF72-48A6-8D05-5F1121DC28BE}" type="presOf" srcId="{4C35D32F-0EAB-4CD7-82EE-45574DC2A586}" destId="{8BEBB6EC-1DAA-4CAC-8A25-BC0FCBD5DBD5}" srcOrd="0" destOrd="0" presId="urn:microsoft.com/office/officeart/2005/8/layout/target3"/>
    <dgm:cxn modelId="{EF4B363B-AD59-403F-B5A3-9CBB4DD66A56}" type="presOf" srcId="{D8197B8C-B260-4A16-BDF4-0947B075E274}" destId="{25B08C86-7E15-44DC-BE7F-FFB55DD49D12}" srcOrd="0" destOrd="0" presId="urn:microsoft.com/office/officeart/2005/8/layout/target3"/>
    <dgm:cxn modelId="{C151F6F6-4368-4A52-9ACB-F2CC1BC87E44}" type="presOf" srcId="{B651F6E3-6281-48DB-9319-2AEAFDAE7572}" destId="{6BB5E863-4638-4E1D-BFDE-399D028AC4ED}" srcOrd="1" destOrd="0" presId="urn:microsoft.com/office/officeart/2005/8/layout/target3"/>
    <dgm:cxn modelId="{1DEA9FD8-4A37-4719-BC29-1CEDC4ECB61F}" type="presParOf" srcId="{333A1088-737F-45CB-B68E-254E46348037}" destId="{F5ABB229-8D3B-4694-996A-96F23CF14429}" srcOrd="0" destOrd="0" presId="urn:microsoft.com/office/officeart/2005/8/layout/target3"/>
    <dgm:cxn modelId="{0A92CD97-2412-4212-B47E-D29F7B495EBE}" type="presParOf" srcId="{333A1088-737F-45CB-B68E-254E46348037}" destId="{F41139FD-01EE-4571-8B17-4FB00FC51163}" srcOrd="1" destOrd="0" presId="urn:microsoft.com/office/officeart/2005/8/layout/target3"/>
    <dgm:cxn modelId="{916ECBC4-F87E-4193-9078-FD5364920B3D}" type="presParOf" srcId="{333A1088-737F-45CB-B68E-254E46348037}" destId="{D005CE8C-CC26-4C3E-AC11-E15060ECD759}" srcOrd="2" destOrd="0" presId="urn:microsoft.com/office/officeart/2005/8/layout/target3"/>
    <dgm:cxn modelId="{268724C4-3845-4A3A-8484-EC767358407B}" type="presParOf" srcId="{333A1088-737F-45CB-B68E-254E46348037}" destId="{2C702D82-9B77-49B7-9568-BB8EB47C3372}" srcOrd="3" destOrd="0" presId="urn:microsoft.com/office/officeart/2005/8/layout/target3"/>
    <dgm:cxn modelId="{C760C6EE-E11C-443E-92E1-B0D172B6364D}" type="presParOf" srcId="{333A1088-737F-45CB-B68E-254E46348037}" destId="{A52A0455-90FF-4808-ABD0-F02540D31D5A}" srcOrd="4" destOrd="0" presId="urn:microsoft.com/office/officeart/2005/8/layout/target3"/>
    <dgm:cxn modelId="{AB9A85F5-0DD4-4576-A775-98644D64BEC3}" type="presParOf" srcId="{333A1088-737F-45CB-B68E-254E46348037}" destId="{6140AFEC-043D-4C43-A2F9-D0F5331DF3A3}" srcOrd="5" destOrd="0" presId="urn:microsoft.com/office/officeart/2005/8/layout/target3"/>
    <dgm:cxn modelId="{77AA3DE5-5C2C-44CC-BF08-0E345E5BC547}" type="presParOf" srcId="{333A1088-737F-45CB-B68E-254E46348037}" destId="{9358AC05-5D7D-4327-9F80-1AD486AEA664}" srcOrd="6" destOrd="0" presId="urn:microsoft.com/office/officeart/2005/8/layout/target3"/>
    <dgm:cxn modelId="{66B9C85F-68FB-46E2-A09A-DFF0D3519D1B}" type="presParOf" srcId="{333A1088-737F-45CB-B68E-254E46348037}" destId="{313FC574-E1CD-4FB4-B054-0B805CE0447D}" srcOrd="7" destOrd="0" presId="urn:microsoft.com/office/officeart/2005/8/layout/target3"/>
    <dgm:cxn modelId="{6CCEF6AC-EF7C-4706-AFF1-B63EB974C623}" type="presParOf" srcId="{333A1088-737F-45CB-B68E-254E46348037}" destId="{619D679B-A015-4ECF-8348-D1034C574F40}" srcOrd="8" destOrd="0" presId="urn:microsoft.com/office/officeart/2005/8/layout/target3"/>
    <dgm:cxn modelId="{DD814193-79A2-4E4D-AC1E-F6EE223A90E1}" type="presParOf" srcId="{333A1088-737F-45CB-B68E-254E46348037}" destId="{322283A8-4A27-4CDA-BAE3-F381106A9174}" srcOrd="9" destOrd="0" presId="urn:microsoft.com/office/officeart/2005/8/layout/target3"/>
    <dgm:cxn modelId="{DB75E35B-EBC2-49F2-9ECD-C89863F07CDF}" type="presParOf" srcId="{333A1088-737F-45CB-B68E-254E46348037}" destId="{FFC9F71D-1B4F-4AD9-A4A6-86ADEFC8AF5C}" srcOrd="10" destOrd="0" presId="urn:microsoft.com/office/officeart/2005/8/layout/target3"/>
    <dgm:cxn modelId="{77F90F1A-ACB3-4030-B686-A1E18C220C3D}" type="presParOf" srcId="{333A1088-737F-45CB-B68E-254E46348037}" destId="{25B08C86-7E15-44DC-BE7F-FFB55DD49D12}" srcOrd="11" destOrd="0" presId="urn:microsoft.com/office/officeart/2005/8/layout/target3"/>
    <dgm:cxn modelId="{7BDDCBA2-B306-4493-B6F0-3BE0B9E3EC52}" type="presParOf" srcId="{333A1088-737F-45CB-B68E-254E46348037}" destId="{76644BE8-9D7C-4C09-B250-3D10AF48CBB7}" srcOrd="12" destOrd="0" presId="urn:microsoft.com/office/officeart/2005/8/layout/target3"/>
    <dgm:cxn modelId="{0DC5538D-1008-4961-8D49-2D3973E1ACFB}" type="presParOf" srcId="{333A1088-737F-45CB-B68E-254E46348037}" destId="{EE85B701-7295-41C0-BA7A-34D3756A2AE6}" srcOrd="13" destOrd="0" presId="urn:microsoft.com/office/officeart/2005/8/layout/target3"/>
    <dgm:cxn modelId="{A8FEA63D-C555-4D73-8B69-2EBC3425A51E}" type="presParOf" srcId="{333A1088-737F-45CB-B68E-254E46348037}" destId="{8BEBB6EC-1DAA-4CAC-8A25-BC0FCBD5DBD5}" srcOrd="14" destOrd="0" presId="urn:microsoft.com/office/officeart/2005/8/layout/target3"/>
    <dgm:cxn modelId="{FBE8D336-2493-444F-8273-65699976DBB0}" type="presParOf" srcId="{333A1088-737F-45CB-B68E-254E46348037}" destId="{AED2198E-93D5-4001-81B4-73124B309672}" srcOrd="15" destOrd="0" presId="urn:microsoft.com/office/officeart/2005/8/layout/target3"/>
    <dgm:cxn modelId="{23CB281F-F820-491D-80D8-33B21DCF466F}" type="presParOf" srcId="{333A1088-737F-45CB-B68E-254E46348037}" destId="{2BE915AB-18AA-4053-B92C-3BFC9ED204BB}" srcOrd="16" destOrd="0" presId="urn:microsoft.com/office/officeart/2005/8/layout/target3"/>
    <dgm:cxn modelId="{A788BBB1-FC18-44F0-8DA9-E2CF6CFA16E8}" type="presParOf" srcId="{333A1088-737F-45CB-B68E-254E46348037}" destId="{6BB5E863-4638-4E1D-BFDE-399D028AC4ED}" srcOrd="17" destOrd="0" presId="urn:microsoft.com/office/officeart/2005/8/layout/target3"/>
    <dgm:cxn modelId="{34FD8940-FEA4-4082-A67E-3551FB4EFF4E}" type="presParOf" srcId="{333A1088-737F-45CB-B68E-254E46348037}" destId="{5A5FFA88-C948-4069-8E93-59FA12366E83}" srcOrd="18" destOrd="0" presId="urn:microsoft.com/office/officeart/2005/8/layout/target3"/>
    <dgm:cxn modelId="{0FADDD6C-B216-472D-ABAF-E7E585B5176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</a:t>
          </a:r>
          <a:r>
            <a:rPr lang="cs-CZ" sz="2000" kern="1200" baseline="0" dirty="0" smtClean="0">
              <a:solidFill>
                <a:srgbClr val="FF0000"/>
              </a:solidFill>
            </a:rPr>
            <a:t>2</a:t>
          </a:r>
          <a:r>
            <a:rPr lang="cs-CZ" sz="2000" kern="1200" baseline="0" dirty="0" smtClean="0"/>
            <a:t>_INOVACE_11</a:t>
          </a:r>
          <a:r>
            <a:rPr lang="cs-CZ" sz="2000" kern="1200" baseline="0" dirty="0" smtClean="0">
              <a:solidFill>
                <a:srgbClr val="FF0000"/>
              </a:solidFill>
            </a:rPr>
            <a:t>_D_06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</a:t>
          </a:r>
          <a:r>
            <a:rPr lang="cs-CZ" sz="2000" kern="1200" dirty="0" smtClean="0">
              <a:solidFill>
                <a:srgbClr val="FF0000"/>
              </a:solidFill>
            </a:rPr>
            <a:t> – 6.B – Střední doba kamenná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D61CDD-CDAC-46AC-8D21-F9E7BF86F5AA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637591-7C16-431A-B2E2-2988984EB6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4806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1D70333-EE3D-4E0C-998A-B27274CAE97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A867EF8-FBEE-40A2-993F-DC6CED558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openxmlformats.org/officeDocument/2006/relationships/tags" Target="../tags/tag1.xml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openxmlformats.org/officeDocument/2006/relationships/tags" Target="../tags/tag2.xml"/><Relationship Id="rId5" Type="http://schemas.openxmlformats.org/officeDocument/2006/relationships/image" Target="../media/image2.png"/><Relationship Id="rId4" Type="http://schemas.microsoft.com/office/2007/relationships/media" Target="../media/media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wav"/><Relationship Id="rId1" Type="http://schemas.openxmlformats.org/officeDocument/2006/relationships/tags" Target="../tags/tag3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microsoft.com/office/2007/relationships/media" Target="../media/media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openxmlformats.org/officeDocument/2006/relationships/tags" Target="../tags/tag4.xml"/><Relationship Id="rId5" Type="http://schemas.openxmlformats.org/officeDocument/2006/relationships/image" Target="../media/image2.png"/><Relationship Id="rId4" Type="http://schemas.microsoft.com/office/2007/relationships/media" Target="../media/media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wav"/><Relationship Id="rId1" Type="http://schemas.openxmlformats.org/officeDocument/2006/relationships/tags" Target="../tags/tag5.xml"/><Relationship Id="rId6" Type="http://schemas.openxmlformats.org/officeDocument/2006/relationships/image" Target="../media/image2.png"/><Relationship Id="rId5" Type="http://schemas.microsoft.com/office/2007/relationships/media" Target="../media/media5.wav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wav"/><Relationship Id="rId1" Type="http://schemas.openxmlformats.org/officeDocument/2006/relationships/tags" Target="../tags/tag6.xml"/><Relationship Id="rId5" Type="http://schemas.openxmlformats.org/officeDocument/2006/relationships/image" Target="../media/image2.png"/><Relationship Id="rId4" Type="http://schemas.microsoft.com/office/2007/relationships/media" Target="../media/media6.wav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media" Target="../media/media7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wmf"/><Relationship Id="rId2" Type="http://schemas.openxmlformats.org/officeDocument/2006/relationships/audio" Target="../media/media7.wav"/><Relationship Id="rId1" Type="http://schemas.openxmlformats.org/officeDocument/2006/relationships/tags" Target="../tags/tag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wav"/><Relationship Id="rId1" Type="http://schemas.openxmlformats.org/officeDocument/2006/relationships/tags" Target="../tags/tag8.xml"/><Relationship Id="rId5" Type="http://schemas.openxmlformats.org/officeDocument/2006/relationships/image" Target="../media/image2.png"/><Relationship Id="rId4" Type="http://schemas.microsoft.com/office/2007/relationships/media" Target="../media/media8.wa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032090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4427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k výkladu dějepisného učiva 6.ročníku. Přehledně a názorně seznamuje žáky s hlavními znaky střední doby kamenné (mezolitu), pomáhá vysvětlovat hlavní změny prostředí a ve vývoji lidského rodu. </a:t>
            </a:r>
          </a:p>
          <a:p>
            <a:r>
              <a:rPr lang="cs-CZ" dirty="0" smtClean="0"/>
              <a:t>Součástí prezentace je závěrečné shrnutí, které lze využít jako zápisu celého učiva.</a:t>
            </a:r>
          </a:p>
          <a:p>
            <a:r>
              <a:rPr lang="cs-CZ" dirty="0" smtClean="0"/>
              <a:t>Využití materiálu při výuce bylo velmi jednoduché, výklad učiva byl pro žáky přehlednější a zajímavější. Pozitivně reagovali na tento </a:t>
            </a:r>
            <a:r>
              <a:rPr lang="cs-CZ" smtClean="0"/>
              <a:t>způsob výkladu.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533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MEZOLIT</a:t>
            </a:r>
            <a:br>
              <a:rPr lang="cs-CZ" dirty="0" smtClean="0"/>
            </a:br>
            <a:r>
              <a:rPr lang="cs-CZ" sz="3200" dirty="0" smtClean="0"/>
              <a:t>STŘEDNÍ DOBA KAMENNÁ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OBDOBÍ PŘED 8000 – 5500 př.n.l.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834360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149"/>
    </mc:Choice>
    <mc:Fallback>
      <p:transition spd="slow" advTm="26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MEZOLIT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období je jen pouhé pokračování předchozího vývoje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nastává oteplení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vlhkost a teplota vzduchu stoupá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v</a:t>
            </a:r>
            <a:r>
              <a:rPr lang="cs-CZ" sz="3600" dirty="0" smtClean="0"/>
              <a:t>liv na člověka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v</a:t>
            </a:r>
            <a:r>
              <a:rPr lang="cs-CZ" sz="3600" dirty="0" smtClean="0"/>
              <a:t>liv na výskyt zvířat a rostlin</a:t>
            </a:r>
            <a:endParaRPr lang="cs-CZ" sz="3600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411367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1977"/>
    </mc:Choice>
    <mc:Fallback>
      <p:transition spd="slow" advTm="31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 celé </a:t>
            </a:r>
            <a:r>
              <a:rPr lang="cs-CZ" sz="4400" dirty="0" smtClean="0"/>
              <a:t>zeměkoule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l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/>
              <a:t>z</a:t>
            </a:r>
            <a:r>
              <a:rPr lang="cs-CZ" sz="2800" dirty="0" smtClean="0"/>
              <a:t>měna podnebí</a:t>
            </a:r>
          </a:p>
          <a:p>
            <a:pPr marL="285750" indent="-285750" algn="l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/>
              <a:t>oteplení</a:t>
            </a:r>
          </a:p>
          <a:p>
            <a:pPr marL="285750" indent="-285750" algn="l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 smtClean="0"/>
              <a:t>ústup ledovce</a:t>
            </a:r>
          </a:p>
          <a:p>
            <a:pPr marL="285750" indent="-285750" algn="l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 smtClean="0"/>
              <a:t>zvýšení hladiny světových moří</a:t>
            </a:r>
          </a:p>
        </p:txBody>
      </p:sp>
      <p:pic>
        <p:nvPicPr>
          <p:cNvPr id="6" name="Zvuk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Demeter\AppData\Local\Microsoft\Windows\Temporary Internet Files\Content.IE5\W486YETT\MP9004100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39456"/>
            <a:ext cx="4535799" cy="5589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577100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3998"/>
    </mc:Choice>
    <mc:Fallback>
      <p:transition spd="slow" advTm="13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člověka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v</a:t>
            </a:r>
            <a:r>
              <a:rPr lang="cs-CZ" dirty="0" smtClean="0"/>
              <a:t>liv </a:t>
            </a:r>
            <a:r>
              <a:rPr lang="cs-CZ" dirty="0" smtClean="0"/>
              <a:t>přírodních podmínek na vývoj, výskyt člověka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</a:t>
            </a:r>
            <a:r>
              <a:rPr lang="cs-CZ" dirty="0" smtClean="0"/>
              <a:t>álezy i v </a:t>
            </a:r>
            <a:r>
              <a:rPr lang="cs-CZ" dirty="0" smtClean="0"/>
              <a:t>Americe </a:t>
            </a:r>
            <a:r>
              <a:rPr lang="cs-CZ" dirty="0" smtClean="0"/>
              <a:t>a </a:t>
            </a:r>
            <a:r>
              <a:rPr lang="cs-CZ" dirty="0" smtClean="0"/>
              <a:t>Austrálii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</a:t>
            </a:r>
            <a:r>
              <a:rPr lang="cs-CZ" dirty="0" smtClean="0"/>
              <a:t>merický </a:t>
            </a:r>
            <a:r>
              <a:rPr lang="cs-CZ" dirty="0" smtClean="0"/>
              <a:t>antropolog Aleš Hrdlička prokázal, že člověk přišel z Asie do Ameriky přes Beringovu úžinu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</a:t>
            </a:r>
            <a:r>
              <a:rPr lang="cs-CZ" smtClean="0"/>
              <a:t>řizpůsobuje </a:t>
            </a:r>
            <a:r>
              <a:rPr lang="cs-CZ" dirty="0" smtClean="0"/>
              <a:t>se novým místním podmínkám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DOCHÁZÍ K ODLIŠENÍ LIDSKÝCH RAS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4074715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5872"/>
    </mc:Choice>
    <mc:Fallback>
      <p:transition spd="slow" advTm="15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Přírodní podmínky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000" dirty="0"/>
              <a:t>Dochází k zalesnění země (bříza, </a:t>
            </a:r>
            <a:r>
              <a:rPr lang="cs-CZ" sz="2000" dirty="0" smtClean="0"/>
              <a:t> borovice, dub)</a:t>
            </a:r>
          </a:p>
          <a:p>
            <a:r>
              <a:rPr lang="cs-CZ" sz="2000" dirty="0"/>
              <a:t>Velká stádní zvěř vyhynula, přesunula se na </a:t>
            </a:r>
            <a:r>
              <a:rPr lang="cs-CZ" sz="2000" dirty="0" smtClean="0"/>
              <a:t>sever.</a:t>
            </a:r>
            <a:endParaRPr lang="cs-CZ" sz="2000" dirty="0"/>
          </a:p>
          <a:p>
            <a:endParaRPr lang="cs-CZ" dirty="0"/>
          </a:p>
        </p:txBody>
      </p:sp>
      <p:pic>
        <p:nvPicPr>
          <p:cNvPr id="2050" name="Picture 2" descr="C:\Users\Demeter\AppData\Local\Microsoft\Windows\Temporary Internet Files\Content.IE5\VPDPR4H7\MP900401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4779125" cy="411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Zvuk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346628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341"/>
    </mc:Choice>
    <mc:Fallback>
      <p:transition spd="slow" advTm="5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Závěrečná fáze přisvojovacího hospodářství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Sběr</a:t>
            </a:r>
          </a:p>
          <a:p>
            <a:r>
              <a:rPr lang="cs-CZ" dirty="0" smtClean="0"/>
              <a:t>Drcení zrn divokých obilovin</a:t>
            </a:r>
          </a:p>
          <a:p>
            <a:r>
              <a:rPr lang="cs-CZ" dirty="0" smtClean="0"/>
              <a:t>Lov drobnější zvěře</a:t>
            </a:r>
          </a:p>
          <a:p>
            <a:r>
              <a:rPr lang="cs-CZ" dirty="0" smtClean="0"/>
              <a:t>Lovecké revíry</a:t>
            </a:r>
          </a:p>
          <a:p>
            <a:r>
              <a:rPr lang="cs-CZ" dirty="0" smtClean="0"/>
              <a:t>Rybolov</a:t>
            </a:r>
          </a:p>
          <a:p>
            <a:r>
              <a:rPr lang="cs-CZ" dirty="0" smtClean="0"/>
              <a:t>Ochočování zvěře – </a:t>
            </a:r>
            <a:r>
              <a:rPr lang="cs-CZ" dirty="0" smtClean="0"/>
              <a:t>DOMESTIKACE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Zdokonalení výroby nástrojů</a:t>
            </a:r>
          </a:p>
          <a:p>
            <a:r>
              <a:rPr lang="cs-CZ" dirty="0" smtClean="0"/>
              <a:t>Mikrolity</a:t>
            </a:r>
          </a:p>
          <a:p>
            <a:r>
              <a:rPr lang="cs-CZ" dirty="0" smtClean="0"/>
              <a:t>Složené (kombinované) nástroje</a:t>
            </a:r>
          </a:p>
          <a:p>
            <a:r>
              <a:rPr lang="cs-CZ" dirty="0" smtClean="0"/>
              <a:t>Umí postavit lodě, vytvořit rybářské sítě</a:t>
            </a:r>
          </a:p>
          <a:p>
            <a:r>
              <a:rPr lang="cs-CZ" dirty="0" smtClean="0"/>
              <a:t>Sáně a lyže</a:t>
            </a:r>
          </a:p>
        </p:txBody>
      </p:sp>
      <p:pic>
        <p:nvPicPr>
          <p:cNvPr id="5" name="Zvuk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76978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1646"/>
    </mc:Choice>
    <mc:Fallback>
      <p:transition spd="slow" advTm="21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Demeter\AppData\Local\Microsoft\Windows\Temporary Internet Files\Content.IE5\E42J0W0S\MP9003875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emeter\AppData\Local\Microsoft\Windows\Temporary Internet Files\Content.IE5\19R17NCT\MP9001806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9014"/>
            <a:ext cx="2310384" cy="308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emeter\AppData\Local\Microsoft\Windows\Temporary Internet Files\Content.IE5\VPDPR4H7\MP9001786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391" y="3573016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emeter\AppData\Local\Microsoft\Windows\Temporary Internet Files\Content.IE5\7OD6VXMX\MC90005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4232" y="4379321"/>
            <a:ext cx="2736304" cy="163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Zvuk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879134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7872"/>
    </mc:Choice>
    <mc:Fallback>
      <p:transition spd="slow" advTm="17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18634"/>
            <a:ext cx="841470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Střední doba kamenná – mezolit</a:t>
            </a:r>
            <a:endParaRPr lang="cs-CZ" sz="2000" dirty="0"/>
          </a:p>
          <a:p>
            <a:r>
              <a:rPr lang="cs-CZ" sz="2000" b="1" u="sng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(8 000 – 5 500 </a:t>
            </a:r>
            <a:r>
              <a:rPr lang="cs-CZ" sz="2000" b="1" u="sng" dirty="0" err="1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př.n.l</a:t>
            </a:r>
            <a:r>
              <a:rPr lang="cs-CZ" sz="2000" b="1" u="sng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)</a:t>
            </a:r>
            <a:endParaRPr lang="cs-CZ" sz="2000" dirty="0"/>
          </a:p>
          <a:p>
            <a:r>
              <a:rPr lang="cs-CZ" sz="2000" cap="all" dirty="0"/>
              <a:t> </a:t>
            </a:r>
            <a:endParaRPr lang="cs-CZ" sz="2000" dirty="0"/>
          </a:p>
          <a:p>
            <a:pPr lvl="0"/>
            <a:r>
              <a:rPr lang="cs-CZ" sz="2000" b="1" u="sng" dirty="0" smtClean="0"/>
              <a:t>1. Přírodní </a:t>
            </a:r>
            <a:r>
              <a:rPr lang="cs-CZ" sz="2000" b="1" u="sng" dirty="0"/>
              <a:t>podmínky</a:t>
            </a:r>
            <a:endParaRPr lang="cs-CZ" sz="2000" dirty="0"/>
          </a:p>
          <a:p>
            <a:pPr lvl="0"/>
            <a:r>
              <a:rPr lang="cs-CZ" sz="2000" dirty="0" smtClean="0"/>
              <a:t>- skončila </a:t>
            </a:r>
            <a:r>
              <a:rPr lang="cs-CZ" sz="2000" dirty="0"/>
              <a:t>doba ledová, oteplilo se, ovlivnilo to celý přírodní systém</a:t>
            </a:r>
          </a:p>
          <a:p>
            <a:pPr lvl="0"/>
            <a:r>
              <a:rPr lang="cs-CZ" sz="2000" b="1" dirty="0" smtClean="0"/>
              <a:t>- člověk </a:t>
            </a:r>
            <a:r>
              <a:rPr lang="cs-CZ" sz="2000" b="1" dirty="0"/>
              <a:t>osídlil celou zeměkouli</a:t>
            </a:r>
            <a:r>
              <a:rPr lang="cs-CZ" sz="2000" dirty="0"/>
              <a:t> (i Ameriku a Austrálii) </a:t>
            </a:r>
          </a:p>
          <a:p>
            <a:pPr lvl="0"/>
            <a:r>
              <a:rPr lang="cs-CZ" sz="2000" b="1" dirty="0" smtClean="0"/>
              <a:t>- začíná </a:t>
            </a:r>
            <a:r>
              <a:rPr lang="cs-CZ" sz="2000" b="1" dirty="0"/>
              <a:t>se odlišovat</a:t>
            </a:r>
            <a:r>
              <a:rPr lang="cs-CZ" sz="2000" dirty="0"/>
              <a:t> (barva kůže)</a:t>
            </a:r>
          </a:p>
          <a:p>
            <a:pPr lvl="0"/>
            <a:r>
              <a:rPr lang="cs-CZ" sz="2000" dirty="0" smtClean="0"/>
              <a:t>- naše </a:t>
            </a:r>
            <a:r>
              <a:rPr lang="cs-CZ" sz="2000" dirty="0"/>
              <a:t>země porostla lesy (bříza, borovice, dub)</a:t>
            </a:r>
          </a:p>
          <a:p>
            <a:pPr lvl="0"/>
            <a:r>
              <a:rPr lang="cs-CZ" sz="2000" dirty="0" smtClean="0"/>
              <a:t>- velká </a:t>
            </a:r>
            <a:r>
              <a:rPr lang="cs-CZ" sz="2000" dirty="0"/>
              <a:t>stádní zvířata vyhynula (mamut)</a:t>
            </a:r>
          </a:p>
          <a:p>
            <a:pPr lvl="0"/>
            <a:endParaRPr lang="cs-CZ" sz="2000" b="1" u="sng" dirty="0" smtClean="0"/>
          </a:p>
          <a:p>
            <a:pPr lvl="0"/>
            <a:r>
              <a:rPr lang="cs-CZ" sz="2000" b="1" u="sng" dirty="0" smtClean="0"/>
              <a:t>2. Způsob </a:t>
            </a:r>
            <a:r>
              <a:rPr lang="cs-CZ" sz="2000" b="1" u="sng" dirty="0"/>
              <a:t>života</a:t>
            </a:r>
            <a:endParaRPr lang="cs-CZ" sz="2000" dirty="0"/>
          </a:p>
          <a:p>
            <a:pPr lvl="0"/>
            <a:r>
              <a:rPr lang="cs-CZ" sz="2000" dirty="0" smtClean="0"/>
              <a:t>- příbuzní </a:t>
            </a:r>
            <a:r>
              <a:rPr lang="cs-CZ" sz="2000" dirty="0"/>
              <a:t>lidé už žijí v </a:t>
            </a:r>
            <a:r>
              <a:rPr lang="cs-CZ" sz="2000" b="1" dirty="0"/>
              <a:t>RODECH</a:t>
            </a:r>
            <a:r>
              <a:rPr lang="cs-CZ" sz="2000" dirty="0"/>
              <a:t> (např. rod Sokolů, Medvědů,…)</a:t>
            </a:r>
          </a:p>
          <a:p>
            <a:pPr lvl="0"/>
            <a:r>
              <a:rPr lang="cs-CZ" sz="2000" i="1" dirty="0" smtClean="0"/>
              <a:t>- loví </a:t>
            </a:r>
            <a:r>
              <a:rPr lang="cs-CZ" sz="2000" i="1" dirty="0"/>
              <a:t>menší zvířata</a:t>
            </a:r>
            <a:r>
              <a:rPr lang="cs-CZ" sz="2000" dirty="0"/>
              <a:t> (jelen, srnec, divoké prase)</a:t>
            </a:r>
          </a:p>
          <a:p>
            <a:pPr lvl="0"/>
            <a:r>
              <a:rPr lang="cs-CZ" sz="2000" dirty="0" smtClean="0"/>
              <a:t>- mají </a:t>
            </a:r>
            <a:r>
              <a:rPr lang="cs-CZ" sz="2000" b="1" dirty="0"/>
              <a:t>lovecké revíry</a:t>
            </a:r>
            <a:r>
              <a:rPr lang="cs-CZ" sz="2000" dirty="0"/>
              <a:t>- menší území, o které spolu bojovaly jednotlivé rody</a:t>
            </a:r>
          </a:p>
          <a:p>
            <a:pPr lvl="0"/>
            <a:r>
              <a:rPr lang="cs-CZ" sz="2000" dirty="0" smtClean="0"/>
              <a:t>- zdokonalují </a:t>
            </a:r>
            <a:r>
              <a:rPr lang="cs-CZ" sz="2000" dirty="0"/>
              <a:t>se kamenné nástroje</a:t>
            </a:r>
          </a:p>
          <a:p>
            <a:pPr lvl="0"/>
            <a:r>
              <a:rPr lang="cs-CZ" sz="2000" dirty="0" smtClean="0"/>
              <a:t>- pro </a:t>
            </a:r>
            <a:r>
              <a:rPr lang="cs-CZ" sz="2000" dirty="0"/>
              <a:t>lov využívají hroty zasazené do dřeva, paroží</a:t>
            </a:r>
          </a:p>
          <a:p>
            <a:pPr lvl="0"/>
            <a:r>
              <a:rPr lang="cs-CZ" sz="2000" dirty="0" smtClean="0"/>
              <a:t>- pro </a:t>
            </a:r>
            <a:r>
              <a:rPr lang="cs-CZ" sz="2000" dirty="0"/>
              <a:t>rybolov využívají čluny, sítě</a:t>
            </a:r>
          </a:p>
          <a:p>
            <a:pPr lvl="0"/>
            <a:r>
              <a:rPr lang="cs-CZ" sz="2000" b="1" dirty="0" smtClean="0"/>
              <a:t>- lovci </a:t>
            </a:r>
            <a:r>
              <a:rPr lang="cs-CZ" sz="2000" b="1" dirty="0"/>
              <a:t>ochočili první zvíře – </a:t>
            </a:r>
            <a:r>
              <a:rPr lang="cs-CZ" sz="2000" b="1" i="1" dirty="0" smtClean="0"/>
              <a:t>DOMESTIKOVALI  </a:t>
            </a:r>
            <a:r>
              <a:rPr lang="cs-CZ" sz="2000" b="1" i="1" dirty="0" smtClean="0"/>
              <a:t>PSA </a:t>
            </a:r>
            <a:r>
              <a:rPr lang="cs-CZ" sz="2000" b="1" dirty="0"/>
              <a:t>(10 000 </a:t>
            </a:r>
            <a:r>
              <a:rPr lang="cs-CZ" sz="2000" b="1" dirty="0" err="1"/>
              <a:t>př.n.l</a:t>
            </a:r>
            <a:r>
              <a:rPr lang="cs-CZ" sz="2000" b="1" dirty="0"/>
              <a:t>)</a:t>
            </a:r>
            <a:endParaRPr lang="cs-CZ" sz="2000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339536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43"/>
    </mc:Choice>
    <mc:Fallback>
      <p:transition spd="slow" advTm="12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499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7|8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2|8.6|5.2|3.5|3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4|2.6|3.7|2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2.3|3.1|3.5|3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1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|1.6|1.6|2.2|1.6|1.4|1.8|1.7|1.4|1.5|2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2.5|5.2|4.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117</TotalTime>
  <Words>269</Words>
  <Application>Microsoft Office PowerPoint</Application>
  <PresentationFormat>Předvádění na obrazovce (4:3)</PresentationFormat>
  <Paragraphs>64</Paragraphs>
  <Slides>11</Slides>
  <Notes>1</Notes>
  <HiddenSlides>0</HiddenSlides>
  <MMClips>8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Snímek 1</vt:lpstr>
      <vt:lpstr>anotace</vt:lpstr>
      <vt:lpstr>MEZOLIT STŘEDNÍ DOBA KAMENNÁ</vt:lpstr>
      <vt:lpstr>MEZOLIT </vt:lpstr>
      <vt:lpstr>Osídlení celé zeměkoule</vt:lpstr>
      <vt:lpstr>Vývoj člověka</vt:lpstr>
      <vt:lpstr>Přírodní podmínky</vt:lpstr>
      <vt:lpstr>Závěrečná fáze přisvojovacího hospodářství</vt:lpstr>
      <vt:lpstr>Snímek 9</vt:lpstr>
      <vt:lpstr>Snímek 10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MEZOLIT STŘEDNÍ DOBA KAMENNÁ</dc:title>
  <dc:creator>Demeter</dc:creator>
  <cp:lastModifiedBy>U1</cp:lastModifiedBy>
  <cp:revision>24</cp:revision>
  <dcterms:created xsi:type="dcterms:W3CDTF">2011-10-06T19:07:19Z</dcterms:created>
  <dcterms:modified xsi:type="dcterms:W3CDTF">2012-03-17T22:32:54Z</dcterms:modified>
</cp:coreProperties>
</file>