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8" r:id="rId2"/>
    <p:sldId id="256" r:id="rId3"/>
    <p:sldId id="257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C362084-6A04-49DA-AEA9-3FAEEC208DB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60871578-26EB-4532-A311-2F55FDA1676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5894850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Aleš Hladík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VY_32_INOVACE_6A_1_Souvětí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9.4.2013 v 7.B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 základnímu výkladu o skladbě. Žáky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seznámí se základním rozdílem mezi větou jednoduchou a souvětím. Vše se demonstruje na konkrétních příkladech. V závěru prezentace následují úkoly pro žáky i jejich řešení.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9654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Souvětí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Věta hlavní a vedlejší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4317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jednoduchá a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VJ - jeden přísudek a jedna myšlenka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Souvětí – věty spojující se do větných celků vytvářejí složitější souvětí o dvou a více přísudcích.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Mohou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být odděleny spojkou,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čárkou,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obojím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najednou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příslovcem.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6858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Věta, která na žádné větě mluvnicky nezávisí, je věta hlavní.</a:t>
            </a:r>
          </a:p>
          <a:p>
            <a:pPr marL="6858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Věta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závislá na jiné větě a nahrazující větný člen, se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nazývá        </a:t>
            </a:r>
          </a:p>
          <a:p>
            <a:pPr marL="6858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věta vedlejší.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827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ale hlavní od vedlejší  od sebe rozeznáme?????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Byli jsme informováni, že jsme postoupili</a:t>
            </a:r>
          </a:p>
          <a:p>
            <a:pPr marL="6858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Celou hlavní větou se ptáme</a:t>
            </a:r>
          </a:p>
          <a:p>
            <a:pPr marL="68580" indent="0">
              <a:buNone/>
            </a:pPr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 čem?) Jsme byli informováni?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Celou vedlejší větou si odpovídáme</a:t>
            </a:r>
          </a:p>
          <a:p>
            <a:pPr marL="68580" indent="0">
              <a:buNone/>
            </a:pPr>
            <a:r>
              <a:rPr lang="cs-CZ" sz="24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Že jsme postoupili.</a:t>
            </a:r>
            <a:endParaRPr lang="cs-CZ" sz="2400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0391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VJ                                 </a:t>
            </a: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68580" indent="0">
              <a:buNone/>
            </a:pPr>
            <a:r>
              <a:rPr lang="cs-CZ" sz="2400" u="wavyHeavy" dirty="0" smtClean="0">
                <a:uFill>
                  <a:solidFill>
                    <a:srgbClr val="FF0000"/>
                  </a:solidFill>
                </a:uFill>
                <a:latin typeface="Times New Roman" pitchFamily="18" charset="0"/>
                <a:cs typeface="Times New Roman" pitchFamily="18" charset="0"/>
              </a:rPr>
              <a:t>Byli jsme informování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postupu.  - 1 přísudek</a:t>
            </a:r>
          </a:p>
          <a:p>
            <a:pPr marL="6858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6858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                                 </a:t>
            </a: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VV předmětná</a:t>
            </a:r>
          </a:p>
          <a:p>
            <a:pPr marL="68580" indent="0">
              <a:buNone/>
            </a:pPr>
            <a:r>
              <a:rPr lang="cs-CZ" sz="2400" u="wavyHeavy" dirty="0" smtClean="0">
                <a:uFill>
                  <a:solidFill>
                    <a:srgbClr val="FF0000"/>
                  </a:solidFill>
                </a:uFill>
                <a:latin typeface="Times New Roman" pitchFamily="18" charset="0"/>
                <a:cs typeface="Times New Roman" pitchFamily="18" charset="0"/>
              </a:rPr>
              <a:t>Byli jsme informováni,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že </a:t>
            </a:r>
            <a:r>
              <a:rPr lang="cs-CZ" sz="2400" u="wavyHeavy" dirty="0" smtClean="0">
                <a:uFill>
                  <a:solidFill>
                    <a:srgbClr val="FF0000"/>
                  </a:solidFill>
                </a:uFill>
                <a:latin typeface="Times New Roman" pitchFamily="18" charset="0"/>
                <a:cs typeface="Times New Roman" pitchFamily="18" charset="0"/>
              </a:rPr>
              <a:t>jsme postoupili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– 2 přísudky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7632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pl-PL" sz="2400" u="wavyHeavy" dirty="0">
                <a:uFill>
                  <a:solidFill>
                    <a:srgbClr val="FF0000"/>
                  </a:solidFill>
                </a:uFill>
                <a:latin typeface="Times New Roman" pitchFamily="18" charset="0"/>
                <a:cs typeface="Times New Roman" pitchFamily="18" charset="0"/>
              </a:rPr>
              <a:t>Byli jsme </a:t>
            </a:r>
            <a:r>
              <a:rPr lang="pl-PL" sz="2400" u="wavyHeavy" dirty="0" smtClean="0">
                <a:uFill>
                  <a:solidFill>
                    <a:srgbClr val="FF0000"/>
                  </a:solidFill>
                </a:uFill>
                <a:latin typeface="Times New Roman" pitchFamily="18" charset="0"/>
                <a:cs typeface="Times New Roman" pitchFamily="18" charset="0"/>
              </a:rPr>
              <a:t>informováni </a:t>
            </a:r>
            <a:r>
              <a:rPr lang="pl-PL" sz="2400" dirty="0">
                <a:latin typeface="Times New Roman" pitchFamily="18" charset="0"/>
                <a:cs typeface="Times New Roman" pitchFamily="18" charset="0"/>
              </a:rPr>
              <a:t>o postupu.  - 1 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přísudek</a:t>
            </a:r>
          </a:p>
          <a:p>
            <a:endParaRPr lang="pl-PL" sz="2400" dirty="0">
              <a:latin typeface="Times New Roman" pitchFamily="18" charset="0"/>
              <a:cs typeface="Times New Roman" pitchFamily="18" charset="0"/>
            </a:endParaRPr>
          </a:p>
          <a:p>
            <a:pPr marL="6858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   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Př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6858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(My) = jsme byli informováni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3469106" y="3462173"/>
            <a:ext cx="742854" cy="9351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122649" y="419335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postupu (6.pád)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386104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697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pPr marL="6858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Byli jsme informováni,  že jsme postoupili.</a:t>
            </a:r>
          </a:p>
          <a:p>
            <a:pPr marL="6858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6858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1.VH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1475656" y="2924944"/>
            <a:ext cx="2232248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851920" y="4221088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2.VV, že (předmětná)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514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sám – načrtni graf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Znám učitele, který nedává vůbec úkoly.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6858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(Jakého) znám učitele? 1. VH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4427984" y="2924944"/>
            <a:ext cx="1152128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796136" y="4149080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2.VV, který (přívlastková)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438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315416"/>
            <a:ext cx="7772400" cy="1301006"/>
          </a:xfrm>
        </p:spPr>
        <p:txBody>
          <a:bodyPr/>
          <a:lstStyle/>
          <a:p>
            <a:r>
              <a:rPr lang="cs-CZ" dirty="0" smtClean="0"/>
              <a:t>Zkus sám i více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620688"/>
            <a:ext cx="7772400" cy="4896544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1 )Věděli jsme, že to zvládneme.</a:t>
            </a:r>
          </a:p>
          <a:p>
            <a:pPr marL="6858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2) Pozdravil jsem pána, kterého neznám. </a:t>
            </a:r>
          </a:p>
          <a:p>
            <a:pPr marL="6858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3) Jestli se večer vrátím, jsem si nebyl jistý. </a:t>
            </a:r>
          </a:p>
          <a:p>
            <a:pPr marL="6858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4) Když budeš hodný, koupím ti zmrzlinu. </a:t>
            </a:r>
          </a:p>
          <a:p>
            <a:pPr marL="6858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5) Naučím se to, pokud mi to ukážeš. </a:t>
            </a:r>
          </a:p>
          <a:p>
            <a:pPr marL="6858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6) Bolí mě záda, nepůjdu ven. </a:t>
            </a:r>
          </a:p>
          <a:p>
            <a:pPr marL="6858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7) Že mu to nepůjde moc dobře, nikdo z nás netušil. </a:t>
            </a:r>
          </a:p>
          <a:p>
            <a:pPr marL="6858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8) Až tomu budeš rozumět, budeš mít jedničky.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672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27463"/>
            <a:ext cx="7772400" cy="3733800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pPr marL="525780" indent="-457200">
              <a:buAutoNum type="arabicParenR"/>
            </a:pPr>
            <a:r>
              <a:rPr lang="cs-CZ" dirty="0" smtClean="0"/>
              <a:t>1.VH                       </a:t>
            </a:r>
            <a:r>
              <a:rPr lang="cs-CZ" dirty="0"/>
              <a:t>2. VV, že (předmětná</a:t>
            </a:r>
            <a:r>
              <a:rPr lang="cs-CZ" dirty="0" smtClean="0"/>
              <a:t>)</a:t>
            </a:r>
          </a:p>
          <a:p>
            <a:pPr marL="525780" indent="-457200">
              <a:buAutoNum type="arabicParenR"/>
            </a:pPr>
            <a:r>
              <a:rPr lang="cs-CZ" dirty="0" smtClean="0"/>
              <a:t>1</a:t>
            </a:r>
            <a:r>
              <a:rPr lang="cs-CZ" dirty="0"/>
              <a:t>. VH                 2.VV, kterého (přívlastková</a:t>
            </a:r>
            <a:r>
              <a:rPr lang="cs-CZ" dirty="0" smtClean="0"/>
              <a:t>)</a:t>
            </a:r>
          </a:p>
          <a:p>
            <a:pPr marL="525780" indent="-457200">
              <a:buAutoNum type="arabicParenR"/>
            </a:pPr>
            <a:r>
              <a:rPr lang="cs-CZ" dirty="0"/>
              <a:t>2.VH              1.VV, jestli (předmětná</a:t>
            </a:r>
            <a:r>
              <a:rPr lang="cs-CZ" dirty="0" smtClean="0"/>
              <a:t>)</a:t>
            </a:r>
          </a:p>
          <a:p>
            <a:pPr marL="525780" indent="-457200">
              <a:buAutoNum type="arabicParenR"/>
            </a:pPr>
            <a:r>
              <a:rPr lang="cs-CZ" dirty="0"/>
              <a:t>2. VH              1.VV, když (příslovečná podmínková, časová)</a:t>
            </a:r>
          </a:p>
          <a:p>
            <a:pPr marL="525780" indent="-457200">
              <a:buAutoNum type="arabicParenR"/>
            </a:pPr>
            <a:r>
              <a:rPr lang="cs-CZ" dirty="0"/>
              <a:t>1. VH              2. VV, pokud (příslovečná podmínková</a:t>
            </a:r>
            <a:r>
              <a:rPr lang="cs-CZ" dirty="0" smtClean="0"/>
              <a:t>)</a:t>
            </a:r>
          </a:p>
          <a:p>
            <a:pPr marL="525780" indent="-457200">
              <a:buAutoNum type="arabicParenR"/>
            </a:pPr>
            <a:r>
              <a:rPr lang="cs-CZ" dirty="0"/>
              <a:t>1. VH , 2. VH</a:t>
            </a:r>
          </a:p>
          <a:p>
            <a:pPr marL="525780" indent="-457200">
              <a:buAutoNum type="arabicParenR"/>
            </a:pPr>
            <a:r>
              <a:rPr lang="cs-CZ" dirty="0" smtClean="0"/>
              <a:t>2</a:t>
            </a:r>
            <a:r>
              <a:rPr lang="cs-CZ" dirty="0"/>
              <a:t>. VH                1.VV, že (předmětná)</a:t>
            </a:r>
          </a:p>
          <a:p>
            <a:pPr marL="525780" indent="-457200">
              <a:buAutoNum type="arabicParenR"/>
            </a:pPr>
            <a:r>
              <a:rPr lang="cs-CZ" dirty="0"/>
              <a:t>2. VH                    1.VV, až (příslovečná časová)</a:t>
            </a:r>
          </a:p>
          <a:p>
            <a:pPr marL="68580" indent="0">
              <a:buNone/>
            </a:pP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1835696" y="1860848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761933" y="2179146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835696" y="263691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835696" y="299695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835696" y="3394363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835696" y="4077072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1835696" y="4509120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532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5415971"/>
              </p:ext>
            </p:extLst>
          </p:nvPr>
        </p:nvGraphicFramePr>
        <p:xfrm>
          <a:off x="1369036" y="3233738"/>
          <a:ext cx="6405925" cy="318973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0" baseline="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[VLADIMÍRA BIČÍKOVÁ, Zdeněk Topil a Ilustrace Arna JURAČKOVÁ]. </a:t>
                      </a:r>
                      <a:r>
                        <a:rPr lang="cs-CZ" sz="1400" i="1" dirty="0" smtClean="0">
                          <a:solidFill>
                            <a:schemeClr val="bg1"/>
                          </a:solidFill>
                          <a:effectLst/>
                        </a:rPr>
                        <a:t>Český jazyk: učebnice pro 7. ročník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. 2. vyd. Havlíčkův Brod: Tobiáš, 2005. ISBN 80-731-1037-7. 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základnímu výkladu o skladbě. Žáky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seznámí se základním rozdílem mezi větou jednoduchou a souvětím. Vše se demonstruje na konkrétních příkladech. V závěru prezentace následují úkoly pro žáky i jejich řešení.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390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90</TotalTime>
  <Words>551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 Pop</vt:lpstr>
      <vt:lpstr>Prezentace aplikace PowerPoint</vt:lpstr>
      <vt:lpstr>Souvětí</vt:lpstr>
      <vt:lpstr>Věta jednoduchá a souvětí</vt:lpstr>
      <vt:lpstr>Jak ale hlavní od vedlejší  od sebe rozeznáme?????</vt:lpstr>
      <vt:lpstr>Příklad</vt:lpstr>
      <vt:lpstr>Graf věty</vt:lpstr>
      <vt:lpstr>Graf souvětí</vt:lpstr>
      <vt:lpstr>Zkus sám – načrtni graf souvětí</vt:lpstr>
      <vt:lpstr>Zkus sám i více vět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Souvětí</dc:title>
  <dc:creator>ntb</dc:creator>
  <cp:lastModifiedBy>ntb</cp:lastModifiedBy>
  <cp:revision>12</cp:revision>
  <dcterms:created xsi:type="dcterms:W3CDTF">2012-05-29T18:03:27Z</dcterms:created>
  <dcterms:modified xsi:type="dcterms:W3CDTF">2013-05-03T14:16:15Z</dcterms:modified>
</cp:coreProperties>
</file>