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8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3FB061-B1B9-4FE7-9426-E2278CE1E5CD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5D13C1E-089B-43AE-95CF-848983FD9F93}">
      <dgm:prSet/>
      <dgm:spPr/>
      <dgm:t>
        <a:bodyPr/>
        <a:lstStyle/>
        <a:p>
          <a:pPr rtl="0"/>
          <a:r>
            <a:rPr lang="cs-CZ" dirty="0" smtClean="0"/>
            <a:t>Na začátku vět a větných celků. (nadpisy, přímé řeči,..)</a:t>
          </a:r>
          <a:endParaRPr lang="cs-CZ" dirty="0"/>
        </a:p>
      </dgm:t>
    </dgm:pt>
    <dgm:pt modelId="{3B87A262-0B6F-482E-A902-8B19AEFF4825}" type="parTrans" cxnId="{C0D10815-79E1-4A4A-95A5-2112AC4D2535}">
      <dgm:prSet/>
      <dgm:spPr/>
      <dgm:t>
        <a:bodyPr/>
        <a:lstStyle/>
        <a:p>
          <a:endParaRPr lang="cs-CZ"/>
        </a:p>
      </dgm:t>
    </dgm:pt>
    <dgm:pt modelId="{E485800F-0FDD-4B0C-B2D1-488160907393}" type="sibTrans" cxnId="{C0D10815-79E1-4A4A-95A5-2112AC4D2535}">
      <dgm:prSet/>
      <dgm:spPr/>
      <dgm:t>
        <a:bodyPr/>
        <a:lstStyle/>
        <a:p>
          <a:endParaRPr lang="cs-CZ"/>
        </a:p>
      </dgm:t>
    </dgm:pt>
    <dgm:pt modelId="{AFE26CB9-0DF6-4731-BCC3-504532DD1221}">
      <dgm:prSet/>
      <dgm:spPr/>
      <dgm:t>
        <a:bodyPr/>
        <a:lstStyle/>
        <a:p>
          <a:pPr rtl="0"/>
          <a:r>
            <a:rPr lang="cs-CZ" smtClean="0"/>
            <a:t>Při vyjádření úcty</a:t>
          </a:r>
          <a:endParaRPr lang="cs-CZ"/>
        </a:p>
      </dgm:t>
    </dgm:pt>
    <dgm:pt modelId="{BECD5B6C-E31A-4FE8-BCEB-E7EB63A857E8}" type="parTrans" cxnId="{7E2EA35C-DF47-46F9-8F0D-334255978B2C}">
      <dgm:prSet/>
      <dgm:spPr/>
      <dgm:t>
        <a:bodyPr/>
        <a:lstStyle/>
        <a:p>
          <a:endParaRPr lang="cs-CZ"/>
        </a:p>
      </dgm:t>
    </dgm:pt>
    <dgm:pt modelId="{B01BFE1B-3680-4B0A-9968-9BF9D117AF8F}" type="sibTrans" cxnId="{7E2EA35C-DF47-46F9-8F0D-334255978B2C}">
      <dgm:prSet/>
      <dgm:spPr/>
      <dgm:t>
        <a:bodyPr/>
        <a:lstStyle/>
        <a:p>
          <a:endParaRPr lang="cs-CZ"/>
        </a:p>
      </dgm:t>
    </dgm:pt>
    <dgm:pt modelId="{CA511866-2AEA-42E5-B391-93FD337C59F1}">
      <dgm:prSet/>
      <dgm:spPr/>
      <dgm:t>
        <a:bodyPr/>
        <a:lstStyle/>
        <a:p>
          <a:pPr rtl="0"/>
          <a:r>
            <a:rPr lang="cs-CZ" dirty="0" smtClean="0"/>
            <a:t>V ustálených zkratkách, značkách a zkratkových slovech</a:t>
          </a:r>
          <a:endParaRPr lang="cs-CZ" dirty="0"/>
        </a:p>
      </dgm:t>
    </dgm:pt>
    <dgm:pt modelId="{431AF340-A4FE-4575-BE3B-A28BC05BF15B}" type="parTrans" cxnId="{E584A2A7-104E-423F-BF29-C77D8C62C613}">
      <dgm:prSet/>
      <dgm:spPr/>
      <dgm:t>
        <a:bodyPr/>
        <a:lstStyle/>
        <a:p>
          <a:endParaRPr lang="cs-CZ"/>
        </a:p>
      </dgm:t>
    </dgm:pt>
    <dgm:pt modelId="{30D2464C-EA43-49CE-ABB4-EC830716BF86}" type="sibTrans" cxnId="{E584A2A7-104E-423F-BF29-C77D8C62C613}">
      <dgm:prSet/>
      <dgm:spPr/>
      <dgm:t>
        <a:bodyPr/>
        <a:lstStyle/>
        <a:p>
          <a:endParaRPr lang="cs-CZ"/>
        </a:p>
      </dgm:t>
    </dgm:pt>
    <dgm:pt modelId="{FD85949C-BEEC-421C-B124-A291E0DDF953}">
      <dgm:prSet/>
      <dgm:spPr/>
      <dgm:t>
        <a:bodyPr/>
        <a:lstStyle/>
        <a:p>
          <a:pPr rtl="0"/>
          <a:r>
            <a:rPr lang="cs-CZ" smtClean="0"/>
            <a:t>Ve vlastních jménech</a:t>
          </a:r>
          <a:endParaRPr lang="cs-CZ"/>
        </a:p>
      </dgm:t>
    </dgm:pt>
    <dgm:pt modelId="{001C5193-D32D-42E3-A044-03E8960B031C}" type="parTrans" cxnId="{607A6FE4-C2F7-43CA-A49E-E2D9227B6602}">
      <dgm:prSet/>
      <dgm:spPr/>
      <dgm:t>
        <a:bodyPr/>
        <a:lstStyle/>
        <a:p>
          <a:endParaRPr lang="cs-CZ"/>
        </a:p>
      </dgm:t>
    </dgm:pt>
    <dgm:pt modelId="{B6D0D31B-9C08-4140-B313-09FBF20593DE}" type="sibTrans" cxnId="{607A6FE4-C2F7-43CA-A49E-E2D9227B6602}">
      <dgm:prSet/>
      <dgm:spPr/>
      <dgm:t>
        <a:bodyPr/>
        <a:lstStyle/>
        <a:p>
          <a:endParaRPr lang="cs-CZ"/>
        </a:p>
      </dgm:t>
    </dgm:pt>
    <dgm:pt modelId="{E90E43EF-E435-46B9-ABFF-FDA6F8EF60BE}" type="pres">
      <dgm:prSet presAssocID="{023FB061-B1B9-4FE7-9426-E2278CE1E5CD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E7B0E65-F525-4063-9B76-687B87B32364}" type="pres">
      <dgm:prSet presAssocID="{95D13C1E-089B-43AE-95CF-848983FD9F93}" presName="horFlow" presStyleCnt="0"/>
      <dgm:spPr/>
    </dgm:pt>
    <dgm:pt modelId="{2D456AD0-44B0-4CF6-BE5E-CB366FB45CFB}" type="pres">
      <dgm:prSet presAssocID="{95D13C1E-089B-43AE-95CF-848983FD9F93}" presName="bigChev" presStyleLbl="node1" presStyleIdx="0" presStyleCnt="4" custLinFactNeighborX="-96483" custLinFactNeighborY="5986"/>
      <dgm:spPr/>
      <dgm:t>
        <a:bodyPr/>
        <a:lstStyle/>
        <a:p>
          <a:endParaRPr lang="cs-CZ"/>
        </a:p>
      </dgm:t>
    </dgm:pt>
    <dgm:pt modelId="{0F6F162F-E99E-404A-85E7-5366375965EA}" type="pres">
      <dgm:prSet presAssocID="{95D13C1E-089B-43AE-95CF-848983FD9F93}" presName="vSp" presStyleCnt="0"/>
      <dgm:spPr/>
    </dgm:pt>
    <dgm:pt modelId="{5342C5E5-F016-413A-A117-F5970CEBD86E}" type="pres">
      <dgm:prSet presAssocID="{AFE26CB9-0DF6-4731-BCC3-504532DD1221}" presName="horFlow" presStyleCnt="0"/>
      <dgm:spPr/>
    </dgm:pt>
    <dgm:pt modelId="{664BCD83-9C20-4937-92D6-F92159B94A17}" type="pres">
      <dgm:prSet presAssocID="{AFE26CB9-0DF6-4731-BCC3-504532DD1221}" presName="bigChev" presStyleLbl="node1" presStyleIdx="1" presStyleCnt="4" custLinFactNeighborX="-91600" custLinFactNeighborY="1848"/>
      <dgm:spPr/>
      <dgm:t>
        <a:bodyPr/>
        <a:lstStyle/>
        <a:p>
          <a:endParaRPr lang="cs-CZ"/>
        </a:p>
      </dgm:t>
    </dgm:pt>
    <dgm:pt modelId="{453C51F0-0095-4336-922C-6F39B7438B96}" type="pres">
      <dgm:prSet presAssocID="{AFE26CB9-0DF6-4731-BCC3-504532DD1221}" presName="vSp" presStyleCnt="0"/>
      <dgm:spPr/>
    </dgm:pt>
    <dgm:pt modelId="{A2ACA63C-6B37-43B1-8F30-E700D9F05C95}" type="pres">
      <dgm:prSet presAssocID="{CA511866-2AEA-42E5-B391-93FD337C59F1}" presName="horFlow" presStyleCnt="0"/>
      <dgm:spPr/>
    </dgm:pt>
    <dgm:pt modelId="{3F6754C3-6126-4F5F-819B-EAF9014D2974}" type="pres">
      <dgm:prSet presAssocID="{CA511866-2AEA-42E5-B391-93FD337C59F1}" presName="bigChev" presStyleLbl="node1" presStyleIdx="2" presStyleCnt="4" custLinFactNeighborX="-89159" custLinFactNeighborY="-2289"/>
      <dgm:spPr/>
      <dgm:t>
        <a:bodyPr/>
        <a:lstStyle/>
        <a:p>
          <a:endParaRPr lang="cs-CZ"/>
        </a:p>
      </dgm:t>
    </dgm:pt>
    <dgm:pt modelId="{33074470-A601-44DD-9ECB-864AEFC5CEEE}" type="pres">
      <dgm:prSet presAssocID="{CA511866-2AEA-42E5-B391-93FD337C59F1}" presName="vSp" presStyleCnt="0"/>
      <dgm:spPr/>
    </dgm:pt>
    <dgm:pt modelId="{CA2753AD-ACCB-4C84-A995-C969728C033E}" type="pres">
      <dgm:prSet presAssocID="{FD85949C-BEEC-421C-B124-A291E0DDF953}" presName="horFlow" presStyleCnt="0"/>
      <dgm:spPr/>
    </dgm:pt>
    <dgm:pt modelId="{C8887881-2572-49DA-AC9D-3006597EF79D}" type="pres">
      <dgm:prSet presAssocID="{FD85949C-BEEC-421C-B124-A291E0DDF953}" presName="bigChev" presStyleLbl="node1" presStyleIdx="3" presStyleCnt="4" custLinFactNeighborX="-89159" custLinFactNeighborY="-6427"/>
      <dgm:spPr/>
      <dgm:t>
        <a:bodyPr/>
        <a:lstStyle/>
        <a:p>
          <a:endParaRPr lang="cs-CZ"/>
        </a:p>
      </dgm:t>
    </dgm:pt>
  </dgm:ptLst>
  <dgm:cxnLst>
    <dgm:cxn modelId="{E584A2A7-104E-423F-BF29-C77D8C62C613}" srcId="{023FB061-B1B9-4FE7-9426-E2278CE1E5CD}" destId="{CA511866-2AEA-42E5-B391-93FD337C59F1}" srcOrd="2" destOrd="0" parTransId="{431AF340-A4FE-4575-BE3B-A28BC05BF15B}" sibTransId="{30D2464C-EA43-49CE-ABB4-EC830716BF86}"/>
    <dgm:cxn modelId="{4325FD23-C2E8-4B5C-BED3-462C8E48444B}" type="presOf" srcId="{AFE26CB9-0DF6-4731-BCC3-504532DD1221}" destId="{664BCD83-9C20-4937-92D6-F92159B94A17}" srcOrd="0" destOrd="0" presId="urn:microsoft.com/office/officeart/2005/8/layout/lProcess3"/>
    <dgm:cxn modelId="{38CA4BB8-8809-4E2A-A32A-12164783AC7B}" type="presOf" srcId="{023FB061-B1B9-4FE7-9426-E2278CE1E5CD}" destId="{E90E43EF-E435-46B9-ABFF-FDA6F8EF60BE}" srcOrd="0" destOrd="0" presId="urn:microsoft.com/office/officeart/2005/8/layout/lProcess3"/>
    <dgm:cxn modelId="{7E2EA35C-DF47-46F9-8F0D-334255978B2C}" srcId="{023FB061-B1B9-4FE7-9426-E2278CE1E5CD}" destId="{AFE26CB9-0DF6-4731-BCC3-504532DD1221}" srcOrd="1" destOrd="0" parTransId="{BECD5B6C-E31A-4FE8-BCEB-E7EB63A857E8}" sibTransId="{B01BFE1B-3680-4B0A-9968-9BF9D117AF8F}"/>
    <dgm:cxn modelId="{607A6FE4-C2F7-43CA-A49E-E2D9227B6602}" srcId="{023FB061-B1B9-4FE7-9426-E2278CE1E5CD}" destId="{FD85949C-BEEC-421C-B124-A291E0DDF953}" srcOrd="3" destOrd="0" parTransId="{001C5193-D32D-42E3-A044-03E8960B031C}" sibTransId="{B6D0D31B-9C08-4140-B313-09FBF20593DE}"/>
    <dgm:cxn modelId="{46DB34F8-B0FC-436B-B72A-F4AAB7688392}" type="presOf" srcId="{95D13C1E-089B-43AE-95CF-848983FD9F93}" destId="{2D456AD0-44B0-4CF6-BE5E-CB366FB45CFB}" srcOrd="0" destOrd="0" presId="urn:microsoft.com/office/officeart/2005/8/layout/lProcess3"/>
    <dgm:cxn modelId="{E666F847-90BF-4E20-8963-2761C2D5359B}" type="presOf" srcId="{FD85949C-BEEC-421C-B124-A291E0DDF953}" destId="{C8887881-2572-49DA-AC9D-3006597EF79D}" srcOrd="0" destOrd="0" presId="urn:microsoft.com/office/officeart/2005/8/layout/lProcess3"/>
    <dgm:cxn modelId="{C0D10815-79E1-4A4A-95A5-2112AC4D2535}" srcId="{023FB061-B1B9-4FE7-9426-E2278CE1E5CD}" destId="{95D13C1E-089B-43AE-95CF-848983FD9F93}" srcOrd="0" destOrd="0" parTransId="{3B87A262-0B6F-482E-A902-8B19AEFF4825}" sibTransId="{E485800F-0FDD-4B0C-B2D1-488160907393}"/>
    <dgm:cxn modelId="{05307E38-011D-47BD-B905-A3DFD6439178}" type="presOf" srcId="{CA511866-2AEA-42E5-B391-93FD337C59F1}" destId="{3F6754C3-6126-4F5F-819B-EAF9014D2974}" srcOrd="0" destOrd="0" presId="urn:microsoft.com/office/officeart/2005/8/layout/lProcess3"/>
    <dgm:cxn modelId="{2DF90F1B-1B92-4B9A-A1F5-C31A76112A74}" type="presParOf" srcId="{E90E43EF-E435-46B9-ABFF-FDA6F8EF60BE}" destId="{AE7B0E65-F525-4063-9B76-687B87B32364}" srcOrd="0" destOrd="0" presId="urn:microsoft.com/office/officeart/2005/8/layout/lProcess3"/>
    <dgm:cxn modelId="{61336893-4DC2-4582-98FF-E77D0221FC02}" type="presParOf" srcId="{AE7B0E65-F525-4063-9B76-687B87B32364}" destId="{2D456AD0-44B0-4CF6-BE5E-CB366FB45CFB}" srcOrd="0" destOrd="0" presId="urn:microsoft.com/office/officeart/2005/8/layout/lProcess3"/>
    <dgm:cxn modelId="{A798AFB7-2D3E-496C-B016-5F0AFABDA4DA}" type="presParOf" srcId="{E90E43EF-E435-46B9-ABFF-FDA6F8EF60BE}" destId="{0F6F162F-E99E-404A-85E7-5366375965EA}" srcOrd="1" destOrd="0" presId="urn:microsoft.com/office/officeart/2005/8/layout/lProcess3"/>
    <dgm:cxn modelId="{41784FCA-86A9-4FEE-856D-55218C574D61}" type="presParOf" srcId="{E90E43EF-E435-46B9-ABFF-FDA6F8EF60BE}" destId="{5342C5E5-F016-413A-A117-F5970CEBD86E}" srcOrd="2" destOrd="0" presId="urn:microsoft.com/office/officeart/2005/8/layout/lProcess3"/>
    <dgm:cxn modelId="{149C795C-CB65-4DC6-B70D-AF19E0024B7B}" type="presParOf" srcId="{5342C5E5-F016-413A-A117-F5970CEBD86E}" destId="{664BCD83-9C20-4937-92D6-F92159B94A17}" srcOrd="0" destOrd="0" presId="urn:microsoft.com/office/officeart/2005/8/layout/lProcess3"/>
    <dgm:cxn modelId="{4A128D8A-E3DA-4C01-B6A8-83A0396AD154}" type="presParOf" srcId="{E90E43EF-E435-46B9-ABFF-FDA6F8EF60BE}" destId="{453C51F0-0095-4336-922C-6F39B7438B96}" srcOrd="3" destOrd="0" presId="urn:microsoft.com/office/officeart/2005/8/layout/lProcess3"/>
    <dgm:cxn modelId="{C35FBD2D-457D-47D9-A588-B1D06C57AC1B}" type="presParOf" srcId="{E90E43EF-E435-46B9-ABFF-FDA6F8EF60BE}" destId="{A2ACA63C-6B37-43B1-8F30-E700D9F05C95}" srcOrd="4" destOrd="0" presId="urn:microsoft.com/office/officeart/2005/8/layout/lProcess3"/>
    <dgm:cxn modelId="{717F260B-B02F-4D53-ACD2-BF9AB645BF54}" type="presParOf" srcId="{A2ACA63C-6B37-43B1-8F30-E700D9F05C95}" destId="{3F6754C3-6126-4F5F-819B-EAF9014D2974}" srcOrd="0" destOrd="0" presId="urn:microsoft.com/office/officeart/2005/8/layout/lProcess3"/>
    <dgm:cxn modelId="{CC083F9F-6082-4CF8-ABD2-74DA9204AF32}" type="presParOf" srcId="{E90E43EF-E435-46B9-ABFF-FDA6F8EF60BE}" destId="{33074470-A601-44DD-9ECB-864AEFC5CEEE}" srcOrd="5" destOrd="0" presId="urn:microsoft.com/office/officeart/2005/8/layout/lProcess3"/>
    <dgm:cxn modelId="{C4CDEBD9-DDE3-49A0-8CE8-6BE98BD43BB4}" type="presParOf" srcId="{E90E43EF-E435-46B9-ABFF-FDA6F8EF60BE}" destId="{CA2753AD-ACCB-4C84-A995-C969728C033E}" srcOrd="6" destOrd="0" presId="urn:microsoft.com/office/officeart/2005/8/layout/lProcess3"/>
    <dgm:cxn modelId="{834E5CD0-C2AD-4F04-A156-67A523A31A77}" type="presParOf" srcId="{CA2753AD-ACCB-4C84-A995-C969728C033E}" destId="{C8887881-2572-49DA-AC9D-3006597EF79D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456AD0-44B0-4CF6-BE5E-CB366FB45CFB}">
      <dsp:nvSpPr>
        <dsp:cNvPr id="0" name=""/>
        <dsp:cNvSpPr/>
      </dsp:nvSpPr>
      <dsp:spPr>
        <a:xfrm>
          <a:off x="0" y="72007"/>
          <a:ext cx="2949475" cy="117979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Na začátku vět a větných celků. (nadpisy, přímé řeči,..)</a:t>
          </a:r>
          <a:endParaRPr lang="cs-CZ" sz="1700" kern="1200" dirty="0"/>
        </a:p>
      </dsp:txBody>
      <dsp:txXfrm>
        <a:off x="589895" y="72007"/>
        <a:ext cx="1769685" cy="1179790"/>
      </dsp:txXfrm>
    </dsp:sp>
    <dsp:sp modelId="{664BCD83-9C20-4937-92D6-F92159B94A17}">
      <dsp:nvSpPr>
        <dsp:cNvPr id="0" name=""/>
        <dsp:cNvSpPr/>
      </dsp:nvSpPr>
      <dsp:spPr>
        <a:xfrm>
          <a:off x="0" y="1368148"/>
          <a:ext cx="2949475" cy="117979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smtClean="0"/>
            <a:t>Při vyjádření úcty</a:t>
          </a:r>
          <a:endParaRPr lang="cs-CZ" sz="1700" kern="1200"/>
        </a:p>
      </dsp:txBody>
      <dsp:txXfrm>
        <a:off x="589895" y="1368148"/>
        <a:ext cx="1769685" cy="1179790"/>
      </dsp:txXfrm>
    </dsp:sp>
    <dsp:sp modelId="{3F6754C3-6126-4F5F-819B-EAF9014D2974}">
      <dsp:nvSpPr>
        <dsp:cNvPr id="0" name=""/>
        <dsp:cNvSpPr/>
      </dsp:nvSpPr>
      <dsp:spPr>
        <a:xfrm>
          <a:off x="10338" y="2664301"/>
          <a:ext cx="2949475" cy="117979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 ustálených zkratkách, značkách a zkratkových slovech</a:t>
          </a:r>
          <a:endParaRPr lang="cs-CZ" sz="1700" kern="1200" dirty="0"/>
        </a:p>
      </dsp:txBody>
      <dsp:txXfrm>
        <a:off x="600233" y="2664301"/>
        <a:ext cx="1769685" cy="1179790"/>
      </dsp:txXfrm>
    </dsp:sp>
    <dsp:sp modelId="{C8887881-2572-49DA-AC9D-3006597EF79D}">
      <dsp:nvSpPr>
        <dsp:cNvPr id="0" name=""/>
        <dsp:cNvSpPr/>
      </dsp:nvSpPr>
      <dsp:spPr>
        <a:xfrm>
          <a:off x="10338" y="3960442"/>
          <a:ext cx="2949475" cy="117979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smtClean="0"/>
            <a:t>Ve vlastních jménech</a:t>
          </a:r>
          <a:endParaRPr lang="cs-CZ" sz="1700" kern="1200"/>
        </a:p>
      </dsp:txBody>
      <dsp:txXfrm>
        <a:off x="600233" y="3960442"/>
        <a:ext cx="1769685" cy="11797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48C8BC-0FAF-43BD-8176-BC01C17979F1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A158BE-60E4-4D3C-9E97-42559EDA23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655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24A83F-9E3E-4B90-896C-3C8CC176817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CA2BAE-99DC-4C66-BA06-FF38A8D618C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24A83F-9E3E-4B90-896C-3C8CC176817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CA2BAE-99DC-4C66-BA06-FF38A8D618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24A83F-9E3E-4B90-896C-3C8CC176817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CA2BAE-99DC-4C66-BA06-FF38A8D618C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24A83F-9E3E-4B90-896C-3C8CC176817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CA2BAE-99DC-4C66-BA06-FF38A8D618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24A83F-9E3E-4B90-896C-3C8CC176817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CA2BAE-99DC-4C66-BA06-FF38A8D618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24A83F-9E3E-4B90-896C-3C8CC176817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CA2BAE-99DC-4C66-BA06-FF38A8D618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24A83F-9E3E-4B90-896C-3C8CC176817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CA2BAE-99DC-4C66-BA06-FF38A8D618CA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24A83F-9E3E-4B90-896C-3C8CC176817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CA2BAE-99DC-4C66-BA06-FF38A8D618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24A83F-9E3E-4B90-896C-3C8CC176817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CA2BAE-99DC-4C66-BA06-FF38A8D618C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24A83F-9E3E-4B90-896C-3C8CC176817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CA2BAE-99DC-4C66-BA06-FF38A8D618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24A83F-9E3E-4B90-896C-3C8CC176817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CA2BAE-99DC-4C66-BA06-FF38A8D618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724A83F-9E3E-4B90-896C-3C8CC176817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ECA2BAE-99DC-4C66-BA06-FF38A8D618CA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5591219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Aleš Hladík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VY_32_INOVACE_6A_2_Velká písmena - úvod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6A_ČJ7.roč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10.12.2013 v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seznamuje žáky se základním učivem pravopisu velkých písmen. Rekapituluje, co by již měli znát a obsahuje několik úkolů pro zopakování základních znalostí o pravopisu velkých písmen.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9654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písmena - 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7695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scene3d>
              <a:camera prst="orthographicFront"/>
              <a:lightRig rig="threePt" dir="t"/>
            </a:scene3d>
            <a:sp3d extrusionH="57150">
              <a:extrusionClr>
                <a:schemeClr val="accent1">
                  <a:lumMod val="60000"/>
                  <a:lumOff val="40000"/>
                </a:schemeClr>
              </a:extrusionClr>
            </a:sp3d>
          </a:bodyPr>
          <a:lstStyle/>
          <a:p>
            <a:pPr marL="82296" indent="0" algn="ctr">
              <a:buNone/>
            </a:pPr>
            <a:r>
              <a:rPr lang="cs-CZ" dirty="0" smtClean="0"/>
              <a:t>Nyní se podíváme na to, kdy, kde a proč je nutné zdůraznit v našem písemném projevu určitou věc velkým písmenem. </a:t>
            </a:r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Proč nejsou všude malá písmena?</a:t>
            </a:r>
          </a:p>
          <a:p>
            <a:pPr marL="82296" indent="0">
              <a:buNone/>
            </a:pPr>
            <a:r>
              <a:rPr lang="cs-CZ" dirty="0" smtClean="0"/>
              <a:t>Co nám mohou velká písmena říci?</a:t>
            </a:r>
          </a:p>
          <a:p>
            <a:pPr marL="82296" indent="0">
              <a:buNone/>
            </a:pPr>
            <a:r>
              <a:rPr lang="cs-CZ" dirty="0" smtClean="0"/>
              <a:t>Liší se nějak význam takovýchto slov?</a:t>
            </a:r>
          </a:p>
          <a:p>
            <a:pPr marL="82296" indent="0">
              <a:buNone/>
            </a:pPr>
            <a:r>
              <a:rPr lang="cs-CZ" dirty="0" smtClean="0"/>
              <a:t>Písek - písek</a:t>
            </a:r>
          </a:p>
        </p:txBody>
      </p:sp>
    </p:spTree>
    <p:extLst>
      <p:ext uri="{BB962C8B-B14F-4D97-AF65-F5344CB8AC3E}">
        <p14:creationId xmlns:p14="http://schemas.microsoft.com/office/powerpoint/2010/main" val="3146771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bychom už mohli znát?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6406238"/>
              </p:ext>
            </p:extLst>
          </p:nvPr>
        </p:nvGraphicFramePr>
        <p:xfrm>
          <a:off x="457200" y="908720"/>
          <a:ext cx="8229600" cy="52174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491880" y="1124744"/>
            <a:ext cx="504056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ylo mi doma hezky.  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ážený pan…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dražili okurky! (novinový článek), Mamka řekla: ,,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ned se vrať!“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y,</a:t>
            </a:r>
            <a:r>
              <a:rPr lang="cs-CZ" dirty="0" smtClean="0">
                <a:solidFill>
                  <a:srgbClr val="FF0000"/>
                </a:solidFill>
              </a:rPr>
              <a:t> T</a:t>
            </a:r>
            <a:r>
              <a:rPr lang="cs-CZ" dirty="0" smtClean="0"/>
              <a:t>ebe, 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vůj, 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vého, 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y, 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ás, 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áš, 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ašeho – v dopisech u osobních a přivlastňovacích zájmen druhé osoby a u některých titulů: </a:t>
            </a:r>
            <a:r>
              <a:rPr lang="cs-CZ" dirty="0" smtClean="0">
                <a:solidFill>
                  <a:srgbClr val="FF0000"/>
                </a:solidFill>
              </a:rPr>
              <a:t>J</a:t>
            </a:r>
            <a:r>
              <a:rPr lang="cs-CZ" dirty="0" smtClean="0"/>
              <a:t>eho </a:t>
            </a:r>
            <a:r>
              <a:rPr lang="cs-CZ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ilost, 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xcelence.</a:t>
            </a:r>
          </a:p>
          <a:p>
            <a:endParaRPr lang="cs-CZ" dirty="0"/>
          </a:p>
          <a:p>
            <a:r>
              <a:rPr lang="cs-CZ" dirty="0" smtClean="0"/>
              <a:t>Dominik Hašek – 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.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. – iniciály</a:t>
            </a:r>
          </a:p>
          <a:p>
            <a:r>
              <a:rPr lang="cs-CZ" dirty="0" smtClean="0"/>
              <a:t>Česká republika – </a:t>
            </a:r>
            <a:r>
              <a:rPr lang="cs-CZ" dirty="0" smtClean="0">
                <a:solidFill>
                  <a:srgbClr val="FF0000"/>
                </a:solidFill>
              </a:rPr>
              <a:t>ČR </a:t>
            </a:r>
            <a:r>
              <a:rPr lang="cs-CZ" dirty="0" smtClean="0"/>
              <a:t>(zkratky víceslovných názvů)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MMXII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u - zlato, </a:t>
            </a:r>
            <a:r>
              <a:rPr lang="cs-CZ" dirty="0" smtClean="0">
                <a:solidFill>
                  <a:srgbClr val="FF0000"/>
                </a:solidFill>
              </a:rPr>
              <a:t>V </a:t>
            </a:r>
            <a:r>
              <a:rPr lang="cs-CZ" dirty="0" smtClean="0"/>
              <a:t>– volt: římské číslice, značky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Čedok</a:t>
            </a:r>
            <a:r>
              <a:rPr lang="cs-CZ" dirty="0" smtClean="0"/>
              <a:t> – Česká dopravní kancelář: zkratková slova</a:t>
            </a:r>
          </a:p>
          <a:p>
            <a:endParaRPr lang="cs-CZ" dirty="0"/>
          </a:p>
          <a:p>
            <a:r>
              <a:rPr lang="cs-CZ" dirty="0" smtClean="0"/>
              <a:t>Osoby, nadpřirozené bytosti, zvířata, hvězdářské a zeměpisné útvary, organizace, instituce, umělecká díla, výrobky, dopravní prostředky, svátky, vyznamenání,…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8867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4261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1) Začátek vět, nadpisů, záhlaví, adres, apod. na samostatném řádku a na začátku přímé řeči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Vyzkoušej:</a:t>
            </a:r>
          </a:p>
          <a:p>
            <a:pPr marL="82296" indent="0">
              <a:buNone/>
            </a:pPr>
            <a:r>
              <a:rPr lang="cs-CZ" dirty="0" smtClean="0"/>
              <a:t>,,_odívejte, támhle!“ _</a:t>
            </a:r>
            <a:r>
              <a:rPr lang="cs-CZ" dirty="0" err="1" smtClean="0"/>
              <a:t>ykřikl</a:t>
            </a:r>
            <a:r>
              <a:rPr lang="cs-CZ" dirty="0" smtClean="0"/>
              <a:t> Vojta a ukazoval na kopec. </a:t>
            </a:r>
          </a:p>
          <a:p>
            <a:pPr marL="82296" indent="0">
              <a:buNone/>
            </a:pPr>
            <a:r>
              <a:rPr lang="cs-CZ" dirty="0" smtClean="0"/>
              <a:t>,,_</a:t>
            </a:r>
            <a:r>
              <a:rPr lang="cs-CZ" dirty="0" err="1" smtClean="0"/>
              <a:t>yslíš</a:t>
            </a:r>
            <a:r>
              <a:rPr lang="cs-CZ" dirty="0" smtClean="0"/>
              <a:t>…,“ _</a:t>
            </a:r>
            <a:r>
              <a:rPr lang="cs-CZ" dirty="0" err="1" smtClean="0"/>
              <a:t>aváhala</a:t>
            </a:r>
            <a:r>
              <a:rPr lang="cs-CZ" dirty="0" smtClean="0"/>
              <a:t> Soňa.</a:t>
            </a:r>
          </a:p>
          <a:p>
            <a:pPr marL="82296" indent="0">
              <a:buNone/>
            </a:pPr>
            <a:r>
              <a:rPr lang="cs-CZ" dirty="0"/>
              <a:t>n</a:t>
            </a:r>
            <a:r>
              <a:rPr lang="cs-CZ" dirty="0" smtClean="0"/>
              <a:t>ovinový titulek _(z/Z)</a:t>
            </a:r>
            <a:r>
              <a:rPr lang="cs-CZ" dirty="0" err="1" smtClean="0"/>
              <a:t>átah</a:t>
            </a:r>
            <a:r>
              <a:rPr lang="cs-CZ" dirty="0" smtClean="0"/>
              <a:t> na tržišti</a:t>
            </a:r>
          </a:p>
          <a:p>
            <a:pPr marL="82296" indent="0">
              <a:buNone/>
            </a:pPr>
            <a:r>
              <a:rPr lang="cs-CZ" dirty="0" smtClean="0"/>
              <a:t>_</a:t>
            </a:r>
            <a:r>
              <a:rPr lang="cs-CZ" dirty="0" err="1" smtClean="0"/>
              <a:t>ážený</a:t>
            </a:r>
            <a:r>
              <a:rPr lang="cs-CZ" dirty="0" smtClean="0"/>
              <a:t> pan Pavel </a:t>
            </a:r>
            <a:r>
              <a:rPr lang="cs-CZ" dirty="0" err="1" smtClean="0"/>
              <a:t>Hrudík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977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,,Podívejte támhle!“ Vykřikl Vojta a ukazoval směrem na kopec.</a:t>
            </a:r>
          </a:p>
          <a:p>
            <a:r>
              <a:rPr lang="cs-CZ" dirty="0" smtClean="0"/>
              <a:t>,,Myslíš…,“ zaváhala Soňa.</a:t>
            </a:r>
          </a:p>
          <a:p>
            <a:r>
              <a:rPr lang="cs-CZ" dirty="0"/>
              <a:t>n</a:t>
            </a:r>
            <a:r>
              <a:rPr lang="cs-CZ" dirty="0" smtClean="0"/>
              <a:t>ovinový titulek Zlevnili auta</a:t>
            </a:r>
          </a:p>
          <a:p>
            <a:r>
              <a:rPr lang="cs-CZ" dirty="0" smtClean="0"/>
              <a:t>Vážený pan </a:t>
            </a:r>
            <a:r>
              <a:rPr lang="cs-CZ" dirty="0"/>
              <a:t>P</a:t>
            </a:r>
            <a:r>
              <a:rPr lang="cs-CZ" dirty="0" smtClean="0"/>
              <a:t>avel </a:t>
            </a:r>
            <a:r>
              <a:rPr lang="cs-CZ" dirty="0" err="1" smtClean="0"/>
              <a:t>Hrudík</a:t>
            </a: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354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2) Vyjádření úcty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Zkus sám a přepiš text správně dle pravopisu velkých písmen</a:t>
            </a:r>
          </a:p>
          <a:p>
            <a:pPr marL="82296" indent="0">
              <a:buNone/>
            </a:pPr>
            <a:r>
              <a:rPr lang="cs-CZ" i="1" dirty="0" smtClean="0"/>
              <a:t>milý </a:t>
            </a:r>
            <a:r>
              <a:rPr lang="cs-CZ" i="1" dirty="0" err="1" smtClean="0"/>
              <a:t>jardo</a:t>
            </a:r>
            <a:r>
              <a:rPr lang="cs-CZ" i="1" dirty="0" smtClean="0"/>
              <a:t>, </a:t>
            </a:r>
          </a:p>
          <a:p>
            <a:pPr marL="82296" indent="0">
              <a:buNone/>
            </a:pPr>
            <a:r>
              <a:rPr lang="cs-CZ" i="1" dirty="0" smtClean="0"/>
              <a:t>děkuji ti za dopis s dobrými zprávami o tobě i vaší rodině. Potěšilo mě, že jste ty a tvůj bratr konečně dostali pejska, kterého jste chtěli. Už se s vámi vidím při jeho výcviku. </a:t>
            </a:r>
          </a:p>
          <a:p>
            <a:pPr marL="82296" indent="0">
              <a:buNone/>
            </a:pPr>
            <a:r>
              <a:rPr lang="cs-CZ" i="1" smtClean="0"/>
              <a:t>S pozdravem          </a:t>
            </a:r>
            <a:r>
              <a:rPr lang="cs-CZ" i="1" dirty="0" smtClean="0"/>
              <a:t>tvůj kamarád </a:t>
            </a:r>
            <a:r>
              <a:rPr lang="cs-CZ" i="1" dirty="0" err="1" smtClean="0"/>
              <a:t>adam</a:t>
            </a:r>
            <a:endParaRPr lang="cs-CZ" i="1" dirty="0" smtClean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921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si sám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 smtClean="0"/>
              <a:t>Milý Jardo</a:t>
            </a:r>
            <a:r>
              <a:rPr lang="cs-CZ" dirty="0"/>
              <a:t>, </a:t>
            </a:r>
          </a:p>
          <a:p>
            <a:pPr marL="82296" indent="0">
              <a:buNone/>
            </a:pPr>
            <a:r>
              <a:rPr lang="cs-CZ" dirty="0"/>
              <a:t>děkuji </a:t>
            </a:r>
            <a:r>
              <a:rPr lang="cs-CZ" dirty="0" smtClean="0"/>
              <a:t>Ti </a:t>
            </a:r>
            <a:r>
              <a:rPr lang="cs-CZ" dirty="0"/>
              <a:t>za dopis s dobrými zprávami o </a:t>
            </a:r>
            <a:r>
              <a:rPr lang="cs-CZ" dirty="0" smtClean="0"/>
              <a:t>Tobě </a:t>
            </a:r>
            <a:r>
              <a:rPr lang="cs-CZ" dirty="0"/>
              <a:t>i </a:t>
            </a:r>
            <a:r>
              <a:rPr lang="cs-CZ" dirty="0" smtClean="0"/>
              <a:t>Vaší </a:t>
            </a:r>
            <a:r>
              <a:rPr lang="cs-CZ" dirty="0"/>
              <a:t>rodině. Potěšilo mě, že jste </a:t>
            </a:r>
            <a:r>
              <a:rPr lang="cs-CZ" dirty="0" smtClean="0"/>
              <a:t>Ty </a:t>
            </a:r>
            <a:r>
              <a:rPr lang="cs-CZ" dirty="0"/>
              <a:t>a </a:t>
            </a:r>
            <a:r>
              <a:rPr lang="cs-CZ" dirty="0" smtClean="0"/>
              <a:t>Tvůj </a:t>
            </a:r>
            <a:r>
              <a:rPr lang="cs-CZ" dirty="0"/>
              <a:t>bratr konečně dostali pejska, kterého jste chtěli. Už se s </a:t>
            </a:r>
            <a:r>
              <a:rPr lang="cs-CZ" dirty="0" smtClean="0"/>
              <a:t>Vámi </a:t>
            </a:r>
            <a:r>
              <a:rPr lang="cs-CZ" dirty="0"/>
              <a:t>vidím při jeho výcviku. </a:t>
            </a:r>
          </a:p>
          <a:p>
            <a:pPr marL="82296" indent="0">
              <a:buNone/>
            </a:pPr>
            <a:r>
              <a:rPr lang="cs-CZ" dirty="0" smtClean="0"/>
              <a:t>S pozdravem         Tvůj </a:t>
            </a:r>
            <a:r>
              <a:rPr lang="cs-CZ" dirty="0"/>
              <a:t>kamarád </a:t>
            </a:r>
            <a:r>
              <a:rPr lang="cs-CZ" dirty="0" smtClean="0"/>
              <a:t>Adam</a:t>
            </a: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7359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3) Ustálené </a:t>
            </a:r>
            <a:r>
              <a:rPr lang="cs-CZ" dirty="0" smtClean="0"/>
              <a:t>zkratky, značky a zkratková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Napiš iniciály svého jména</a:t>
            </a:r>
          </a:p>
          <a:p>
            <a:r>
              <a:rPr lang="cs-CZ" dirty="0" smtClean="0"/>
              <a:t>Pomocí římských číslic zapiš letopočty</a:t>
            </a:r>
          </a:p>
          <a:p>
            <a:pPr marL="82296" indent="0">
              <a:buNone/>
            </a:pPr>
            <a:r>
              <a:rPr lang="cs-CZ" dirty="0" smtClean="0"/>
              <a:t>1345</a:t>
            </a:r>
          </a:p>
          <a:p>
            <a:pPr marL="82296" indent="0">
              <a:buNone/>
            </a:pPr>
            <a:r>
              <a:rPr lang="cs-CZ" dirty="0" smtClean="0"/>
              <a:t>1893</a:t>
            </a:r>
          </a:p>
          <a:p>
            <a:pPr marL="82296" indent="0">
              <a:buNone/>
            </a:pPr>
            <a:r>
              <a:rPr lang="cs-CZ" dirty="0" smtClean="0"/>
              <a:t>2013</a:t>
            </a:r>
          </a:p>
          <a:p>
            <a:r>
              <a:rPr lang="cs-CZ" dirty="0" smtClean="0"/>
              <a:t> zkrať následující víceslovná spojení</a:t>
            </a:r>
          </a:p>
          <a:p>
            <a:pPr marL="82296" indent="0">
              <a:buNone/>
            </a:pPr>
            <a:r>
              <a:rPr lang="cs-CZ" dirty="0" smtClean="0"/>
              <a:t>Organizace spojených národů, Česká republika, Česká dopravní kancelář, značka vody</a:t>
            </a:r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6284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A. H.</a:t>
            </a:r>
          </a:p>
          <a:p>
            <a:pPr marL="82296" indent="0">
              <a:buNone/>
            </a:pPr>
            <a:r>
              <a:rPr lang="cs-CZ" dirty="0" smtClean="0"/>
              <a:t>MCCCXVL</a:t>
            </a:r>
          </a:p>
          <a:p>
            <a:pPr marL="82296" indent="0">
              <a:buNone/>
            </a:pPr>
            <a:r>
              <a:rPr lang="cs-CZ" dirty="0" smtClean="0"/>
              <a:t>MDCCCXCIII</a:t>
            </a:r>
          </a:p>
          <a:p>
            <a:pPr marL="82296" indent="0">
              <a:buNone/>
            </a:pPr>
            <a:r>
              <a:rPr lang="cs-CZ" dirty="0" smtClean="0"/>
              <a:t>MMXIII</a:t>
            </a:r>
          </a:p>
          <a:p>
            <a:r>
              <a:rPr lang="cs-CZ" dirty="0" smtClean="0"/>
              <a:t>OSN, ČR, Čedok, H2O</a:t>
            </a:r>
          </a:p>
          <a:p>
            <a:pPr marL="82296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7755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2774511"/>
              </p:ext>
            </p:extLst>
          </p:nvPr>
        </p:nvGraphicFramePr>
        <p:xfrm>
          <a:off x="1369036" y="3233738"/>
          <a:ext cx="6405925" cy="29794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Český jazyk – Učebnice pro 7.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[VLADIMÍRA BIČÍKOVÁ, Zdeněk Topil a Ilustrace Arna JURAČKOVÁ]. Český jazyk: učebnice pro 7. ročník. 2. vyd. Havlíčkův Brod: Tobiáš, 2005. ISBN 80-731-1037-7.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seznamuje žáky se základním učivem pravopisu velkých písmen. Rekapituluje, co by již měli znát a obsahuje několik úkolů pro zopakování základních znalostí o pravopisu velkých písmen.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3455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84</TotalTime>
  <Words>580</Words>
  <Application>Microsoft Office PowerPoint</Application>
  <PresentationFormat>Předvádění na obrazovce (4:3)</PresentationFormat>
  <Paragraphs>106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Prezentace aplikace PowerPoint</vt:lpstr>
      <vt:lpstr>Velká písmena - úvod</vt:lpstr>
      <vt:lpstr>Velká písmena</vt:lpstr>
      <vt:lpstr>Co bychom už mohli znát? </vt:lpstr>
      <vt:lpstr>1) Začátek vět, nadpisů, záhlaví, adres, apod. na samostatném řádku a na začátku přímé řeči</vt:lpstr>
      <vt:lpstr>Správně</vt:lpstr>
      <vt:lpstr>2) Vyjádření úcty</vt:lpstr>
      <vt:lpstr>Oprav si sám</vt:lpstr>
      <vt:lpstr>3) Ustálené zkratky, značky a zkratková slova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ntb</cp:lastModifiedBy>
  <cp:revision>11</cp:revision>
  <dcterms:created xsi:type="dcterms:W3CDTF">2013-01-06T09:09:01Z</dcterms:created>
  <dcterms:modified xsi:type="dcterms:W3CDTF">2013-05-03T15:12:54Z</dcterms:modified>
</cp:coreProperties>
</file>