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A70B70-B31E-46CE-B120-3F7270D3EF9E}" type="doc">
      <dgm:prSet loTypeId="urn:diagrams.loki3.com/BracketList+Icon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FB73315-A4CE-4EE6-A877-E9A4E2133D18}">
      <dgm:prSet phldrT="[Text]"/>
      <dgm:spPr/>
      <dgm:t>
        <a:bodyPr/>
        <a:lstStyle/>
        <a:p>
          <a:r>
            <a:rPr lang="cs-CZ" dirty="0" smtClean="0"/>
            <a:t>Obecná jména</a:t>
          </a:r>
          <a:endParaRPr lang="cs-CZ" dirty="0"/>
        </a:p>
      </dgm:t>
    </dgm:pt>
    <dgm:pt modelId="{DE0D6544-4895-450C-9823-C58EB2B19004}" type="parTrans" cxnId="{92F1C0A7-93E8-4D1E-9EC4-392C1FB0FA71}">
      <dgm:prSet/>
      <dgm:spPr/>
      <dgm:t>
        <a:bodyPr/>
        <a:lstStyle/>
        <a:p>
          <a:endParaRPr lang="cs-CZ"/>
        </a:p>
      </dgm:t>
    </dgm:pt>
    <dgm:pt modelId="{CF9E716F-0239-441D-A2B8-A5B16448A358}" type="sibTrans" cxnId="{92F1C0A7-93E8-4D1E-9EC4-392C1FB0FA71}">
      <dgm:prSet/>
      <dgm:spPr/>
      <dgm:t>
        <a:bodyPr/>
        <a:lstStyle/>
        <a:p>
          <a:endParaRPr lang="cs-CZ"/>
        </a:p>
      </dgm:t>
    </dgm:pt>
    <dgm:pt modelId="{0B5B0647-46B0-4843-A588-18831D49EA03}">
      <dgm:prSet phldrT="[Text]" custT="1"/>
      <dgm:spPr/>
      <dgm:t>
        <a:bodyPr/>
        <a:lstStyle/>
        <a:p>
          <a:r>
            <a:rPr lang="cs-CZ" sz="2800" dirty="0" smtClean="0"/>
            <a:t>ulice, hory, vesnice, pes, kočka, dům, restaurace,…</a:t>
          </a:r>
          <a:endParaRPr lang="cs-CZ" sz="2800" dirty="0"/>
        </a:p>
      </dgm:t>
    </dgm:pt>
    <dgm:pt modelId="{2384BB5A-92DB-452F-BA95-42B3EBCE103D}" type="parTrans" cxnId="{41BE4A5F-2EDF-4CEB-9306-9CD2F7DF02DE}">
      <dgm:prSet/>
      <dgm:spPr/>
      <dgm:t>
        <a:bodyPr/>
        <a:lstStyle/>
        <a:p>
          <a:endParaRPr lang="cs-CZ"/>
        </a:p>
      </dgm:t>
    </dgm:pt>
    <dgm:pt modelId="{C714A6A7-77A4-427D-B5A7-986FCDF4E352}" type="sibTrans" cxnId="{41BE4A5F-2EDF-4CEB-9306-9CD2F7DF02DE}">
      <dgm:prSet/>
      <dgm:spPr/>
      <dgm:t>
        <a:bodyPr/>
        <a:lstStyle/>
        <a:p>
          <a:endParaRPr lang="cs-CZ"/>
        </a:p>
      </dgm:t>
    </dgm:pt>
    <dgm:pt modelId="{67653E31-3BB9-48B0-81E2-5EF269A697CE}">
      <dgm:prSet phldrT="[Text]"/>
      <dgm:spPr/>
      <dgm:t>
        <a:bodyPr/>
        <a:lstStyle/>
        <a:p>
          <a:r>
            <a:rPr lang="cs-CZ" dirty="0" smtClean="0"/>
            <a:t>Vlastní jména</a:t>
          </a:r>
          <a:endParaRPr lang="cs-CZ" dirty="0"/>
        </a:p>
      </dgm:t>
    </dgm:pt>
    <dgm:pt modelId="{1EB6B611-E614-4D73-804A-FD6B14DE5F3A}" type="parTrans" cxnId="{E9ACEC86-FC9B-496E-9AEE-E6432EDB41E8}">
      <dgm:prSet/>
      <dgm:spPr/>
      <dgm:t>
        <a:bodyPr/>
        <a:lstStyle/>
        <a:p>
          <a:endParaRPr lang="cs-CZ"/>
        </a:p>
      </dgm:t>
    </dgm:pt>
    <dgm:pt modelId="{D275216A-441F-458C-9590-D0CAB4733A16}" type="sibTrans" cxnId="{E9ACEC86-FC9B-496E-9AEE-E6432EDB41E8}">
      <dgm:prSet/>
      <dgm:spPr/>
      <dgm:t>
        <a:bodyPr/>
        <a:lstStyle/>
        <a:p>
          <a:endParaRPr lang="cs-CZ"/>
        </a:p>
      </dgm:t>
    </dgm:pt>
    <dgm:pt modelId="{FC9EAA90-3D97-45E3-9C79-263CDBD3AF07}">
      <dgm:prSet phldrT="[Text]" custT="1"/>
      <dgm:spPr/>
      <dgm:t>
        <a:bodyPr/>
        <a:lstStyle/>
        <a:p>
          <a:r>
            <a:rPr lang="cs-CZ" sz="2800" dirty="0" smtClean="0"/>
            <a:t>Příčná ulice, Krušné hory, pes Alík, kočka Micka, dům U Jelena, restaurace Bouda</a:t>
          </a:r>
          <a:endParaRPr lang="cs-CZ" sz="2800" dirty="0"/>
        </a:p>
      </dgm:t>
    </dgm:pt>
    <dgm:pt modelId="{A6D7D722-65D6-463E-9E2A-8127CC652E76}" type="parTrans" cxnId="{7D2AA17D-93C2-486A-AB4F-51F6ABDAD46F}">
      <dgm:prSet/>
      <dgm:spPr/>
      <dgm:t>
        <a:bodyPr/>
        <a:lstStyle/>
        <a:p>
          <a:endParaRPr lang="cs-CZ"/>
        </a:p>
      </dgm:t>
    </dgm:pt>
    <dgm:pt modelId="{79CFB56F-0040-4902-B9D5-4B243D731087}" type="sibTrans" cxnId="{7D2AA17D-93C2-486A-AB4F-51F6ABDAD46F}">
      <dgm:prSet/>
      <dgm:spPr/>
      <dgm:t>
        <a:bodyPr/>
        <a:lstStyle/>
        <a:p>
          <a:endParaRPr lang="cs-CZ"/>
        </a:p>
      </dgm:t>
    </dgm:pt>
    <dgm:pt modelId="{03440699-9469-4574-8E9E-BF28A6089D40}" type="pres">
      <dgm:prSet presAssocID="{F7A70B70-B31E-46CE-B120-3F7270D3EF9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6F4057F-1BAD-4FB2-ABA6-2FDF97EE83E6}" type="pres">
      <dgm:prSet presAssocID="{9FB73315-A4CE-4EE6-A877-E9A4E2133D18}" presName="linNode" presStyleCnt="0"/>
      <dgm:spPr/>
    </dgm:pt>
    <dgm:pt modelId="{3E1BF72A-2D03-4443-AFFD-DCD666828ED9}" type="pres">
      <dgm:prSet presAssocID="{9FB73315-A4CE-4EE6-A877-E9A4E2133D18}" presName="parTx" presStyleLbl="revTx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55F2FE8-3E19-4F44-9893-2AA1E5A58FA1}" type="pres">
      <dgm:prSet presAssocID="{9FB73315-A4CE-4EE6-A877-E9A4E2133D18}" presName="bracket" presStyleLbl="parChTrans1D1" presStyleIdx="0" presStyleCnt="2"/>
      <dgm:spPr/>
    </dgm:pt>
    <dgm:pt modelId="{8C3FCAFC-7A67-4DA9-A18E-7844160404DF}" type="pres">
      <dgm:prSet presAssocID="{9FB73315-A4CE-4EE6-A877-E9A4E2133D18}" presName="spH" presStyleCnt="0"/>
      <dgm:spPr/>
    </dgm:pt>
    <dgm:pt modelId="{C34F7643-4482-453A-B9A3-CF4B6CA990CE}" type="pres">
      <dgm:prSet presAssocID="{9FB73315-A4CE-4EE6-A877-E9A4E2133D18}" presName="desTx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7DED135-3E4D-45E6-8DFC-2361FE8FF6CF}" type="pres">
      <dgm:prSet presAssocID="{CF9E716F-0239-441D-A2B8-A5B16448A358}" presName="spV" presStyleCnt="0"/>
      <dgm:spPr/>
    </dgm:pt>
    <dgm:pt modelId="{BC886347-9B24-4A95-B600-DD1E99415DD3}" type="pres">
      <dgm:prSet presAssocID="{67653E31-3BB9-48B0-81E2-5EF269A697CE}" presName="linNode" presStyleCnt="0"/>
      <dgm:spPr/>
    </dgm:pt>
    <dgm:pt modelId="{7901D226-098E-4F89-B9FF-DA1CA682F915}" type="pres">
      <dgm:prSet presAssocID="{67653E31-3BB9-48B0-81E2-5EF269A697CE}" presName="parTx" presStyleLbl="revTx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D76C2F-0BBB-43B4-B76F-646CD2361245}" type="pres">
      <dgm:prSet presAssocID="{67653E31-3BB9-48B0-81E2-5EF269A697CE}" presName="bracket" presStyleLbl="parChTrans1D1" presStyleIdx="1" presStyleCnt="2"/>
      <dgm:spPr/>
    </dgm:pt>
    <dgm:pt modelId="{2B62491D-C63F-4054-AD6A-9E10B71556F0}" type="pres">
      <dgm:prSet presAssocID="{67653E31-3BB9-48B0-81E2-5EF269A697CE}" presName="spH" presStyleCnt="0"/>
      <dgm:spPr/>
    </dgm:pt>
    <dgm:pt modelId="{EA37F421-66EB-4B1D-982F-FAAF6A7C5247}" type="pres">
      <dgm:prSet presAssocID="{67653E31-3BB9-48B0-81E2-5EF269A697CE}" presName="desT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D2AA17D-93C2-486A-AB4F-51F6ABDAD46F}" srcId="{67653E31-3BB9-48B0-81E2-5EF269A697CE}" destId="{FC9EAA90-3D97-45E3-9C79-263CDBD3AF07}" srcOrd="0" destOrd="0" parTransId="{A6D7D722-65D6-463E-9E2A-8127CC652E76}" sibTransId="{79CFB56F-0040-4902-B9D5-4B243D731087}"/>
    <dgm:cxn modelId="{04BF8811-4D05-4586-B183-E8B967978DEA}" type="presOf" srcId="{F7A70B70-B31E-46CE-B120-3F7270D3EF9E}" destId="{03440699-9469-4574-8E9E-BF28A6089D40}" srcOrd="0" destOrd="0" presId="urn:diagrams.loki3.com/BracketList+Icon"/>
    <dgm:cxn modelId="{92F1C0A7-93E8-4D1E-9EC4-392C1FB0FA71}" srcId="{F7A70B70-B31E-46CE-B120-3F7270D3EF9E}" destId="{9FB73315-A4CE-4EE6-A877-E9A4E2133D18}" srcOrd="0" destOrd="0" parTransId="{DE0D6544-4895-450C-9823-C58EB2B19004}" sibTransId="{CF9E716F-0239-441D-A2B8-A5B16448A358}"/>
    <dgm:cxn modelId="{41BE4A5F-2EDF-4CEB-9306-9CD2F7DF02DE}" srcId="{9FB73315-A4CE-4EE6-A877-E9A4E2133D18}" destId="{0B5B0647-46B0-4843-A588-18831D49EA03}" srcOrd="0" destOrd="0" parTransId="{2384BB5A-92DB-452F-BA95-42B3EBCE103D}" sibTransId="{C714A6A7-77A4-427D-B5A7-986FCDF4E352}"/>
    <dgm:cxn modelId="{D176B040-9984-4F8C-A2C6-8646C0CC0453}" type="presOf" srcId="{0B5B0647-46B0-4843-A588-18831D49EA03}" destId="{C34F7643-4482-453A-B9A3-CF4B6CA990CE}" srcOrd="0" destOrd="0" presId="urn:diagrams.loki3.com/BracketList+Icon"/>
    <dgm:cxn modelId="{A2076274-ADD6-49B3-9111-A6BB23D18082}" type="presOf" srcId="{9FB73315-A4CE-4EE6-A877-E9A4E2133D18}" destId="{3E1BF72A-2D03-4443-AFFD-DCD666828ED9}" srcOrd="0" destOrd="0" presId="urn:diagrams.loki3.com/BracketList+Icon"/>
    <dgm:cxn modelId="{E49B5ED9-42CE-4992-A81B-7018528B6500}" type="presOf" srcId="{FC9EAA90-3D97-45E3-9C79-263CDBD3AF07}" destId="{EA37F421-66EB-4B1D-982F-FAAF6A7C5247}" srcOrd="0" destOrd="0" presId="urn:diagrams.loki3.com/BracketList+Icon"/>
    <dgm:cxn modelId="{4C36CBBA-A25E-49B7-9A13-C4597E86BB93}" type="presOf" srcId="{67653E31-3BB9-48B0-81E2-5EF269A697CE}" destId="{7901D226-098E-4F89-B9FF-DA1CA682F915}" srcOrd="0" destOrd="0" presId="urn:diagrams.loki3.com/BracketList+Icon"/>
    <dgm:cxn modelId="{E9ACEC86-FC9B-496E-9AEE-E6432EDB41E8}" srcId="{F7A70B70-B31E-46CE-B120-3F7270D3EF9E}" destId="{67653E31-3BB9-48B0-81E2-5EF269A697CE}" srcOrd="1" destOrd="0" parTransId="{1EB6B611-E614-4D73-804A-FD6B14DE5F3A}" sibTransId="{D275216A-441F-458C-9590-D0CAB4733A16}"/>
    <dgm:cxn modelId="{1D03B270-FA4B-4EA3-AFBC-A50920AFD720}" type="presParOf" srcId="{03440699-9469-4574-8E9E-BF28A6089D40}" destId="{86F4057F-1BAD-4FB2-ABA6-2FDF97EE83E6}" srcOrd="0" destOrd="0" presId="urn:diagrams.loki3.com/BracketList+Icon"/>
    <dgm:cxn modelId="{22F17779-B8D6-49F1-B267-4FAF5BAEA720}" type="presParOf" srcId="{86F4057F-1BAD-4FB2-ABA6-2FDF97EE83E6}" destId="{3E1BF72A-2D03-4443-AFFD-DCD666828ED9}" srcOrd="0" destOrd="0" presId="urn:diagrams.loki3.com/BracketList+Icon"/>
    <dgm:cxn modelId="{CC526789-AA04-4FE9-8926-3B05E5E88D03}" type="presParOf" srcId="{86F4057F-1BAD-4FB2-ABA6-2FDF97EE83E6}" destId="{F55F2FE8-3E19-4F44-9893-2AA1E5A58FA1}" srcOrd="1" destOrd="0" presId="urn:diagrams.loki3.com/BracketList+Icon"/>
    <dgm:cxn modelId="{7A8C5D59-3567-457B-9EAD-E6A861709518}" type="presParOf" srcId="{86F4057F-1BAD-4FB2-ABA6-2FDF97EE83E6}" destId="{8C3FCAFC-7A67-4DA9-A18E-7844160404DF}" srcOrd="2" destOrd="0" presId="urn:diagrams.loki3.com/BracketList+Icon"/>
    <dgm:cxn modelId="{E2A50DB1-E8B1-43BD-A74D-1C104F7BDB45}" type="presParOf" srcId="{86F4057F-1BAD-4FB2-ABA6-2FDF97EE83E6}" destId="{C34F7643-4482-453A-B9A3-CF4B6CA990CE}" srcOrd="3" destOrd="0" presId="urn:diagrams.loki3.com/BracketList+Icon"/>
    <dgm:cxn modelId="{3240693C-B36A-4BB7-B624-5AF8C9DEF072}" type="presParOf" srcId="{03440699-9469-4574-8E9E-BF28A6089D40}" destId="{47DED135-3E4D-45E6-8DFC-2361FE8FF6CF}" srcOrd="1" destOrd="0" presId="urn:diagrams.loki3.com/BracketList+Icon"/>
    <dgm:cxn modelId="{C15D4C06-DCD8-4EB0-BF46-BD419B2FB000}" type="presParOf" srcId="{03440699-9469-4574-8E9E-BF28A6089D40}" destId="{BC886347-9B24-4A95-B600-DD1E99415DD3}" srcOrd="2" destOrd="0" presId="urn:diagrams.loki3.com/BracketList+Icon"/>
    <dgm:cxn modelId="{6905C43D-8245-48A2-85B0-53EEFFEAD4ED}" type="presParOf" srcId="{BC886347-9B24-4A95-B600-DD1E99415DD3}" destId="{7901D226-098E-4F89-B9FF-DA1CA682F915}" srcOrd="0" destOrd="0" presId="urn:diagrams.loki3.com/BracketList+Icon"/>
    <dgm:cxn modelId="{EB7724C0-E33D-458C-BF48-74218785AA6A}" type="presParOf" srcId="{BC886347-9B24-4A95-B600-DD1E99415DD3}" destId="{0ED76C2F-0BBB-43B4-B76F-646CD2361245}" srcOrd="1" destOrd="0" presId="urn:diagrams.loki3.com/BracketList+Icon"/>
    <dgm:cxn modelId="{8B2AF83F-27C1-42E8-B2C2-94F7FAC6742E}" type="presParOf" srcId="{BC886347-9B24-4A95-B600-DD1E99415DD3}" destId="{2B62491D-C63F-4054-AD6A-9E10B71556F0}" srcOrd="2" destOrd="0" presId="urn:diagrams.loki3.com/BracketList+Icon"/>
    <dgm:cxn modelId="{A1C611B2-7A3D-4B23-97E9-242742384986}" type="presParOf" srcId="{BC886347-9B24-4A95-B600-DD1E99415DD3}" destId="{EA37F421-66EB-4B1D-982F-FAAF6A7C5247}" srcOrd="3" destOrd="0" presId="urn:diagrams.loki3.com/BracketList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1BF72A-2D03-4443-AFFD-DCD666828ED9}">
      <dsp:nvSpPr>
        <dsp:cNvPr id="0" name=""/>
        <dsp:cNvSpPr/>
      </dsp:nvSpPr>
      <dsp:spPr>
        <a:xfrm>
          <a:off x="3591" y="570339"/>
          <a:ext cx="1837037" cy="10617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4696" tIns="83820" rIns="234696" bIns="83820" numCol="1" spcCol="1270" anchor="ctr" anchorCtr="0">
          <a:noAutofit/>
        </a:bodyPr>
        <a:lstStyle/>
        <a:p>
          <a:pPr lvl="0" algn="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Obecná jména</a:t>
          </a:r>
          <a:endParaRPr lang="cs-CZ" sz="3300" kern="1200" dirty="0"/>
        </a:p>
      </dsp:txBody>
      <dsp:txXfrm>
        <a:off x="3591" y="570339"/>
        <a:ext cx="1837037" cy="1061775"/>
      </dsp:txXfrm>
    </dsp:sp>
    <dsp:sp modelId="{F55F2FE8-3E19-4F44-9893-2AA1E5A58FA1}">
      <dsp:nvSpPr>
        <dsp:cNvPr id="0" name=""/>
        <dsp:cNvSpPr/>
      </dsp:nvSpPr>
      <dsp:spPr>
        <a:xfrm>
          <a:off x="1840629" y="570339"/>
          <a:ext cx="367407" cy="1061775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4F7643-4482-453A-B9A3-CF4B6CA990CE}">
      <dsp:nvSpPr>
        <dsp:cNvPr id="0" name=""/>
        <dsp:cNvSpPr/>
      </dsp:nvSpPr>
      <dsp:spPr>
        <a:xfrm>
          <a:off x="2354999" y="570339"/>
          <a:ext cx="4996742" cy="10617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kern="1200" dirty="0" smtClean="0"/>
            <a:t>ulice, hory, vesnice, pes, kočka, dům, restaurace,…</a:t>
          </a:r>
          <a:endParaRPr lang="cs-CZ" sz="2800" kern="1200" dirty="0"/>
        </a:p>
      </dsp:txBody>
      <dsp:txXfrm>
        <a:off x="2354999" y="570339"/>
        <a:ext cx="4996742" cy="1061775"/>
      </dsp:txXfrm>
    </dsp:sp>
    <dsp:sp modelId="{7901D226-098E-4F89-B9FF-DA1CA682F915}">
      <dsp:nvSpPr>
        <dsp:cNvPr id="0" name=""/>
        <dsp:cNvSpPr/>
      </dsp:nvSpPr>
      <dsp:spPr>
        <a:xfrm>
          <a:off x="3591" y="1883636"/>
          <a:ext cx="1837037" cy="10617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4696" tIns="83820" rIns="234696" bIns="83820" numCol="1" spcCol="1270" anchor="ctr" anchorCtr="0">
          <a:noAutofit/>
        </a:bodyPr>
        <a:lstStyle/>
        <a:p>
          <a:pPr lvl="0" algn="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Vlastní jména</a:t>
          </a:r>
          <a:endParaRPr lang="cs-CZ" sz="3300" kern="1200" dirty="0"/>
        </a:p>
      </dsp:txBody>
      <dsp:txXfrm>
        <a:off x="3591" y="1883636"/>
        <a:ext cx="1837037" cy="1061775"/>
      </dsp:txXfrm>
    </dsp:sp>
    <dsp:sp modelId="{0ED76C2F-0BBB-43B4-B76F-646CD2361245}">
      <dsp:nvSpPr>
        <dsp:cNvPr id="0" name=""/>
        <dsp:cNvSpPr/>
      </dsp:nvSpPr>
      <dsp:spPr>
        <a:xfrm>
          <a:off x="1840629" y="1750914"/>
          <a:ext cx="367407" cy="1327218"/>
        </a:xfrm>
        <a:prstGeom prst="leftBrace">
          <a:avLst>
            <a:gd name="adj1" fmla="val 35000"/>
            <a:gd name="adj2" fmla="val 50000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37F421-66EB-4B1D-982F-FAAF6A7C5247}">
      <dsp:nvSpPr>
        <dsp:cNvPr id="0" name=""/>
        <dsp:cNvSpPr/>
      </dsp:nvSpPr>
      <dsp:spPr>
        <a:xfrm>
          <a:off x="2354999" y="1750914"/>
          <a:ext cx="4996742" cy="13272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kern="1200" dirty="0" smtClean="0"/>
            <a:t>Příčná ulice, Krušné hory, pes Alík, kočka Micka, dům U Jelena, restaurace Bouda</a:t>
          </a:r>
          <a:endParaRPr lang="cs-CZ" sz="2800" kern="1200" dirty="0"/>
        </a:p>
      </dsp:txBody>
      <dsp:txXfrm>
        <a:off x="2354999" y="1750914"/>
        <a:ext cx="4996742" cy="13272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BracketList+Icon">
  <dgm:title val="Svislý seznam se složenými závorkami"/>
  <dgm:desc val="Umožňuje znázornit seskupené bloky informací.  Tato volba je vhodná pro velké množství textu úrovně 2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AD8235-C423-4E73-967B-587BA6F09FD1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70D6F7-E6A8-49A5-9389-6C330B62471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AD8235-C423-4E73-967B-587BA6F09FD1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70D6F7-E6A8-49A5-9389-6C330B6247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AD8235-C423-4E73-967B-587BA6F09FD1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70D6F7-E6A8-49A5-9389-6C330B62471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AD8235-C423-4E73-967B-587BA6F09FD1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70D6F7-E6A8-49A5-9389-6C330B6247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AD8235-C423-4E73-967B-587BA6F09FD1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70D6F7-E6A8-49A5-9389-6C330B6247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AD8235-C423-4E73-967B-587BA6F09FD1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70D6F7-E6A8-49A5-9389-6C330B6247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AD8235-C423-4E73-967B-587BA6F09FD1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70D6F7-E6A8-49A5-9389-6C330B624710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AD8235-C423-4E73-967B-587BA6F09FD1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70D6F7-E6A8-49A5-9389-6C330B6247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AD8235-C423-4E73-967B-587BA6F09FD1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70D6F7-E6A8-49A5-9389-6C330B62471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AD8235-C423-4E73-967B-587BA6F09FD1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70D6F7-E6A8-49A5-9389-6C330B6247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1AD8235-C423-4E73-967B-587BA6F09FD1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70D6F7-E6A8-49A5-9389-6C330B6247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1AD8235-C423-4E73-967B-587BA6F09FD1}" type="datetimeFigureOut">
              <a:rPr lang="cs-CZ" smtClean="0"/>
              <a:t>3.5.2013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670D6F7-E6A8-49A5-9389-6C330B624710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6919523"/>
              </p:ext>
            </p:extLst>
          </p:nvPr>
        </p:nvGraphicFramePr>
        <p:xfrm>
          <a:off x="1368425" y="2924944"/>
          <a:ext cx="6405925" cy="3034284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Aleš Hladík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VY_32_INOVACE_6A_3_Vlastní a obecná jména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6A_ČJ7.roč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13.12.2013 v 7.B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je ryze výkladový.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Má za cíl zorientovat žáky v problematice obecných a vlastních jmen.  Poskytuje hlubší informace o pravopisu velkých písmen ve vlastních jménech jednoslovných i více slovných.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7603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Vlastní </a:t>
            </a:r>
            <a:r>
              <a:rPr lang="cs-CZ" smtClean="0"/>
              <a:t>a obecná 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Velké písmeno píšeme na začátku vlastních jmen, kterými pojmenováváme konkrétní jedinečný jev – osobu, zvíře i věc.</a:t>
            </a:r>
          </a:p>
          <a:p>
            <a:r>
              <a:rPr lang="cs-CZ" dirty="0" smtClean="0"/>
              <a:t>Vzpomene se někdo, čím se liší vlastní jména od jmen obecných?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9835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Obecná a vlastní jména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2544511"/>
              </p:ext>
            </p:extLst>
          </p:nvPr>
        </p:nvGraphicFramePr>
        <p:xfrm>
          <a:off x="1475656" y="3645024"/>
          <a:ext cx="7355334" cy="36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331640" y="1340768"/>
            <a:ext cx="7272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Obecných slov je mnoho, stovky i tisíce  např.  město, ulice, stát, pohoří, ….</a:t>
            </a:r>
          </a:p>
          <a:p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Protože neoznačují jednu konkrétní věc, osobu či zvíře píšeme je s malým písmenem.</a:t>
            </a:r>
            <a:endParaRPr lang="cs-CZ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31640" y="2910428"/>
            <a:ext cx="7272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Naopak za každým vlastním jménem si můžeme představit vždy jednu konkrétní věc, osobu či zvíře. 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Např. : ulice Nerudova,  táta Mirek,  město Brno,….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527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Rozlišující přívlastek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r>
              <a:rPr lang="cs-CZ" sz="2800" dirty="0" smtClean="0"/>
              <a:t>Nebojte se, je to jen nový název pro známou věc.</a:t>
            </a:r>
          </a:p>
          <a:p>
            <a:r>
              <a:rPr lang="cs-CZ" sz="2800" dirty="0" smtClean="0"/>
              <a:t>Víme už, co jsou obecná slova a jak se liší od vlastních jmen. </a:t>
            </a:r>
          </a:p>
          <a:p>
            <a:r>
              <a:rPr lang="cs-CZ" sz="2800" dirty="0" smtClean="0"/>
              <a:t>A právě to, co je odlišuje - VLASTNÍ JMÉNO - budeme nazývat </a:t>
            </a:r>
            <a:r>
              <a:rPr lang="cs-CZ" sz="2800" dirty="0" smtClean="0">
                <a:solidFill>
                  <a:srgbClr val="FF0000"/>
                </a:solidFill>
              </a:rPr>
              <a:t>rozlišujícím přívlastkem. </a:t>
            </a:r>
            <a:r>
              <a:rPr lang="cs-CZ" sz="2800" dirty="0" smtClean="0"/>
              <a:t>Proč? Protože od sebe odlišuje jednotlivá obecná slova.</a:t>
            </a:r>
          </a:p>
          <a:p>
            <a:pPr marL="82296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např.:         </a:t>
            </a:r>
            <a:r>
              <a:rPr lang="cs-CZ" sz="2800" dirty="0" smtClean="0">
                <a:solidFill>
                  <a:srgbClr val="0070C0"/>
                </a:solidFill>
              </a:rPr>
              <a:t>děda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accent3"/>
                </a:solidFill>
              </a:rPr>
              <a:t>Pepa</a:t>
            </a:r>
          </a:p>
          <a:p>
            <a:pPr marL="82296" indent="0">
              <a:buNone/>
            </a:pPr>
            <a:r>
              <a:rPr lang="cs-CZ" sz="2400" dirty="0" smtClean="0"/>
              <a:t>   </a:t>
            </a:r>
          </a:p>
          <a:p>
            <a:pPr marL="82296" indent="0">
              <a:buNone/>
            </a:pPr>
            <a:r>
              <a:rPr lang="cs-CZ" sz="2400" dirty="0" smtClean="0"/>
              <a:t> obecné slovo         rozlišující přívlastek = vlastní jméno</a:t>
            </a:r>
            <a:endParaRPr lang="cs-CZ" sz="2400" dirty="0"/>
          </a:p>
        </p:txBody>
      </p:sp>
      <p:cxnSp>
        <p:nvCxnSpPr>
          <p:cNvPr id="6" name="Přímá spojnice se šipkou 5"/>
          <p:cNvCxnSpPr/>
          <p:nvPr/>
        </p:nvCxnSpPr>
        <p:spPr>
          <a:xfrm flipV="1">
            <a:off x="3059832" y="5157192"/>
            <a:ext cx="504056" cy="4320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 flipV="1">
            <a:off x="4788024" y="5157192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0742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Jednoslovná a víceslovná vlastní jména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82296" indent="0">
              <a:buNone/>
            </a:pPr>
            <a:r>
              <a:rPr lang="cs-CZ" sz="2400" dirty="0" smtClean="0"/>
              <a:t>Správně, jednoslovná jsou velice jednoduchá a jejich pravopis nemusíme až tolik řešit.</a:t>
            </a:r>
          </a:p>
          <a:p>
            <a:pPr marL="82296" indent="0">
              <a:buNone/>
            </a:pPr>
            <a:r>
              <a:rPr lang="cs-CZ" sz="2400" dirty="0" smtClean="0"/>
              <a:t>Např.: Krátká ulice – Krátká = rozlišující přívlastek a ulice obecné slovo.</a:t>
            </a:r>
          </a:p>
          <a:p>
            <a:pPr marL="82296" indent="0">
              <a:buNone/>
            </a:pPr>
            <a:r>
              <a:rPr lang="cs-CZ" sz="2400" dirty="0" smtClean="0"/>
              <a:t>Bohužel pro nás mohou být vlastní jména víceslovná(sousloví) – co potom? </a:t>
            </a:r>
            <a:r>
              <a:rPr lang="cs-CZ" sz="2400" dirty="0" smtClean="0">
                <a:solidFill>
                  <a:srgbClr val="FF0000"/>
                </a:solidFill>
              </a:rPr>
              <a:t>PRAVIDLA</a:t>
            </a:r>
            <a:r>
              <a:rPr lang="cs-CZ" sz="2400" dirty="0" smtClean="0">
                <a:sym typeface="Wingdings" pitchFamily="2" charset="2"/>
              </a:rPr>
              <a:t></a:t>
            </a:r>
          </a:p>
          <a:p>
            <a:r>
              <a:rPr lang="cs-CZ" sz="2400" dirty="0" smtClean="0">
                <a:sym typeface="Wingdings" pitchFamily="2" charset="2"/>
              </a:rPr>
              <a:t>Stále platí, že obecná slova píšeme s malým písmenem.</a:t>
            </a:r>
          </a:p>
          <a:p>
            <a:r>
              <a:rPr lang="cs-CZ" sz="2400" dirty="0" smtClean="0">
                <a:sym typeface="Wingdings" pitchFamily="2" charset="2"/>
              </a:rPr>
              <a:t>Velkým pouze vlastní jména, která jsou součástí víceslovného názvu. </a:t>
            </a:r>
          </a:p>
          <a:p>
            <a:pPr marL="82296" indent="0">
              <a:buNone/>
            </a:pPr>
            <a:endParaRPr lang="cs-CZ" sz="2400" dirty="0" smtClean="0">
              <a:sym typeface="Wingdings" pitchFamily="2" charset="2"/>
            </a:endParaRPr>
          </a:p>
          <a:p>
            <a:pPr marL="82296" indent="0">
              <a:buNone/>
            </a:pPr>
            <a:r>
              <a:rPr lang="cs-CZ" sz="2400" dirty="0" smtClean="0">
                <a:sym typeface="Wingdings" pitchFamily="2" charset="2"/>
              </a:rPr>
              <a:t>Např.: stát</a:t>
            </a:r>
            <a:r>
              <a:rPr lang="cs-CZ" sz="2400" dirty="0" smtClean="0">
                <a:solidFill>
                  <a:srgbClr val="FF0000"/>
                </a:solidFill>
                <a:sym typeface="Wingdings" pitchFamily="2" charset="2"/>
              </a:rPr>
              <a:t>   Spolková </a:t>
            </a:r>
            <a:r>
              <a:rPr lang="cs-CZ" sz="2400" dirty="0" smtClean="0">
                <a:sym typeface="Wingdings" pitchFamily="2" charset="2"/>
              </a:rPr>
              <a:t>republika </a:t>
            </a:r>
            <a:r>
              <a:rPr lang="cs-CZ" sz="2400" dirty="0" smtClean="0">
                <a:solidFill>
                  <a:srgbClr val="FF0000"/>
                </a:solidFill>
                <a:sym typeface="Wingdings" pitchFamily="2" charset="2"/>
              </a:rPr>
              <a:t>Německo</a:t>
            </a:r>
          </a:p>
          <a:p>
            <a:pPr marL="82296" indent="0">
              <a:buNone/>
            </a:pPr>
            <a:r>
              <a:rPr lang="cs-CZ" sz="2800" dirty="0" smtClean="0"/>
              <a:t>   </a:t>
            </a:r>
          </a:p>
          <a:p>
            <a:pPr marL="82296" indent="0">
              <a:buNone/>
            </a:pPr>
            <a:r>
              <a:rPr lang="cs-CZ" sz="1900" dirty="0"/>
              <a:t> </a:t>
            </a:r>
            <a:r>
              <a:rPr lang="cs-CZ" sz="1900" dirty="0" smtClean="0"/>
              <a:t>                              </a:t>
            </a:r>
          </a:p>
          <a:p>
            <a:pPr marL="82296" indent="0">
              <a:buNone/>
            </a:pPr>
            <a:endParaRPr lang="cs-CZ" sz="1900" dirty="0"/>
          </a:p>
          <a:p>
            <a:pPr marL="82296" indent="0">
              <a:buNone/>
            </a:pPr>
            <a:r>
              <a:rPr lang="cs-CZ" sz="1900" dirty="0" smtClean="0"/>
              <a:t>obecné sl.                      rozlišující přívlastek   další (zeměpisné) vlastní jméno</a:t>
            </a:r>
          </a:p>
        </p:txBody>
      </p:sp>
      <p:sp>
        <p:nvSpPr>
          <p:cNvPr id="4" name="Obdélník 3"/>
          <p:cNvSpPr/>
          <p:nvPr/>
        </p:nvSpPr>
        <p:spPr>
          <a:xfrm>
            <a:off x="2860398" y="4509120"/>
            <a:ext cx="3744416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ů 5"/>
          <p:cNvSpPr/>
          <p:nvPr/>
        </p:nvSpPr>
        <p:spPr>
          <a:xfrm rot="10800000">
            <a:off x="4139952" y="5229199"/>
            <a:ext cx="360040" cy="5763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216802" y="4617132"/>
            <a:ext cx="1224136" cy="28803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lů 8"/>
          <p:cNvSpPr/>
          <p:nvPr/>
        </p:nvSpPr>
        <p:spPr>
          <a:xfrm rot="10800000">
            <a:off x="6084167" y="5229199"/>
            <a:ext cx="356771" cy="576364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se šipkou 10"/>
          <p:cNvCxnSpPr/>
          <p:nvPr/>
        </p:nvCxnSpPr>
        <p:spPr>
          <a:xfrm flipV="1">
            <a:off x="2195736" y="5013177"/>
            <a:ext cx="360040" cy="7923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6585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Jednoslovná a víceslovná vlastní jména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600" dirty="0" smtClean="0"/>
              <a:t>Názvy měst vesnic, čtvrtí a sídlišť jsou všechna s velkým písmenem kromě předložek. </a:t>
            </a:r>
          </a:p>
          <a:p>
            <a:pPr marL="82296" indent="0" algn="just">
              <a:buNone/>
            </a:pPr>
            <a:r>
              <a:rPr lang="cs-CZ" sz="2600" dirty="0" smtClean="0">
                <a:solidFill>
                  <a:schemeClr val="accent3"/>
                </a:solidFill>
              </a:rPr>
              <a:t>Hradec králové, Nový Jičín, sídliště Červený Vrch, Staré Město Pražské,…</a:t>
            </a:r>
          </a:p>
          <a:p>
            <a:pPr algn="just"/>
            <a:r>
              <a:rPr lang="cs-CZ" sz="2600" dirty="0" smtClean="0"/>
              <a:t>Je-li součástí názvu jiné zeměpisné vlastní jméno, nechává si svůj </a:t>
            </a:r>
            <a:r>
              <a:rPr lang="cs-CZ" sz="2600" dirty="0" smtClean="0"/>
              <a:t>pravopis.</a:t>
            </a:r>
            <a:endParaRPr lang="cs-CZ" sz="2600" dirty="0" smtClean="0"/>
          </a:p>
          <a:p>
            <a:pPr marL="82296" indent="0" algn="just">
              <a:buNone/>
            </a:pPr>
            <a:r>
              <a:rPr lang="cs-CZ" sz="2600" dirty="0" smtClean="0">
                <a:solidFill>
                  <a:schemeClr val="accent3"/>
                </a:solidFill>
              </a:rPr>
              <a:t>Kostele nad </a:t>
            </a:r>
            <a:r>
              <a:rPr lang="cs-CZ" sz="2600" u="sng" dirty="0" smtClean="0">
                <a:solidFill>
                  <a:schemeClr val="accent3"/>
                </a:solidFill>
              </a:rPr>
              <a:t>Černými lesy</a:t>
            </a:r>
            <a:r>
              <a:rPr lang="cs-CZ" sz="2600" dirty="0" smtClean="0">
                <a:solidFill>
                  <a:schemeClr val="accent3"/>
                </a:solidFill>
              </a:rPr>
              <a:t>, Deštné v </a:t>
            </a:r>
            <a:r>
              <a:rPr lang="cs-CZ" sz="2600" u="sng" dirty="0">
                <a:solidFill>
                  <a:schemeClr val="accent3"/>
                </a:solidFill>
              </a:rPr>
              <a:t>O</a:t>
            </a:r>
            <a:r>
              <a:rPr lang="cs-CZ" sz="2600" u="sng" dirty="0" smtClean="0">
                <a:solidFill>
                  <a:schemeClr val="accent3"/>
                </a:solidFill>
              </a:rPr>
              <a:t>rlických horách</a:t>
            </a:r>
            <a:r>
              <a:rPr lang="cs-CZ" sz="2600" dirty="0" smtClean="0">
                <a:solidFill>
                  <a:schemeClr val="accent3"/>
                </a:solidFill>
              </a:rPr>
              <a:t>,…</a:t>
            </a:r>
          </a:p>
          <a:p>
            <a:pPr algn="just"/>
            <a:r>
              <a:rPr lang="cs-CZ" sz="2600" dirty="0" smtClean="0"/>
              <a:t> Pokud začíná rozlišující přívlastek předložkou, píšeme velké písmeno v předložce i v prvním slově za </a:t>
            </a:r>
            <a:r>
              <a:rPr lang="cs-CZ" sz="2600" dirty="0" smtClean="0"/>
              <a:t>ní.</a:t>
            </a:r>
            <a:endParaRPr lang="cs-CZ" sz="2600" dirty="0" smtClean="0"/>
          </a:p>
          <a:p>
            <a:pPr marL="82296" indent="0" algn="just">
              <a:buNone/>
            </a:pPr>
            <a:r>
              <a:rPr lang="cs-CZ" sz="2600" dirty="0">
                <a:solidFill>
                  <a:schemeClr val="accent3"/>
                </a:solidFill>
              </a:rPr>
              <a:t>u</a:t>
            </a:r>
            <a:r>
              <a:rPr lang="cs-CZ" sz="2600" dirty="0" smtClean="0">
                <a:solidFill>
                  <a:schemeClr val="accent3"/>
                </a:solidFill>
              </a:rPr>
              <a:t>lice Na Spádu, restaurace U Čechů, …</a:t>
            </a:r>
            <a:endParaRPr lang="cs-CZ" sz="26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727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0792180"/>
              </p:ext>
            </p:extLst>
          </p:nvPr>
        </p:nvGraphicFramePr>
        <p:xfrm>
          <a:off x="1369036" y="3233738"/>
          <a:ext cx="6405925" cy="2891790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kumimoji="0" lang="cs-CZ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Calibri"/>
                          <a:cs typeface="Times New Roman"/>
                        </a:rPr>
                        <a:t>Český jazyk – Učebnice pro 7. ročník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[VLADIMÍRA BIČÍKOVÁ, Zdeněk Topil a Ilustrace Arna JURAČKOVÁ]. </a:t>
                      </a:r>
                      <a:r>
                        <a:rPr kumimoji="0" lang="cs-CZ" sz="1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Český jazyk: učebnice pro 7. ročník</a:t>
                      </a:r>
                      <a:r>
                        <a:rPr kumimoji="0" lang="cs-CZ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. 2. vyd. Havlíčkův Brod: Tobiáš, 2005. ISBN 80-731-1037-7. </a:t>
                      </a:r>
                      <a:endParaRPr kumimoji="0" lang="cs-CZ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kumimoji="0" lang="cs-CZ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  <a:ea typeface="Times New Roman"/>
                          <a:cs typeface="Times New Roman"/>
                        </a:rPr>
                        <a:t>DUM je ryze výkladový. Má za cíl zorientovat žáky v problematice obecných a vlastních jmen.  Poskytuje hlubší informace o pravopisu velkých písmen ve vlastních jménech jednoslovných i více slovných. 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3455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67</TotalTime>
  <Words>509</Words>
  <Application>Microsoft Office PowerPoint</Application>
  <PresentationFormat>Předvádění na obrazovce (4:3)</PresentationFormat>
  <Paragraphs>77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Slunovrat</vt:lpstr>
      <vt:lpstr>Prezentace aplikace PowerPoint</vt:lpstr>
      <vt:lpstr>Vlastní a obecná jména</vt:lpstr>
      <vt:lpstr>Obecná a vlastní jména</vt:lpstr>
      <vt:lpstr>Rozlišující přívlastek</vt:lpstr>
      <vt:lpstr>Jednoslovná a víceslovná vlastní jména 1</vt:lpstr>
      <vt:lpstr>Jednoslovná a víceslovná vlastní jména 2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ntb</dc:creator>
  <cp:lastModifiedBy>ntb</cp:lastModifiedBy>
  <cp:revision>12</cp:revision>
  <dcterms:created xsi:type="dcterms:W3CDTF">2013-04-29T14:58:15Z</dcterms:created>
  <dcterms:modified xsi:type="dcterms:W3CDTF">2013-05-03T15:15:03Z</dcterms:modified>
</cp:coreProperties>
</file>