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719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0477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9383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420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0569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045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0132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2999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4177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28750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340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2858FAD-316E-438B-8413-AA45D53DFC6C}" type="datetimeFigureOut">
              <a:rPr lang="cs-CZ" smtClean="0"/>
              <a:t>3.5.2013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BE3B52A-70E3-432A-8972-CB7F39F79D9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7376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8709659"/>
              </p:ext>
            </p:extLst>
          </p:nvPr>
        </p:nvGraphicFramePr>
        <p:xfrm>
          <a:off x="1368425" y="2924944"/>
          <a:ext cx="6405925" cy="30198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VY_32_INOVACE_6A_6_Hvězdářské a zeměpisné názvy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7.1.2013 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se v něm seznamují s detailnějšími pravidly pro pravopis velkých písmen ve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druhé oblasti vlastních jmen –zeměpisné a hvězdářské názvy.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139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Hvězdářské a zeměpisné názvy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01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8640"/>
            <a:ext cx="7498080" cy="6059760"/>
          </a:xfr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lnSpcReduction="10000"/>
          </a:bodyPr>
          <a:lstStyle/>
          <a:p>
            <a:pPr marL="596646" indent="-514350">
              <a:buClr>
                <a:schemeClr val="accent3"/>
              </a:buClr>
              <a:buFont typeface="+mj-lt"/>
              <a:buAutoNum type="arabicPeriod"/>
            </a:pPr>
            <a:r>
              <a:rPr lang="cs-CZ" dirty="0">
                <a:latin typeface="Footlight MT Light" pitchFamily="18" charset="0"/>
              </a:rPr>
              <a:t>n</a:t>
            </a:r>
            <a:r>
              <a:rPr lang="cs-CZ" dirty="0" smtClean="0">
                <a:latin typeface="Footlight MT Light" pitchFamily="18" charset="0"/>
              </a:rPr>
              <a:t>ebeská tělesa a jejich části</a:t>
            </a:r>
          </a:p>
          <a:p>
            <a:pPr marL="596646" indent="-514350">
              <a:buClr>
                <a:schemeClr val="accent3"/>
              </a:buClr>
              <a:buFont typeface="+mj-lt"/>
              <a:buAutoNum type="arabicPeriod"/>
            </a:pPr>
            <a:r>
              <a:rPr lang="cs-CZ" dirty="0" smtClean="0">
                <a:latin typeface="Footlight MT Light" pitchFamily="18" charset="0"/>
              </a:rPr>
              <a:t>světadíly, země, krajiny</a:t>
            </a:r>
          </a:p>
          <a:p>
            <a:pPr marL="596646" indent="-514350">
              <a:buClr>
                <a:schemeClr val="accent3"/>
              </a:buClr>
              <a:buFont typeface="+mj-lt"/>
              <a:buAutoNum type="arabicPeriod"/>
            </a:pPr>
            <a:r>
              <a:rPr lang="cs-CZ" dirty="0" smtClean="0">
                <a:latin typeface="Footlight MT Light" pitchFamily="18" charset="0"/>
              </a:rPr>
              <a:t>útvary členitosti zemského povrchu – ostrovy, hory a pohoří, roviny, nížiny, pouště, průsmyky, jeskyně, památné stromy, pralesy….</a:t>
            </a:r>
          </a:p>
          <a:p>
            <a:pPr marL="596646" indent="-514350">
              <a:buClr>
                <a:schemeClr val="accent3"/>
              </a:buClr>
              <a:buFont typeface="+mj-lt"/>
              <a:buAutoNum type="arabicPeriod"/>
            </a:pPr>
            <a:r>
              <a:rPr lang="cs-CZ" dirty="0">
                <a:latin typeface="Footlight MT Light" pitchFamily="18" charset="0"/>
              </a:rPr>
              <a:t>v</a:t>
            </a:r>
            <a:r>
              <a:rPr lang="cs-CZ" dirty="0" smtClean="0">
                <a:latin typeface="Footlight MT Light" pitchFamily="18" charset="0"/>
              </a:rPr>
              <a:t>odstvo – moře, oceány, řeky, zálivy, průplavy, přehrady, jezera</a:t>
            </a:r>
          </a:p>
          <a:p>
            <a:pPr marL="596646" indent="-514350">
              <a:buClr>
                <a:schemeClr val="accent3"/>
              </a:buClr>
              <a:buFont typeface="+mj-lt"/>
              <a:buAutoNum type="arabicPeriod"/>
            </a:pPr>
            <a:r>
              <a:rPr lang="cs-CZ" dirty="0">
                <a:latin typeface="Footlight MT Light" pitchFamily="18" charset="0"/>
              </a:rPr>
              <a:t>o</a:t>
            </a:r>
            <a:r>
              <a:rPr lang="cs-CZ" dirty="0" smtClean="0">
                <a:latin typeface="Footlight MT Light" pitchFamily="18" charset="0"/>
              </a:rPr>
              <a:t>bce, městské čtvrti, sídliště</a:t>
            </a:r>
          </a:p>
          <a:p>
            <a:pPr marL="596646" indent="-514350">
              <a:buClr>
                <a:schemeClr val="accent3"/>
              </a:buClr>
              <a:buFont typeface="+mj-lt"/>
              <a:buAutoNum type="arabicPeriod"/>
            </a:pPr>
            <a:r>
              <a:rPr lang="cs-CZ" dirty="0" smtClean="0">
                <a:latin typeface="Footlight MT Light" pitchFamily="18" charset="0"/>
              </a:rPr>
              <a:t>náměstí, nábřeží, ulice</a:t>
            </a:r>
          </a:p>
          <a:p>
            <a:pPr marL="596646" indent="-514350">
              <a:buClr>
                <a:schemeClr val="accent3"/>
              </a:buClr>
              <a:buFont typeface="+mj-lt"/>
              <a:buAutoNum type="arabicPeriod"/>
            </a:pPr>
            <a:r>
              <a:rPr lang="cs-CZ" dirty="0">
                <a:latin typeface="Footlight MT Light" pitchFamily="18" charset="0"/>
              </a:rPr>
              <a:t>s</a:t>
            </a:r>
            <a:r>
              <a:rPr lang="cs-CZ" dirty="0" smtClean="0">
                <a:latin typeface="Footlight MT Light" pitchFamily="18" charset="0"/>
              </a:rPr>
              <a:t>tavby a jejich významné části, stanice a zastávky hromadné dopravy</a:t>
            </a:r>
          </a:p>
          <a:p>
            <a:endParaRPr lang="cs-CZ" dirty="0" smtClean="0">
              <a:latin typeface="Footlight MT Light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9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Nebeská tělesa a jejich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  <a:ln>
            <a:noFill/>
          </a:ln>
        </p:spPr>
        <p:txBody>
          <a:bodyPr/>
          <a:lstStyle/>
          <a:p>
            <a:r>
              <a:rPr lang="cs-CZ" dirty="0" smtClean="0"/>
              <a:t>Malý vůz, Mléčná dráha, Mars,…</a:t>
            </a:r>
          </a:p>
          <a:p>
            <a:r>
              <a:rPr lang="cs-CZ" dirty="0" smtClean="0"/>
              <a:t>POZOR!</a:t>
            </a:r>
          </a:p>
          <a:p>
            <a:pPr marL="82296" indent="0">
              <a:buNone/>
            </a:pPr>
            <a:r>
              <a:rPr lang="cs-CZ" dirty="0" smtClean="0"/>
              <a:t>Měsíc (planeta) – měsíc (část roku)</a:t>
            </a:r>
          </a:p>
          <a:p>
            <a:pPr marL="82296" indent="0">
              <a:buNone/>
            </a:pPr>
            <a:r>
              <a:rPr lang="cs-CZ" dirty="0" smtClean="0"/>
              <a:t>Země (planeta) – země (půda, pevnina)</a:t>
            </a:r>
          </a:p>
          <a:p>
            <a:pPr marL="82296" indent="0">
              <a:buNone/>
            </a:pPr>
            <a:r>
              <a:rPr lang="cs-CZ" dirty="0" smtClean="0"/>
              <a:t>Slunce (hvězda) – slunce (obecně)</a:t>
            </a:r>
            <a:endParaRPr lang="cs-CZ" dirty="0"/>
          </a:p>
        </p:txBody>
      </p:sp>
      <p:pic>
        <p:nvPicPr>
          <p:cNvPr id="1026" name="Picture 2" descr="C:\Users\ntb\AppData\Local\Microsoft\Windows\Temporary Internet Files\Content.IE5\I66EAMHX\MP9001827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9120"/>
            <a:ext cx="2751839" cy="218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\AppData\Local\Microsoft\Windows\Temporary Internet Files\Content.IE5\W4X2548L\MP9004022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828" y="4536548"/>
            <a:ext cx="2666070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957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II.  Světadíly, země, 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Austrálie, Rakousko, Polabí, Velká Británie,</a:t>
            </a:r>
          </a:p>
          <a:p>
            <a:pPr marL="82296" indent="0">
              <a:buNone/>
            </a:pPr>
            <a:r>
              <a:rPr lang="cs-CZ" dirty="0" smtClean="0"/>
              <a:t>Mostecko, Severní Amerika,…</a:t>
            </a:r>
          </a:p>
          <a:p>
            <a:r>
              <a:rPr lang="cs-CZ" dirty="0" smtClean="0"/>
              <a:t>POZOR!</a:t>
            </a:r>
          </a:p>
          <a:p>
            <a:pPr marL="82296" indent="0">
              <a:buNone/>
            </a:pPr>
            <a:r>
              <a:rPr lang="cs-CZ" dirty="0"/>
              <a:t>j</a:t>
            </a:r>
            <a:r>
              <a:rPr lang="cs-CZ" dirty="0" smtClean="0"/>
              <a:t>ižní, severní, východní západní 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echy 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pouze územně vymezená část 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ech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 rot="5400000">
            <a:off x="4319972" y="800708"/>
            <a:ext cx="648072" cy="6336704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916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III.  Členitosti zemského povrchu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Skalisté hory, poušť Kalahari, Velká uherská nížina, Vlárský průsmyk, Punkevní jeskyně, Boubínský prales, Semtínská lípa</a:t>
            </a:r>
          </a:p>
          <a:p>
            <a:endParaRPr lang="cs-CZ" dirty="0"/>
          </a:p>
          <a:p>
            <a:pPr lvl="0">
              <a:buClr>
                <a:srgbClr val="3891A7"/>
              </a:buClr>
            </a:pPr>
            <a:r>
              <a:rPr lang="cs-CZ" dirty="0" err="1">
                <a:solidFill>
                  <a:prstClr val="black"/>
                </a:solidFill>
              </a:rPr>
              <a:t>Cookovy</a:t>
            </a:r>
            <a:r>
              <a:rPr lang="cs-CZ" dirty="0">
                <a:solidFill>
                  <a:prstClr val="black"/>
                </a:solidFill>
              </a:rPr>
              <a:t> ostrovy (ostrovy </a:t>
            </a:r>
            <a:r>
              <a:rPr lang="cs-CZ" dirty="0" err="1">
                <a:solidFill>
                  <a:prstClr val="black"/>
                </a:solidFill>
              </a:rPr>
              <a:t>Cookovy</a:t>
            </a:r>
            <a:r>
              <a:rPr lang="cs-CZ" dirty="0" smtClean="0">
                <a:solidFill>
                  <a:prstClr val="black"/>
                </a:solidFill>
              </a:rPr>
              <a:t>)</a:t>
            </a:r>
          </a:p>
          <a:p>
            <a:pPr marL="82296" lvl="0" indent="0">
              <a:buClr>
                <a:srgbClr val="3891A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Jizerské hory (hory Jizerské)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45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IV.  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Rudé moře, Středozemní moře, Tichý oceán, Labe, řeka Sázava, záliv Biskajský, rybník Svět, Máchovo jezero, Suezský průplav,…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460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V.  Obce, čtvrti, sídliště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Veselá Lhota, čtvrť Staré Město Pražské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sídliště Jihlava – Jih, </a:t>
            </a:r>
            <a:r>
              <a:rPr lang="cs-CZ" dirty="0" err="1" smtClean="0"/>
              <a:t>Trója</a:t>
            </a:r>
            <a:r>
              <a:rPr lang="cs-CZ" dirty="0" smtClean="0"/>
              <a:t>, Kostelec nad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Černými lesy, </a:t>
            </a:r>
            <a:r>
              <a:rPr lang="cs-CZ" dirty="0" smtClean="0"/>
              <a:t>Rokytnice nad Jizerou,…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 smtClean="0"/>
              <a:t>POZOR!</a:t>
            </a:r>
          </a:p>
          <a:p>
            <a:r>
              <a:rPr lang="cs-CZ" dirty="0" smtClean="0"/>
              <a:t>Slovo ,,sídliště“ může být někdy součástí názvu – potom –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ídliště Ferdy Kudrnáče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52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VI.  Ulice, náměstí, nábřeží,…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u</a:t>
            </a:r>
            <a:r>
              <a:rPr lang="cs-CZ" dirty="0" smtClean="0"/>
              <a:t>lice Jilmová, Horní ulice, Národní třída, náměstí Krakonošovo, Eliščino nábřeží, Jiráskovy sady, sady Šimkovy,…</a:t>
            </a:r>
          </a:p>
          <a:p>
            <a:endParaRPr lang="cs-CZ" dirty="0"/>
          </a:p>
          <a:p>
            <a:pPr marL="82296" indent="0">
              <a:buNone/>
            </a:pPr>
            <a:r>
              <a:rPr lang="cs-CZ" dirty="0" smtClean="0"/>
              <a:t>POZOR!</a:t>
            </a:r>
          </a:p>
          <a:p>
            <a:r>
              <a:rPr lang="cs-CZ" dirty="0" smtClean="0"/>
              <a:t>Názvy začínající předložkou</a:t>
            </a:r>
          </a:p>
          <a:p>
            <a:pPr marL="82296" indent="0">
              <a:buNone/>
            </a:pPr>
            <a:r>
              <a:rPr lang="cs-CZ" dirty="0" smtClean="0"/>
              <a:t>ulice 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od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trání, náměstí </a:t>
            </a:r>
            <a:r>
              <a:rPr lang="cs-CZ" dirty="0" smtClean="0">
                <a:solidFill>
                  <a:srgbClr val="FF0000"/>
                </a:solidFill>
              </a:rPr>
              <a:t>U T</a:t>
            </a:r>
            <a:r>
              <a:rPr lang="cs-CZ" dirty="0" smtClean="0"/>
              <a:t>ří lip,…</a:t>
            </a:r>
          </a:p>
          <a:p>
            <a:pPr marL="82296" indent="0">
              <a:buNone/>
            </a:pPr>
            <a:r>
              <a:rPr lang="cs-CZ" dirty="0" smtClean="0"/>
              <a:t>PŘEDLOŽKA VELKÁ A PO PŘEDLOŽCE TAKÉ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808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VII.  Stavby a jejich části, stanice,…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Vladislavský sál, plovárna Žluté lázně, hrad Kost, Valdštejnský palác, nádraží Praha – Smíchov, stanice Náměstí míru, zastávka Náhon, Národní památník na Vítkově, Národní muzeum, ….</a:t>
            </a:r>
          </a:p>
          <a:p>
            <a:endParaRPr lang="cs-CZ" dirty="0"/>
          </a:p>
          <a:p>
            <a:pPr marL="82296" indent="0">
              <a:buNone/>
            </a:pPr>
            <a:r>
              <a:rPr lang="cs-CZ" dirty="0" smtClean="0"/>
              <a:t>POZOR!</a:t>
            </a:r>
          </a:p>
          <a:p>
            <a:r>
              <a:rPr lang="cs-CZ" dirty="0" smtClean="0"/>
              <a:t>Pražský hrad (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rad – s velkým H myšleno pouze ten v </a:t>
            </a:r>
            <a:r>
              <a:rPr lang="cs-CZ" dirty="0"/>
              <a:t>P</a:t>
            </a:r>
            <a:r>
              <a:rPr lang="cs-CZ" dirty="0" smtClean="0"/>
              <a:t>raze a žádný jiný)</a:t>
            </a:r>
          </a:p>
        </p:txBody>
      </p:sp>
    </p:spTree>
    <p:extLst>
      <p:ext uri="{BB962C8B-B14F-4D97-AF65-F5344CB8AC3E}">
        <p14:creationId xmlns:p14="http://schemas.microsoft.com/office/powerpoint/2010/main" val="337891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9667844"/>
              </p:ext>
            </p:extLst>
          </p:nvPr>
        </p:nvGraphicFramePr>
        <p:xfrm>
          <a:off x="1369036" y="3233738"/>
          <a:ext cx="6405925" cy="31976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Snímek 4 – kliparty sady </a:t>
                      </a:r>
                      <a:r>
                        <a:rPr kumimoji="0" lang="cs-CZ" sz="1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Micrsoft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kumimoji="0" lang="cs-CZ" sz="1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office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 2010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v něm seznamují s detailnějšími pravidly pro pravopis velkých písmen ve druhé oblasti vlastních jmen –zeměpisné a hvězdářské názvy. 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9264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109</TotalTime>
  <Words>490</Words>
  <Application>Microsoft Office PowerPoint</Application>
  <PresentationFormat>Předvádění na obrazovce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Slunovrat</vt:lpstr>
      <vt:lpstr>Motiv systému Office</vt:lpstr>
      <vt:lpstr>Prezentace aplikace PowerPoint</vt:lpstr>
      <vt:lpstr>Hvězdářské a zeměpisné názvy</vt:lpstr>
      <vt:lpstr>Prezentace aplikace PowerPoint</vt:lpstr>
      <vt:lpstr>Nebeská tělesa a jejich části</vt:lpstr>
      <vt:lpstr>II.  Světadíly, země, krajiny</vt:lpstr>
      <vt:lpstr>III.  Členitosti zemského povrchu</vt:lpstr>
      <vt:lpstr>IV.   Vodstvo</vt:lpstr>
      <vt:lpstr>V.  Obce, čtvrti, sídliště</vt:lpstr>
      <vt:lpstr>VI.  Ulice, náměstí, nábřeží,…</vt:lpstr>
      <vt:lpstr>VII.  Stavby a jejich části, stanice,…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Hvězdářské a zeměpisné názvy</dc:title>
  <dc:creator>ntb</dc:creator>
  <cp:lastModifiedBy>ntb</cp:lastModifiedBy>
  <cp:revision>9</cp:revision>
  <dcterms:created xsi:type="dcterms:W3CDTF">2013-05-02T14:21:12Z</dcterms:created>
  <dcterms:modified xsi:type="dcterms:W3CDTF">2013-05-03T14:59:41Z</dcterms:modified>
</cp:coreProperties>
</file>