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F2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C505E2-B954-43F1-B8B0-CC11DBB02320}" type="doc">
      <dgm:prSet loTypeId="urn:microsoft.com/office/officeart/2011/layout/HexagonRadial" loCatId="cycle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8881AE5A-61B9-4A13-84CE-29181B450C94}">
      <dgm:prSet phldrT="[Text]" custT="1"/>
      <dgm:spPr/>
      <dgm:t>
        <a:bodyPr/>
        <a:lstStyle/>
        <a:p>
          <a:r>
            <a:rPr lang="cs-CZ" sz="3200" dirty="0" smtClean="0"/>
            <a:t>Vlastní jména</a:t>
          </a:r>
          <a:endParaRPr lang="cs-CZ" sz="3200" dirty="0"/>
        </a:p>
      </dgm:t>
    </dgm:pt>
    <dgm:pt modelId="{EE698878-6719-498A-B0E6-B7833B258575}" type="parTrans" cxnId="{7DE66D43-6B78-491E-B714-3EEBBF7AADD9}">
      <dgm:prSet/>
      <dgm:spPr/>
      <dgm:t>
        <a:bodyPr/>
        <a:lstStyle/>
        <a:p>
          <a:endParaRPr lang="cs-CZ"/>
        </a:p>
      </dgm:t>
    </dgm:pt>
    <dgm:pt modelId="{F2AC534A-289C-42F1-9A20-A98384C9FD20}" type="sibTrans" cxnId="{7DE66D43-6B78-491E-B714-3EEBBF7AADD9}">
      <dgm:prSet/>
      <dgm:spPr/>
      <dgm:t>
        <a:bodyPr/>
        <a:lstStyle/>
        <a:p>
          <a:endParaRPr lang="cs-CZ"/>
        </a:p>
      </dgm:t>
    </dgm:pt>
    <dgm:pt modelId="{348A0EB7-01D8-44FC-A99C-209B44C566D9}">
      <dgm:prSet phldrT="[Text]" custT="1"/>
      <dgm:spPr/>
      <dgm:t>
        <a:bodyPr/>
        <a:lstStyle/>
        <a:p>
          <a:r>
            <a:rPr lang="cs-CZ" sz="2000" dirty="0" smtClean="0"/>
            <a:t>Jména osob, </a:t>
          </a:r>
          <a:r>
            <a:rPr lang="cs-CZ" sz="2000" dirty="0" err="1" smtClean="0"/>
            <a:t>nadpřiro-zených</a:t>
          </a:r>
          <a:r>
            <a:rPr lang="cs-CZ" sz="2000" dirty="0" smtClean="0"/>
            <a:t> bytostí a zvířat</a:t>
          </a:r>
          <a:endParaRPr lang="cs-CZ" sz="2000" dirty="0"/>
        </a:p>
      </dgm:t>
    </dgm:pt>
    <dgm:pt modelId="{3E10570E-A3B7-4F06-8EBB-B9D82E9F996C}" type="parTrans" cxnId="{932BCCC8-99B6-4A9E-8B1A-5B6AD332288A}">
      <dgm:prSet/>
      <dgm:spPr/>
      <dgm:t>
        <a:bodyPr/>
        <a:lstStyle/>
        <a:p>
          <a:endParaRPr lang="cs-CZ"/>
        </a:p>
      </dgm:t>
    </dgm:pt>
    <dgm:pt modelId="{F655AFF4-E9C8-4CFC-A96D-C8EE30F9BBCA}" type="sibTrans" cxnId="{932BCCC8-99B6-4A9E-8B1A-5B6AD332288A}">
      <dgm:prSet/>
      <dgm:spPr/>
      <dgm:t>
        <a:bodyPr/>
        <a:lstStyle/>
        <a:p>
          <a:endParaRPr lang="cs-CZ"/>
        </a:p>
      </dgm:t>
    </dgm:pt>
    <dgm:pt modelId="{2ABF5924-930F-4A3C-892A-97C0D2AF97D4}">
      <dgm:prSet phldrT="[Text]" custT="1"/>
      <dgm:spPr/>
      <dgm:t>
        <a:bodyPr/>
        <a:lstStyle/>
        <a:p>
          <a:r>
            <a:rPr lang="cs-CZ" sz="2000" dirty="0" smtClean="0"/>
            <a:t>Hvězdářské a zeměpisné názvy</a:t>
          </a:r>
          <a:endParaRPr lang="cs-CZ" sz="2000" dirty="0"/>
        </a:p>
      </dgm:t>
    </dgm:pt>
    <dgm:pt modelId="{6D956C11-948F-4932-87A2-8A8C8E4B27A9}" type="parTrans" cxnId="{3E9EE352-6FE3-4612-B828-EAE996CDB67A}">
      <dgm:prSet/>
      <dgm:spPr/>
      <dgm:t>
        <a:bodyPr/>
        <a:lstStyle/>
        <a:p>
          <a:endParaRPr lang="cs-CZ"/>
        </a:p>
      </dgm:t>
    </dgm:pt>
    <dgm:pt modelId="{F6A2DB4D-04A3-4DFF-BA8F-EFC30DC0E4A2}" type="sibTrans" cxnId="{3E9EE352-6FE3-4612-B828-EAE996CDB67A}">
      <dgm:prSet/>
      <dgm:spPr/>
      <dgm:t>
        <a:bodyPr/>
        <a:lstStyle/>
        <a:p>
          <a:endParaRPr lang="cs-CZ"/>
        </a:p>
      </dgm:t>
    </dgm:pt>
    <dgm:pt modelId="{830B0C1E-FA61-4D8C-82AA-88F8F25660D2}">
      <dgm:prSet phldrT="[Text]" custT="1"/>
      <dgm:spPr/>
      <dgm:t>
        <a:bodyPr/>
        <a:lstStyle/>
        <a:p>
          <a:r>
            <a:rPr lang="cs-CZ" sz="2000" dirty="0" smtClean="0"/>
            <a:t>Názvy dokumentů a uměleckých děl</a:t>
          </a:r>
          <a:endParaRPr lang="cs-CZ" sz="2000" dirty="0"/>
        </a:p>
      </dgm:t>
    </dgm:pt>
    <dgm:pt modelId="{0809F10B-277F-4037-94C6-ABD210A805F9}" type="parTrans" cxnId="{917E0A77-6894-4B75-BF7E-BB16B7EF0920}">
      <dgm:prSet/>
      <dgm:spPr/>
      <dgm:t>
        <a:bodyPr/>
        <a:lstStyle/>
        <a:p>
          <a:endParaRPr lang="cs-CZ"/>
        </a:p>
      </dgm:t>
    </dgm:pt>
    <dgm:pt modelId="{90B75693-DB0F-40DB-A57F-280B3B6357B3}" type="sibTrans" cxnId="{917E0A77-6894-4B75-BF7E-BB16B7EF0920}">
      <dgm:prSet/>
      <dgm:spPr/>
      <dgm:t>
        <a:bodyPr/>
        <a:lstStyle/>
        <a:p>
          <a:endParaRPr lang="cs-CZ"/>
        </a:p>
      </dgm:t>
    </dgm:pt>
    <dgm:pt modelId="{BDFD8649-5C4B-4F57-AA7B-CBA6C345DE4A}">
      <dgm:prSet phldrT="[Text]" custT="1"/>
      <dgm:spPr/>
      <dgm:t>
        <a:bodyPr/>
        <a:lstStyle/>
        <a:p>
          <a:r>
            <a:rPr lang="cs-CZ" sz="2000" dirty="0" smtClean="0"/>
            <a:t>Názvy událostí, období a svátků</a:t>
          </a:r>
          <a:endParaRPr lang="cs-CZ" sz="2000" dirty="0"/>
        </a:p>
      </dgm:t>
    </dgm:pt>
    <dgm:pt modelId="{67EC71D2-90DA-4E5E-BA5F-FC470F9DFC0A}" type="parTrans" cxnId="{B708D0F5-70AE-4B4B-B6F1-4535C9785EFB}">
      <dgm:prSet/>
      <dgm:spPr/>
      <dgm:t>
        <a:bodyPr/>
        <a:lstStyle/>
        <a:p>
          <a:endParaRPr lang="cs-CZ"/>
        </a:p>
      </dgm:t>
    </dgm:pt>
    <dgm:pt modelId="{AC069B61-7CC5-4E0B-9D45-F615F3E31D97}" type="sibTrans" cxnId="{B708D0F5-70AE-4B4B-B6F1-4535C9785EFB}">
      <dgm:prSet/>
      <dgm:spPr/>
      <dgm:t>
        <a:bodyPr/>
        <a:lstStyle/>
        <a:p>
          <a:endParaRPr lang="cs-CZ"/>
        </a:p>
      </dgm:t>
    </dgm:pt>
    <dgm:pt modelId="{D0F81441-98AF-43AD-B794-37361A9EEB13}">
      <dgm:prSet phldrT="[Text]" custT="1"/>
      <dgm:spPr/>
      <dgm:t>
        <a:bodyPr/>
        <a:lstStyle/>
        <a:p>
          <a:r>
            <a:rPr lang="cs-CZ" sz="2000" dirty="0" smtClean="0"/>
            <a:t>Názvy výrobků a dopravních prostředků</a:t>
          </a:r>
          <a:endParaRPr lang="cs-CZ" sz="2000" dirty="0"/>
        </a:p>
      </dgm:t>
    </dgm:pt>
    <dgm:pt modelId="{97D15E91-A4DD-4498-ADE2-2FDC528291C6}" type="parTrans" cxnId="{FB7C498E-9072-4029-A7C2-50E777210E4D}">
      <dgm:prSet/>
      <dgm:spPr/>
      <dgm:t>
        <a:bodyPr/>
        <a:lstStyle/>
        <a:p>
          <a:endParaRPr lang="cs-CZ"/>
        </a:p>
      </dgm:t>
    </dgm:pt>
    <dgm:pt modelId="{86684F9E-F3A8-4558-8261-964E4E3CB8B2}" type="sibTrans" cxnId="{FB7C498E-9072-4029-A7C2-50E777210E4D}">
      <dgm:prSet/>
      <dgm:spPr/>
      <dgm:t>
        <a:bodyPr/>
        <a:lstStyle/>
        <a:p>
          <a:endParaRPr lang="cs-CZ"/>
        </a:p>
      </dgm:t>
    </dgm:pt>
    <dgm:pt modelId="{D92E56DE-5290-4990-B9AD-2658F53E82F8}">
      <dgm:prSet phldrT="[Text]" custT="1"/>
      <dgm:spPr/>
      <dgm:t>
        <a:bodyPr/>
        <a:lstStyle/>
        <a:p>
          <a:r>
            <a:rPr lang="cs-CZ" sz="1800" dirty="0" smtClean="0"/>
            <a:t>Názvy oficiálních institucí, organizací a jejich orgánů apod. </a:t>
          </a:r>
          <a:endParaRPr lang="cs-CZ" sz="1800" dirty="0"/>
        </a:p>
      </dgm:t>
    </dgm:pt>
    <dgm:pt modelId="{9309F0B4-1A50-4ACD-AEAC-9C802B47BF66}" type="parTrans" cxnId="{3FC0E463-EA7A-48E1-BD08-39F5D78C3F58}">
      <dgm:prSet/>
      <dgm:spPr/>
      <dgm:t>
        <a:bodyPr/>
        <a:lstStyle/>
        <a:p>
          <a:endParaRPr lang="cs-CZ"/>
        </a:p>
      </dgm:t>
    </dgm:pt>
    <dgm:pt modelId="{C7BA9797-8189-40C0-85E7-00CBFC6AC119}" type="sibTrans" cxnId="{3FC0E463-EA7A-48E1-BD08-39F5D78C3F58}">
      <dgm:prSet/>
      <dgm:spPr/>
      <dgm:t>
        <a:bodyPr/>
        <a:lstStyle/>
        <a:p>
          <a:endParaRPr lang="cs-CZ"/>
        </a:p>
      </dgm:t>
    </dgm:pt>
    <dgm:pt modelId="{E7E244D0-FC0F-4617-93C2-04B91A5E77C2}" type="pres">
      <dgm:prSet presAssocID="{2BC505E2-B954-43F1-B8B0-CC11DBB02320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7DE0156-660A-47B5-8A5A-AD12FC547788}" type="pres">
      <dgm:prSet presAssocID="{8881AE5A-61B9-4A13-84CE-29181B450C94}" presName="Parent" presStyleLbl="node0" presStyleIdx="0" presStyleCnt="1" custLinFactNeighborX="1593" custLinFactNeighborY="60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D5DFA58B-229A-4A17-83E3-3B918D17B6C3}" type="pres">
      <dgm:prSet presAssocID="{348A0EB7-01D8-44FC-A99C-209B44C566D9}" presName="Accent1" presStyleCnt="0"/>
      <dgm:spPr/>
    </dgm:pt>
    <dgm:pt modelId="{B1015902-202D-4F10-8D2A-C799D6B92EA1}" type="pres">
      <dgm:prSet presAssocID="{348A0EB7-01D8-44FC-A99C-209B44C566D9}" presName="Accent" presStyleLbl="bgShp" presStyleIdx="0" presStyleCnt="6"/>
      <dgm:spPr/>
    </dgm:pt>
    <dgm:pt modelId="{5FECABE1-2F0D-42E1-BF5C-AF093CBC8C97}" type="pres">
      <dgm:prSet presAssocID="{348A0EB7-01D8-44FC-A99C-209B44C566D9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935A06-DBA3-4A19-A0A6-621B922137D0}" type="pres">
      <dgm:prSet presAssocID="{2ABF5924-930F-4A3C-892A-97C0D2AF97D4}" presName="Accent2" presStyleCnt="0"/>
      <dgm:spPr/>
    </dgm:pt>
    <dgm:pt modelId="{F6056BFC-0D27-48A7-8A7B-7AD56D7AF4C8}" type="pres">
      <dgm:prSet presAssocID="{2ABF5924-930F-4A3C-892A-97C0D2AF97D4}" presName="Accent" presStyleLbl="bgShp" presStyleIdx="1" presStyleCnt="6"/>
      <dgm:spPr/>
    </dgm:pt>
    <dgm:pt modelId="{FB138AC1-A883-417D-A2C7-49C33DBF11BE}" type="pres">
      <dgm:prSet presAssocID="{2ABF5924-930F-4A3C-892A-97C0D2AF97D4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D25D32-A0C7-484A-8BC2-398167E4A69E}" type="pres">
      <dgm:prSet presAssocID="{830B0C1E-FA61-4D8C-82AA-88F8F25660D2}" presName="Accent3" presStyleCnt="0"/>
      <dgm:spPr/>
    </dgm:pt>
    <dgm:pt modelId="{0424743B-0946-434A-B4A7-0BA2E2A2BC81}" type="pres">
      <dgm:prSet presAssocID="{830B0C1E-FA61-4D8C-82AA-88F8F25660D2}" presName="Accent" presStyleLbl="bgShp" presStyleIdx="2" presStyleCnt="6"/>
      <dgm:spPr/>
    </dgm:pt>
    <dgm:pt modelId="{52073F56-450E-4F6A-AB66-568249FA2F6A}" type="pres">
      <dgm:prSet presAssocID="{830B0C1E-FA61-4D8C-82AA-88F8F25660D2}" presName="Child3" presStyleLbl="node1" presStyleIdx="2" presStyleCnt="6" custLinFactNeighborX="2774" custLinFactNeighborY="-39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E292EA-E857-44D5-BE55-7B85E2C3E2BA}" type="pres">
      <dgm:prSet presAssocID="{BDFD8649-5C4B-4F57-AA7B-CBA6C345DE4A}" presName="Accent4" presStyleCnt="0"/>
      <dgm:spPr/>
    </dgm:pt>
    <dgm:pt modelId="{7E3302A7-3CDA-4B34-B2E6-27657137E96A}" type="pres">
      <dgm:prSet presAssocID="{BDFD8649-5C4B-4F57-AA7B-CBA6C345DE4A}" presName="Accent" presStyleLbl="bgShp" presStyleIdx="3" presStyleCnt="6"/>
      <dgm:spPr/>
    </dgm:pt>
    <dgm:pt modelId="{20E1C4E9-E2FF-48D0-816B-1F9A15E56FB5}" type="pres">
      <dgm:prSet presAssocID="{BDFD8649-5C4B-4F57-AA7B-CBA6C345DE4A}" presName="Child4" presStyleLbl="node1" presStyleIdx="3" presStyleCnt="6" custLinFactNeighborX="1440" custLinFactNeighborY="8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15A40C-D8EE-49C2-997F-FEF1211D5411}" type="pres">
      <dgm:prSet presAssocID="{D0F81441-98AF-43AD-B794-37361A9EEB13}" presName="Accent5" presStyleCnt="0"/>
      <dgm:spPr/>
    </dgm:pt>
    <dgm:pt modelId="{DD209304-8067-4360-A525-18F39924FEF7}" type="pres">
      <dgm:prSet presAssocID="{D0F81441-98AF-43AD-B794-37361A9EEB13}" presName="Accent" presStyleLbl="bgShp" presStyleIdx="4" presStyleCnt="6"/>
      <dgm:spPr/>
    </dgm:pt>
    <dgm:pt modelId="{57D1C5EF-446B-48B9-9171-72F28DE6EB44}" type="pres">
      <dgm:prSet presAssocID="{D0F81441-98AF-43AD-B794-37361A9EEB13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730219-9249-485C-98EC-159D20897B58}" type="pres">
      <dgm:prSet presAssocID="{D92E56DE-5290-4990-B9AD-2658F53E82F8}" presName="Accent6" presStyleCnt="0"/>
      <dgm:spPr/>
    </dgm:pt>
    <dgm:pt modelId="{F698929E-3ACF-4D85-8948-BC9EA3E4EBEC}" type="pres">
      <dgm:prSet presAssocID="{D92E56DE-5290-4990-B9AD-2658F53E82F8}" presName="Accent" presStyleLbl="bgShp" presStyleIdx="5" presStyleCnt="6"/>
      <dgm:spPr/>
    </dgm:pt>
    <dgm:pt modelId="{BCBAEF78-2C18-43E6-85FD-5BC9472F002F}" type="pres">
      <dgm:prSet presAssocID="{D92E56DE-5290-4990-B9AD-2658F53E82F8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C0E463-EA7A-48E1-BD08-39F5D78C3F58}" srcId="{8881AE5A-61B9-4A13-84CE-29181B450C94}" destId="{D92E56DE-5290-4990-B9AD-2658F53E82F8}" srcOrd="5" destOrd="0" parTransId="{9309F0B4-1A50-4ACD-AEAC-9C802B47BF66}" sibTransId="{C7BA9797-8189-40C0-85E7-00CBFC6AC119}"/>
    <dgm:cxn modelId="{D6E54687-A247-40B7-8FFB-08818DADCB4A}" type="presOf" srcId="{D92E56DE-5290-4990-B9AD-2658F53E82F8}" destId="{BCBAEF78-2C18-43E6-85FD-5BC9472F002F}" srcOrd="0" destOrd="0" presId="urn:microsoft.com/office/officeart/2011/layout/HexagonRadial"/>
    <dgm:cxn modelId="{55000C86-ACBA-4ED9-93CF-2C2A4EF95C8A}" type="presOf" srcId="{2BC505E2-B954-43F1-B8B0-CC11DBB02320}" destId="{E7E244D0-FC0F-4617-93C2-04B91A5E77C2}" srcOrd="0" destOrd="0" presId="urn:microsoft.com/office/officeart/2011/layout/HexagonRadial"/>
    <dgm:cxn modelId="{FB7C498E-9072-4029-A7C2-50E777210E4D}" srcId="{8881AE5A-61B9-4A13-84CE-29181B450C94}" destId="{D0F81441-98AF-43AD-B794-37361A9EEB13}" srcOrd="4" destOrd="0" parTransId="{97D15E91-A4DD-4498-ADE2-2FDC528291C6}" sibTransId="{86684F9E-F3A8-4558-8261-964E4E3CB8B2}"/>
    <dgm:cxn modelId="{B708D0F5-70AE-4B4B-B6F1-4535C9785EFB}" srcId="{8881AE5A-61B9-4A13-84CE-29181B450C94}" destId="{BDFD8649-5C4B-4F57-AA7B-CBA6C345DE4A}" srcOrd="3" destOrd="0" parTransId="{67EC71D2-90DA-4E5E-BA5F-FC470F9DFC0A}" sibTransId="{AC069B61-7CC5-4E0B-9D45-F615F3E31D97}"/>
    <dgm:cxn modelId="{94339236-74F1-4C6B-9946-07753080E0FF}" type="presOf" srcId="{830B0C1E-FA61-4D8C-82AA-88F8F25660D2}" destId="{52073F56-450E-4F6A-AB66-568249FA2F6A}" srcOrd="0" destOrd="0" presId="urn:microsoft.com/office/officeart/2011/layout/HexagonRadial"/>
    <dgm:cxn modelId="{534EB5FC-5BE9-45BB-B706-66D2034E5E2B}" type="presOf" srcId="{D0F81441-98AF-43AD-B794-37361A9EEB13}" destId="{57D1C5EF-446B-48B9-9171-72F28DE6EB44}" srcOrd="0" destOrd="0" presId="urn:microsoft.com/office/officeart/2011/layout/HexagonRadial"/>
    <dgm:cxn modelId="{917E0A77-6894-4B75-BF7E-BB16B7EF0920}" srcId="{8881AE5A-61B9-4A13-84CE-29181B450C94}" destId="{830B0C1E-FA61-4D8C-82AA-88F8F25660D2}" srcOrd="2" destOrd="0" parTransId="{0809F10B-277F-4037-94C6-ABD210A805F9}" sibTransId="{90B75693-DB0F-40DB-A57F-280B3B6357B3}"/>
    <dgm:cxn modelId="{3E9EE352-6FE3-4612-B828-EAE996CDB67A}" srcId="{8881AE5A-61B9-4A13-84CE-29181B450C94}" destId="{2ABF5924-930F-4A3C-892A-97C0D2AF97D4}" srcOrd="1" destOrd="0" parTransId="{6D956C11-948F-4932-87A2-8A8C8E4B27A9}" sibTransId="{F6A2DB4D-04A3-4DFF-BA8F-EFC30DC0E4A2}"/>
    <dgm:cxn modelId="{22B3FF0D-412F-4854-84B5-07AA3E55BA76}" type="presOf" srcId="{348A0EB7-01D8-44FC-A99C-209B44C566D9}" destId="{5FECABE1-2F0D-42E1-BF5C-AF093CBC8C97}" srcOrd="0" destOrd="0" presId="urn:microsoft.com/office/officeart/2011/layout/HexagonRadial"/>
    <dgm:cxn modelId="{932BCCC8-99B6-4A9E-8B1A-5B6AD332288A}" srcId="{8881AE5A-61B9-4A13-84CE-29181B450C94}" destId="{348A0EB7-01D8-44FC-A99C-209B44C566D9}" srcOrd="0" destOrd="0" parTransId="{3E10570E-A3B7-4F06-8EBB-B9D82E9F996C}" sibTransId="{F655AFF4-E9C8-4CFC-A96D-C8EE30F9BBCA}"/>
    <dgm:cxn modelId="{2F10E669-CB0F-4081-85BE-7DBC3C6D1295}" type="presOf" srcId="{8881AE5A-61B9-4A13-84CE-29181B450C94}" destId="{07DE0156-660A-47B5-8A5A-AD12FC547788}" srcOrd="0" destOrd="0" presId="urn:microsoft.com/office/officeart/2011/layout/HexagonRadial"/>
    <dgm:cxn modelId="{7DE66D43-6B78-491E-B714-3EEBBF7AADD9}" srcId="{2BC505E2-B954-43F1-B8B0-CC11DBB02320}" destId="{8881AE5A-61B9-4A13-84CE-29181B450C94}" srcOrd="0" destOrd="0" parTransId="{EE698878-6719-498A-B0E6-B7833B258575}" sibTransId="{F2AC534A-289C-42F1-9A20-A98384C9FD20}"/>
    <dgm:cxn modelId="{E39E8297-FA1D-4652-BF8A-06D0210686EB}" type="presOf" srcId="{BDFD8649-5C4B-4F57-AA7B-CBA6C345DE4A}" destId="{20E1C4E9-E2FF-48D0-816B-1F9A15E56FB5}" srcOrd="0" destOrd="0" presId="urn:microsoft.com/office/officeart/2011/layout/HexagonRadial"/>
    <dgm:cxn modelId="{9156596E-952D-428B-843E-7D8A82874381}" type="presOf" srcId="{2ABF5924-930F-4A3C-892A-97C0D2AF97D4}" destId="{FB138AC1-A883-417D-A2C7-49C33DBF11BE}" srcOrd="0" destOrd="0" presId="urn:microsoft.com/office/officeart/2011/layout/HexagonRadial"/>
    <dgm:cxn modelId="{BCDFE39C-966B-47E8-B693-F19D479B1E94}" type="presParOf" srcId="{E7E244D0-FC0F-4617-93C2-04B91A5E77C2}" destId="{07DE0156-660A-47B5-8A5A-AD12FC547788}" srcOrd="0" destOrd="0" presId="urn:microsoft.com/office/officeart/2011/layout/HexagonRadial"/>
    <dgm:cxn modelId="{9398F587-2737-481C-A246-96C67764F21F}" type="presParOf" srcId="{E7E244D0-FC0F-4617-93C2-04B91A5E77C2}" destId="{D5DFA58B-229A-4A17-83E3-3B918D17B6C3}" srcOrd="1" destOrd="0" presId="urn:microsoft.com/office/officeart/2011/layout/HexagonRadial"/>
    <dgm:cxn modelId="{F686DFD3-B0AC-447C-823D-50E3E1BE2B97}" type="presParOf" srcId="{D5DFA58B-229A-4A17-83E3-3B918D17B6C3}" destId="{B1015902-202D-4F10-8D2A-C799D6B92EA1}" srcOrd="0" destOrd="0" presId="urn:microsoft.com/office/officeart/2011/layout/HexagonRadial"/>
    <dgm:cxn modelId="{46B82B9E-6C95-4E29-B097-F1FAC3DB5ED0}" type="presParOf" srcId="{E7E244D0-FC0F-4617-93C2-04B91A5E77C2}" destId="{5FECABE1-2F0D-42E1-BF5C-AF093CBC8C97}" srcOrd="2" destOrd="0" presId="urn:microsoft.com/office/officeart/2011/layout/HexagonRadial"/>
    <dgm:cxn modelId="{7A05579B-3D47-4F4D-BE90-5A703948C272}" type="presParOf" srcId="{E7E244D0-FC0F-4617-93C2-04B91A5E77C2}" destId="{6B935A06-DBA3-4A19-A0A6-621B922137D0}" srcOrd="3" destOrd="0" presId="urn:microsoft.com/office/officeart/2011/layout/HexagonRadial"/>
    <dgm:cxn modelId="{2D842DC4-8D43-4C77-B906-97B2DC4743E5}" type="presParOf" srcId="{6B935A06-DBA3-4A19-A0A6-621B922137D0}" destId="{F6056BFC-0D27-48A7-8A7B-7AD56D7AF4C8}" srcOrd="0" destOrd="0" presId="urn:microsoft.com/office/officeart/2011/layout/HexagonRadial"/>
    <dgm:cxn modelId="{7B3BDD23-9893-4C81-B7E5-82F6BF5076B6}" type="presParOf" srcId="{E7E244D0-FC0F-4617-93C2-04B91A5E77C2}" destId="{FB138AC1-A883-417D-A2C7-49C33DBF11BE}" srcOrd="4" destOrd="0" presId="urn:microsoft.com/office/officeart/2011/layout/HexagonRadial"/>
    <dgm:cxn modelId="{9D9E3EA3-A1C7-4BFE-913A-E2D14C28E4D7}" type="presParOf" srcId="{E7E244D0-FC0F-4617-93C2-04B91A5E77C2}" destId="{A7D25D32-A0C7-484A-8BC2-398167E4A69E}" srcOrd="5" destOrd="0" presId="urn:microsoft.com/office/officeart/2011/layout/HexagonRadial"/>
    <dgm:cxn modelId="{56E08639-2DA2-44F8-AB98-82DA7C0CF11E}" type="presParOf" srcId="{A7D25D32-A0C7-484A-8BC2-398167E4A69E}" destId="{0424743B-0946-434A-B4A7-0BA2E2A2BC81}" srcOrd="0" destOrd="0" presId="urn:microsoft.com/office/officeart/2011/layout/HexagonRadial"/>
    <dgm:cxn modelId="{7C794141-6D1D-43C0-9943-341F7B128A0D}" type="presParOf" srcId="{E7E244D0-FC0F-4617-93C2-04B91A5E77C2}" destId="{52073F56-450E-4F6A-AB66-568249FA2F6A}" srcOrd="6" destOrd="0" presId="urn:microsoft.com/office/officeart/2011/layout/HexagonRadial"/>
    <dgm:cxn modelId="{0C9C6CDF-9F4E-42BA-9293-DBD0A6B3D728}" type="presParOf" srcId="{E7E244D0-FC0F-4617-93C2-04B91A5E77C2}" destId="{EFE292EA-E857-44D5-BE55-7B85E2C3E2BA}" srcOrd="7" destOrd="0" presId="urn:microsoft.com/office/officeart/2011/layout/HexagonRadial"/>
    <dgm:cxn modelId="{CA356B5B-D440-4AB3-A9D7-4CD94534269F}" type="presParOf" srcId="{EFE292EA-E857-44D5-BE55-7B85E2C3E2BA}" destId="{7E3302A7-3CDA-4B34-B2E6-27657137E96A}" srcOrd="0" destOrd="0" presId="urn:microsoft.com/office/officeart/2011/layout/HexagonRadial"/>
    <dgm:cxn modelId="{EFA3C0AC-DF23-4E9A-9AAF-C5581BFE61F3}" type="presParOf" srcId="{E7E244D0-FC0F-4617-93C2-04B91A5E77C2}" destId="{20E1C4E9-E2FF-48D0-816B-1F9A15E56FB5}" srcOrd="8" destOrd="0" presId="urn:microsoft.com/office/officeart/2011/layout/HexagonRadial"/>
    <dgm:cxn modelId="{F4DD8346-45B5-4E4D-8911-A5EE1A5C4ABC}" type="presParOf" srcId="{E7E244D0-FC0F-4617-93C2-04B91A5E77C2}" destId="{7915A40C-D8EE-49C2-997F-FEF1211D5411}" srcOrd="9" destOrd="0" presId="urn:microsoft.com/office/officeart/2011/layout/HexagonRadial"/>
    <dgm:cxn modelId="{593AEB27-6793-4486-B4E3-7D02CEA02ABC}" type="presParOf" srcId="{7915A40C-D8EE-49C2-997F-FEF1211D5411}" destId="{DD209304-8067-4360-A525-18F39924FEF7}" srcOrd="0" destOrd="0" presId="urn:microsoft.com/office/officeart/2011/layout/HexagonRadial"/>
    <dgm:cxn modelId="{8ED80DC3-545B-4B58-BF71-70C16782D496}" type="presParOf" srcId="{E7E244D0-FC0F-4617-93C2-04B91A5E77C2}" destId="{57D1C5EF-446B-48B9-9171-72F28DE6EB44}" srcOrd="10" destOrd="0" presId="urn:microsoft.com/office/officeart/2011/layout/HexagonRadial"/>
    <dgm:cxn modelId="{E02C136D-BDB6-4BFC-8523-2D375266FD92}" type="presParOf" srcId="{E7E244D0-FC0F-4617-93C2-04B91A5E77C2}" destId="{BE730219-9249-485C-98EC-159D20897B58}" srcOrd="11" destOrd="0" presId="urn:microsoft.com/office/officeart/2011/layout/HexagonRadial"/>
    <dgm:cxn modelId="{C312F31E-67B8-4E6B-A322-B67FEDF228CD}" type="presParOf" srcId="{BE730219-9249-485C-98EC-159D20897B58}" destId="{F698929E-3ACF-4D85-8948-BC9EA3E4EBEC}" srcOrd="0" destOrd="0" presId="urn:microsoft.com/office/officeart/2011/layout/HexagonRadial"/>
    <dgm:cxn modelId="{2657839F-2C73-44C1-B5B5-B5483442672F}" type="presParOf" srcId="{E7E244D0-FC0F-4617-93C2-04B91A5E77C2}" destId="{BCBAEF78-2C18-43E6-85FD-5BC9472F002F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DE0156-660A-47B5-8A5A-AD12FC547788}">
      <dsp:nvSpPr>
        <dsp:cNvPr id="0" name=""/>
        <dsp:cNvSpPr/>
      </dsp:nvSpPr>
      <dsp:spPr>
        <a:xfrm>
          <a:off x="2560836" y="1944509"/>
          <a:ext cx="2455331" cy="2123961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Vlastní jména</a:t>
          </a:r>
          <a:endParaRPr lang="cs-CZ" sz="3200" kern="1200" dirty="0"/>
        </a:p>
      </dsp:txBody>
      <dsp:txXfrm>
        <a:off x="2967719" y="2296479"/>
        <a:ext cx="1641565" cy="1420021"/>
      </dsp:txXfrm>
    </dsp:sp>
    <dsp:sp modelId="{F6056BFC-0D27-48A7-8A7B-7AD56D7AF4C8}">
      <dsp:nvSpPr>
        <dsp:cNvPr id="0" name=""/>
        <dsp:cNvSpPr/>
      </dsp:nvSpPr>
      <dsp:spPr>
        <a:xfrm>
          <a:off x="4059232" y="915572"/>
          <a:ext cx="926389" cy="798207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ECABE1-2F0D-42E1-BF5C-AF093CBC8C97}">
      <dsp:nvSpPr>
        <dsp:cNvPr id="0" name=""/>
        <dsp:cNvSpPr/>
      </dsp:nvSpPr>
      <dsp:spPr>
        <a:xfrm>
          <a:off x="2747895" y="0"/>
          <a:ext cx="2012126" cy="1740726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Jména osob, </a:t>
          </a:r>
          <a:r>
            <a:rPr lang="cs-CZ" sz="2000" kern="1200" dirty="0" err="1" smtClean="0"/>
            <a:t>nadpřiro-zených</a:t>
          </a:r>
          <a:r>
            <a:rPr lang="cs-CZ" sz="2000" kern="1200" dirty="0" smtClean="0"/>
            <a:t> bytostí a zvířat</a:t>
          </a:r>
          <a:endParaRPr lang="cs-CZ" sz="2000" kern="1200" dirty="0"/>
        </a:p>
      </dsp:txBody>
      <dsp:txXfrm>
        <a:off x="3081347" y="288476"/>
        <a:ext cx="1345222" cy="1163774"/>
      </dsp:txXfrm>
    </dsp:sp>
    <dsp:sp modelId="{0424743B-0946-434A-B4A7-0BA2E2A2BC81}">
      <dsp:nvSpPr>
        <dsp:cNvPr id="0" name=""/>
        <dsp:cNvSpPr/>
      </dsp:nvSpPr>
      <dsp:spPr>
        <a:xfrm>
          <a:off x="5140401" y="2407794"/>
          <a:ext cx="926389" cy="798207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138AC1-A883-417D-A2C7-49C33DBF11BE}">
      <dsp:nvSpPr>
        <dsp:cNvPr id="0" name=""/>
        <dsp:cNvSpPr/>
      </dsp:nvSpPr>
      <dsp:spPr>
        <a:xfrm>
          <a:off x="4593249" y="1070663"/>
          <a:ext cx="2012126" cy="1740726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3801768"/>
            <a:satOff val="-7337"/>
            <a:lumOff val="-942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Hvězdářské a zeměpisné názvy</a:t>
          </a:r>
          <a:endParaRPr lang="cs-CZ" sz="2000" kern="1200" dirty="0"/>
        </a:p>
      </dsp:txBody>
      <dsp:txXfrm>
        <a:off x="4926701" y="1359139"/>
        <a:ext cx="1345222" cy="1163774"/>
      </dsp:txXfrm>
    </dsp:sp>
    <dsp:sp modelId="{7E3302A7-3CDA-4B34-B2E6-27657137E96A}">
      <dsp:nvSpPr>
        <dsp:cNvPr id="0" name=""/>
        <dsp:cNvSpPr/>
      </dsp:nvSpPr>
      <dsp:spPr>
        <a:xfrm>
          <a:off x="4389352" y="4092233"/>
          <a:ext cx="926389" cy="798207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073F56-450E-4F6A-AB66-568249FA2F6A}">
      <dsp:nvSpPr>
        <dsp:cNvPr id="0" name=""/>
        <dsp:cNvSpPr/>
      </dsp:nvSpPr>
      <dsp:spPr>
        <a:xfrm>
          <a:off x="4649065" y="3168656"/>
          <a:ext cx="2012126" cy="1740726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7603537"/>
            <a:satOff val="-14674"/>
            <a:lumOff val="-1884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Názvy dokumentů a uměleckých děl</a:t>
          </a:r>
          <a:endParaRPr lang="cs-CZ" sz="2000" kern="1200" dirty="0"/>
        </a:p>
      </dsp:txBody>
      <dsp:txXfrm>
        <a:off x="4982517" y="3457132"/>
        <a:ext cx="1345222" cy="1163774"/>
      </dsp:txXfrm>
    </dsp:sp>
    <dsp:sp modelId="{DD209304-8067-4360-A525-18F39924FEF7}">
      <dsp:nvSpPr>
        <dsp:cNvPr id="0" name=""/>
        <dsp:cNvSpPr/>
      </dsp:nvSpPr>
      <dsp:spPr>
        <a:xfrm>
          <a:off x="2526292" y="4267084"/>
          <a:ext cx="926389" cy="798207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E1C4E9-E2FF-48D0-816B-1F9A15E56FB5}">
      <dsp:nvSpPr>
        <dsp:cNvPr id="0" name=""/>
        <dsp:cNvSpPr/>
      </dsp:nvSpPr>
      <dsp:spPr>
        <a:xfrm>
          <a:off x="2776869" y="4247323"/>
          <a:ext cx="2012126" cy="1740726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11405305"/>
            <a:satOff val="-22012"/>
            <a:lumOff val="-2826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Názvy událostí, období a svátků</a:t>
          </a:r>
          <a:endParaRPr lang="cs-CZ" sz="2000" kern="1200" dirty="0"/>
        </a:p>
      </dsp:txBody>
      <dsp:txXfrm>
        <a:off x="3110321" y="4535799"/>
        <a:ext cx="1345222" cy="1163774"/>
      </dsp:txXfrm>
    </dsp:sp>
    <dsp:sp modelId="{F698929E-3ACF-4D85-8948-BC9EA3E4EBEC}">
      <dsp:nvSpPr>
        <dsp:cNvPr id="0" name=""/>
        <dsp:cNvSpPr/>
      </dsp:nvSpPr>
      <dsp:spPr>
        <a:xfrm>
          <a:off x="1427418" y="2775461"/>
          <a:ext cx="926389" cy="798207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D1C5EF-446B-48B9-9171-72F28DE6EB44}">
      <dsp:nvSpPr>
        <dsp:cNvPr id="0" name=""/>
        <dsp:cNvSpPr/>
      </dsp:nvSpPr>
      <dsp:spPr>
        <a:xfrm>
          <a:off x="893973" y="3176660"/>
          <a:ext cx="2012126" cy="1740726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15207073"/>
            <a:satOff val="-29349"/>
            <a:lumOff val="-3768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Názvy výrobků a dopravních prostředků</a:t>
          </a:r>
          <a:endParaRPr lang="cs-CZ" sz="2000" kern="1200" dirty="0"/>
        </a:p>
      </dsp:txBody>
      <dsp:txXfrm>
        <a:off x="1227425" y="3465136"/>
        <a:ext cx="1345222" cy="1163774"/>
      </dsp:txXfrm>
    </dsp:sp>
    <dsp:sp modelId="{BCBAEF78-2C18-43E6-85FD-5BC9472F002F}">
      <dsp:nvSpPr>
        <dsp:cNvPr id="0" name=""/>
        <dsp:cNvSpPr/>
      </dsp:nvSpPr>
      <dsp:spPr>
        <a:xfrm>
          <a:off x="893973" y="1068268"/>
          <a:ext cx="2012126" cy="1740726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19008842"/>
            <a:satOff val="-36686"/>
            <a:lumOff val="-471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Názvy oficiálních institucí, organizací a jejich orgánů apod. </a:t>
          </a:r>
          <a:endParaRPr lang="cs-CZ" sz="1800" kern="1200" dirty="0"/>
        </a:p>
      </dsp:txBody>
      <dsp:txXfrm>
        <a:off x="1227425" y="1356744"/>
        <a:ext cx="1345222" cy="11637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6AA543B-79A8-44F3-9CEE-D22547442D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6DA68E6-AFEF-4C2E-BD43-0A91EDC9A81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7732106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Aleš Hladík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VY_32_INOVACE_6A_4_Vlastní jména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20.12.2013 v 7.B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DŮM slouží k výkladu o pravopisu vlastních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jmen.  Rozděluje je do šesti částí a podává podrobnější informace o první – pravopis vlastních jmen nadpřirozených bytostí,  osob, zvířat. Tvoří úvod pro další prezentace.  Obsahuje cvičení pro ověření získaných znalostí.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7979457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Pravopis velkých písmen ve  vlastních jménech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5481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9232756"/>
              </p:ext>
            </p:extLst>
          </p:nvPr>
        </p:nvGraphicFramePr>
        <p:xfrm>
          <a:off x="1435100" y="260350"/>
          <a:ext cx="7499350" cy="5988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91125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 toho hodně, ale nebojte, začneme postupně.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schématu jste viděli, že pravopis velkých písmen ve vlastních jménech můžeme rozdělit do šesti částí.</a:t>
            </a:r>
          </a:p>
          <a:p>
            <a:r>
              <a:rPr lang="cs-CZ" dirty="0" smtClean="0"/>
              <a:t>Zvládne je někdo vyjmenovat?</a:t>
            </a:r>
          </a:p>
          <a:p>
            <a:r>
              <a:rPr lang="cs-CZ" dirty="0" smtClean="0"/>
              <a:t>Tedy ještě jednou</a:t>
            </a:r>
          </a:p>
          <a:p>
            <a:pPr marL="82296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Jména osob, nadpřirozených bytostí a zvířat, </a:t>
            </a:r>
            <a:r>
              <a:rPr lang="cs-CZ" dirty="0" smtClean="0">
                <a:solidFill>
                  <a:srgbClr val="5FF20E"/>
                </a:solidFill>
              </a:rPr>
              <a:t>zeměpisné a hvězdářské názvy, </a:t>
            </a:r>
            <a:r>
              <a:rPr lang="cs-CZ" dirty="0" smtClean="0">
                <a:solidFill>
                  <a:schemeClr val="accent3"/>
                </a:solidFill>
              </a:rPr>
              <a:t>názvy institucí,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dokumentů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7030A0"/>
                </a:solidFill>
              </a:rPr>
              <a:t>výrobků a dopravních prostředků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a názvy událostí a svátků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3672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Jména osob, nadpřirozených bytostí a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Křestní jména a příjmení a od nich utvořená přídavná jména</a:t>
            </a:r>
          </a:p>
          <a:p>
            <a:pPr marL="82296" indent="0">
              <a:buNone/>
            </a:pPr>
            <a:r>
              <a:rPr lang="cs-CZ" dirty="0" smtClean="0"/>
              <a:t>Např.: Bára, Kateřina Novotná, Bářin sešit,…</a:t>
            </a:r>
          </a:p>
          <a:p>
            <a:r>
              <a:rPr lang="cs-CZ" dirty="0" smtClean="0"/>
              <a:t>Jména příslušníků národů a kmenů, jména obyvatel určitého místa</a:t>
            </a:r>
          </a:p>
          <a:p>
            <a:pPr marL="82296" indent="0">
              <a:buNone/>
            </a:pPr>
            <a:r>
              <a:rPr lang="cs-CZ" dirty="0" smtClean="0"/>
              <a:t>Čech, Moravanka, Pražan, Evropan, Apač, </a:t>
            </a:r>
            <a:r>
              <a:rPr lang="cs-CZ" dirty="0" err="1" smtClean="0"/>
              <a:t>Šošon</a:t>
            </a:r>
            <a:r>
              <a:rPr lang="cs-CZ" dirty="0" smtClean="0"/>
              <a:t>, Marťan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9662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332656"/>
            <a:ext cx="7498080" cy="5915744"/>
          </a:xfrm>
        </p:spPr>
        <p:txBody>
          <a:bodyPr/>
          <a:lstStyle/>
          <a:p>
            <a:r>
              <a:rPr lang="cs-CZ" dirty="0" smtClean="0"/>
              <a:t>Jména náboženských, mytologických a alegorických postav</a:t>
            </a:r>
          </a:p>
          <a:p>
            <a:pPr marL="82296" indent="0">
              <a:buNone/>
            </a:pPr>
            <a:r>
              <a:rPr lang="cs-CZ" dirty="0"/>
              <a:t>b</a:t>
            </a:r>
            <a:r>
              <a:rPr lang="cs-CZ" dirty="0" smtClean="0"/>
              <a:t>ůh (jakýkoliv) také v polyteismu – bohyně </a:t>
            </a:r>
            <a:r>
              <a:rPr lang="cs-CZ" dirty="0" err="1" smtClean="0"/>
              <a:t>Afrodíté</a:t>
            </a:r>
            <a:r>
              <a:rPr lang="cs-CZ" dirty="0" smtClean="0"/>
              <a:t> 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Bůh – křesťanský bůh, také monoteistická náboženství</a:t>
            </a:r>
          </a:p>
          <a:p>
            <a:pPr marL="82296" indent="0">
              <a:buNone/>
            </a:pPr>
            <a:r>
              <a:rPr lang="cs-CZ" dirty="0" smtClean="0"/>
              <a:t>Zeus, Perun, Radegast, ….</a:t>
            </a:r>
          </a:p>
          <a:p>
            <a:pPr marL="82296" indent="0">
              <a:buNone/>
            </a:pPr>
            <a:r>
              <a:rPr lang="cs-CZ" dirty="0" smtClean="0"/>
              <a:t>Matka vod, Rumburak, Křemílek a Vochomůrka,…</a:t>
            </a:r>
          </a:p>
          <a:p>
            <a:r>
              <a:rPr lang="cs-CZ" dirty="0" smtClean="0"/>
              <a:t>Jména zvířat</a:t>
            </a:r>
          </a:p>
          <a:p>
            <a:pPr marL="82296" indent="0">
              <a:buNone/>
            </a:pPr>
            <a:r>
              <a:rPr lang="cs-CZ" dirty="0" smtClean="0"/>
              <a:t>Šemík, pták Ohnivák, vlčák Nestor,….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31832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7498080" cy="9221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Zkus sám – doplň tabulku a přiřaď slova, kam patří.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6759036"/>
              </p:ext>
            </p:extLst>
          </p:nvPr>
        </p:nvGraphicFramePr>
        <p:xfrm>
          <a:off x="1331640" y="2564905"/>
          <a:ext cx="7499352" cy="3621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4838"/>
                <a:gridCol w="1874838"/>
                <a:gridCol w="1874838"/>
                <a:gridCol w="1874838"/>
              </a:tblGrid>
              <a:tr h="676875">
                <a:tc>
                  <a:txBody>
                    <a:bodyPr/>
                    <a:lstStyle/>
                    <a:p>
                      <a:r>
                        <a:rPr lang="cs-CZ" dirty="0" smtClean="0"/>
                        <a:t>Křestní jména a příjmení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Příslušníci národů</a:t>
                      </a:r>
                      <a:r>
                        <a:rPr lang="cs-CZ" baseline="0" dirty="0" smtClean="0"/>
                        <a:t> a kmenů a míst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Náboženské</a:t>
                      </a:r>
                      <a:r>
                        <a:rPr lang="cs-CZ" baseline="0" dirty="0" smtClean="0"/>
                        <a:t> a mytologické postavy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Jména zvířat</a:t>
                      </a:r>
                      <a:endParaRPr lang="cs-CZ" dirty="0"/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15616" y="126876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Alena, pan Novák, Jan hus, Karkulka, Chod,  vodník </a:t>
            </a:r>
            <a:r>
              <a:rPr lang="cs-CZ" sz="2400" dirty="0" err="1" smtClean="0"/>
              <a:t>Česílko</a:t>
            </a:r>
            <a:r>
              <a:rPr lang="cs-CZ" sz="2400" dirty="0" smtClean="0"/>
              <a:t>,  Hurvínek,  Rumun,  bůh </a:t>
            </a:r>
            <a:r>
              <a:rPr lang="cs-CZ" sz="2400" dirty="0" err="1" smtClean="0"/>
              <a:t>Ra</a:t>
            </a:r>
            <a:r>
              <a:rPr lang="cs-CZ" sz="2400" dirty="0" smtClean="0"/>
              <a:t>, kráva Stáňa,  Rom, táta Karel, opička Líza, červík Pepík,  Východočech,  papoušek Koko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6630222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to mělo být správně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100" y="2023522"/>
            <a:ext cx="7499350" cy="3649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13930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Něco na závěr……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Každému svému spolužákovi přivlastni nějakou dobrou vlastnost, schopnost, atd.</a:t>
            </a:r>
          </a:p>
          <a:p>
            <a:r>
              <a:rPr lang="cs-CZ" dirty="0" smtClean="0"/>
              <a:t>Např.:  Petr – Petrova upřímnost</a:t>
            </a:r>
          </a:p>
          <a:p>
            <a:pPr marL="82296" indent="0">
              <a:buNone/>
            </a:pPr>
            <a:r>
              <a:rPr lang="cs-CZ" dirty="0" smtClean="0"/>
              <a:t>             Káťa – Kátina pravdomluvnost</a:t>
            </a:r>
          </a:p>
          <a:p>
            <a:pPr marL="82296" indent="0">
              <a:buNone/>
            </a:pPr>
            <a:r>
              <a:rPr lang="cs-CZ" dirty="0" smtClean="0"/>
              <a:t>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71267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5769954"/>
              </p:ext>
            </p:extLst>
          </p:nvPr>
        </p:nvGraphicFramePr>
        <p:xfrm>
          <a:off x="1369036" y="3233738"/>
          <a:ext cx="6405925" cy="33299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Times New Roman"/>
                        </a:rPr>
                        <a:t>DŮM slouží k výkladu o pravopisu vlastních jmen.  Rozděluje je do šesti částí a podává podrobnější informace o první – pravopis vlastních jmen nadpřirozených bytostí,  osob, zvířat. Tvoří úvod pro další prezentace.  Obsahuje cvičení pro ověření získaných znalostí. 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0926420"/>
      </p:ext>
    </p:extLst>
  </p:cSld>
  <p:clrMapOvr>
    <a:masterClrMapping/>
  </p:clrMapOvr>
  <p:transition spd="slow">
    <p:randomBar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56</TotalTime>
  <Words>410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Pravopis velkých písmen ve  vlastních jménech</vt:lpstr>
      <vt:lpstr>Prezentace aplikace PowerPoint</vt:lpstr>
      <vt:lpstr>Je toho hodně, ale nebojte, začneme postupně.</vt:lpstr>
      <vt:lpstr>Jména osob, nadpřirozených bytostí a zvířat</vt:lpstr>
      <vt:lpstr>Prezentace aplikace PowerPoint</vt:lpstr>
      <vt:lpstr>Zkus sám – doplň tabulku a přiřaď slova, kam patří. </vt:lpstr>
      <vt:lpstr>Jak to mělo být správně</vt:lpstr>
      <vt:lpstr>Něco na závěr……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Pravopis velkých písmen ve  vlastních jménech</dc:title>
  <dc:creator>ntb</dc:creator>
  <cp:lastModifiedBy>ntb</cp:lastModifiedBy>
  <cp:revision>8</cp:revision>
  <dcterms:created xsi:type="dcterms:W3CDTF">2013-05-01T08:09:39Z</dcterms:created>
  <dcterms:modified xsi:type="dcterms:W3CDTF">2013-05-03T15:18:00Z</dcterms:modified>
</cp:coreProperties>
</file>